
<file path=[Content_Types].xml><?xml version="1.0" encoding="utf-8"?>
<Types xmlns="http://schemas.openxmlformats.org/package/2006/content-types">
  <Default Extension="gif" ContentType="image/gif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828" r:id="rId1"/>
  </p:sldMasterIdLst>
  <p:sldIdLst>
    <p:sldId id="256" r:id="rId2"/>
    <p:sldId id="289" r:id="rId3"/>
    <p:sldId id="261" r:id="rId4"/>
    <p:sldId id="258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1" r:id="rId14"/>
    <p:sldId id="270" r:id="rId15"/>
    <p:sldId id="275" r:id="rId16"/>
    <p:sldId id="281" r:id="rId17"/>
    <p:sldId id="282" r:id="rId18"/>
    <p:sldId id="284" r:id="rId19"/>
    <p:sldId id="272" r:id="rId20"/>
    <p:sldId id="274" r:id="rId21"/>
    <p:sldId id="283" r:id="rId22"/>
    <p:sldId id="285" r:id="rId23"/>
    <p:sldId id="276" r:id="rId24"/>
    <p:sldId id="277" r:id="rId25"/>
    <p:sldId id="286" r:id="rId26"/>
    <p:sldId id="278" r:id="rId27"/>
    <p:sldId id="279" r:id="rId28"/>
    <p:sldId id="287" r:id="rId29"/>
    <p:sldId id="288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ACF4677E-8BD2-47ae-8A1F-98590045965D">
      <hp:hncThemeShow xmlns="" xmlns:c="http://schemas.openxmlformats.org/drawingml/2006/chart" xmlns:dgm="http://schemas.openxmlformats.org/drawingml/2006/diagram" xmlns:dsp="http://schemas.microsoft.com/office/drawing/2008/diagram"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44" autoAdjust="0"/>
    <p:restoredTop sz="94660"/>
  </p:normalViewPr>
  <p:slideViewPr>
    <p:cSldViewPr snapToGrid="0">
      <p:cViewPr>
        <p:scale>
          <a:sx n="114" d="100"/>
          <a:sy n="114" d="100"/>
        </p:scale>
        <p:origin x="276" y="156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27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1536" y="1069849"/>
            <a:ext cx="9960864" cy="1470025"/>
          </a:xfrm>
        </p:spPr>
        <p:txBody>
          <a:bodyPr>
            <a:noAutofit/>
          </a:bodyPr>
          <a:lstStyle>
            <a:lvl1pPr algn="r">
              <a:defRPr sz="48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black">
          <a:xfrm>
            <a:off x="3657600" y="384048"/>
            <a:ext cx="7924800" cy="612648"/>
          </a:xfrm>
        </p:spPr>
        <p:txBody>
          <a:bodyPr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8F77A-D36A-4740-AFAA-09AA8E929860}" type="datetimeFigureOut">
              <a:rPr lang="ko-KR" altLang="en-US" smtClean="0"/>
              <a:t>2021-08-17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B78AE-5FEB-419D-BE2A-CFFEC872811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7" name="Group 21"/>
          <p:cNvGrpSpPr/>
          <p:nvPr/>
        </p:nvGrpSpPr>
        <p:grpSpPr bwMode="grayWhite">
          <a:xfrm rot="19693411">
            <a:off x="4446678" y="1909248"/>
            <a:ext cx="8028305" cy="4829684"/>
            <a:chOff x="1761807" y="615248"/>
            <a:chExt cx="6021229" cy="4829684"/>
          </a:xfrm>
        </p:grpSpPr>
        <p:grpSp>
          <p:nvGrpSpPr>
            <p:cNvPr id="8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2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3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cxnSp>
          <p:nvCxnSpPr>
            <p:cNvPr id="9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0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11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8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12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6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13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4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8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pic>
        <p:nvPicPr>
          <p:cNvPr id="24" name="Picture 230" descr="st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6197600" y="4419600"/>
            <a:ext cx="1193800" cy="914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5762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66">
        <p:split orient="vert"/>
      </p:transition>
    </mc:Choice>
    <mc:Fallback xmlns="">
      <p:transition spd="slow" advTm="1066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8F77A-D36A-4740-AFAA-09AA8E929860}" type="datetimeFigureOut">
              <a:rPr lang="ko-KR" altLang="en-US" smtClean="0"/>
              <a:t>2021-08-17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B78AE-5FEB-419D-BE2A-CFFEC87281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593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66">
        <p:split orient="vert"/>
      </p:transition>
    </mc:Choice>
    <mc:Fallback xmlns="">
      <p:transition spd="slow" advTm="1066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9424416" y="356617"/>
            <a:ext cx="2157984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56617"/>
            <a:ext cx="85344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8F77A-D36A-4740-AFAA-09AA8E929860}" type="datetimeFigureOut">
              <a:rPr lang="ko-KR" altLang="en-US" smtClean="0"/>
              <a:t>2021-08-17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B78AE-5FEB-419D-BE2A-CFFEC87281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3728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66">
        <p:split orient="vert"/>
      </p:transition>
    </mc:Choice>
    <mc:Fallback xmlns="">
      <p:transition spd="slow" advTm="1066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9143"/>
            <a:ext cx="10765536" cy="987552"/>
          </a:xfrm>
        </p:spPr>
        <p:txBody>
          <a:bodyPr/>
          <a:lstStyle>
            <a:lvl1pPr algn="l">
              <a:defRPr/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88720"/>
            <a:ext cx="10972800" cy="498348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8F77A-D36A-4740-AFAA-09AA8E929860}" type="datetimeFigureOut">
              <a:rPr lang="ko-KR" altLang="en-US" smtClean="0"/>
              <a:t>2021-08-17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B78AE-5FEB-419D-BE2A-CFFEC87281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095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66">
        <p:split orient="vert"/>
      </p:transition>
    </mc:Choice>
    <mc:Fallback xmlns="">
      <p:transition spd="slow" advTm="1066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0976" y="2286001"/>
            <a:ext cx="10363200" cy="1362075"/>
          </a:xfrm>
        </p:spPr>
        <p:txBody>
          <a:bodyPr anchor="t">
            <a:noAutofit/>
          </a:bodyPr>
          <a:lstStyle>
            <a:lvl1pPr algn="ctr">
              <a:defRPr sz="48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5360" y="1353312"/>
            <a:ext cx="10363200" cy="905256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8F77A-D36A-4740-AFAA-09AA8E929860}" type="datetimeFigureOut">
              <a:rPr lang="ko-KR" altLang="en-US" smtClean="0"/>
              <a:t>2021-08-17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B78AE-5FEB-419D-BE2A-CFFEC872811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7" name="Group 21"/>
          <p:cNvGrpSpPr/>
          <p:nvPr/>
        </p:nvGrpSpPr>
        <p:grpSpPr bwMode="grayWhite">
          <a:xfrm rot="19693411">
            <a:off x="4446678" y="1909248"/>
            <a:ext cx="8028305" cy="4829684"/>
            <a:chOff x="1761807" y="615248"/>
            <a:chExt cx="6021229" cy="4829684"/>
          </a:xfrm>
        </p:grpSpPr>
        <p:grpSp>
          <p:nvGrpSpPr>
            <p:cNvPr id="8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2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3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cxnSp>
          <p:nvCxnSpPr>
            <p:cNvPr id="9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0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11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8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12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6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13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4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8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pic>
        <p:nvPicPr>
          <p:cNvPr id="24" name="Picture 230" descr="st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6197600" y="4419600"/>
            <a:ext cx="1193800" cy="914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9647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66">
        <p:split orient="vert"/>
      </p:transition>
    </mc:Choice>
    <mc:Fallback xmlns="">
      <p:transition spd="slow" advTm="1066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6176" y="1289304"/>
            <a:ext cx="53848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2304" y="1289304"/>
            <a:ext cx="53848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8F77A-D36A-4740-AFAA-09AA8E929860}" type="datetimeFigureOut">
              <a:rPr lang="ko-KR" altLang="en-US" smtClean="0"/>
              <a:t>2021-08-17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B78AE-5FEB-419D-BE2A-CFFEC87281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909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66">
        <p:split orient="vert"/>
      </p:transition>
    </mc:Choice>
    <mc:Fallback xmlns="">
      <p:transition spd="slow" advTm="1066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609600" y="1353312"/>
            <a:ext cx="5388864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093976"/>
            <a:ext cx="5386917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6193367" y="1353312"/>
            <a:ext cx="5388864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093976"/>
            <a:ext cx="5389033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8F77A-D36A-4740-AFAA-09AA8E929860}" type="datetimeFigureOut">
              <a:rPr lang="ko-KR" altLang="en-US" smtClean="0"/>
              <a:t>2021-08-17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B78AE-5FEB-419D-BE2A-CFFEC87281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5120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66">
        <p:split orient="vert"/>
      </p:transition>
    </mc:Choice>
    <mc:Fallback xmlns="">
      <p:transition spd="slow" advTm="1066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7494" y="0"/>
            <a:ext cx="10043992" cy="98755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8F77A-D36A-4740-AFAA-09AA8E929860}" type="datetimeFigureOut">
              <a:rPr lang="ko-KR" altLang="en-US" smtClean="0"/>
              <a:t>2021-08-17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B78AE-5FEB-419D-BE2A-CFFEC87281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227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66">
        <p:split orient="vert"/>
      </p:transition>
    </mc:Choice>
    <mc:Fallback xmlns="">
      <p:transition spd="slow" advTm="1066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8F77A-D36A-4740-AFAA-09AA8E929860}" type="datetimeFigureOut">
              <a:rPr lang="ko-KR" altLang="en-US" smtClean="0"/>
              <a:t>2021-08-17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B78AE-5FEB-419D-BE2A-CFFEC87281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407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66">
        <p:split orient="vert"/>
      </p:transition>
    </mc:Choice>
    <mc:Fallback xmlns="">
      <p:transition spd="slow" advTm="1066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1536" y="0"/>
            <a:ext cx="9960864" cy="987552"/>
          </a:xfrm>
        </p:spPr>
        <p:txBody>
          <a:bodyPr anchor="b">
            <a:normAutofit/>
          </a:bodyPr>
          <a:lstStyle>
            <a:lvl1pPr algn="l">
              <a:defRPr sz="4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4688" y="1371600"/>
            <a:ext cx="6230112" cy="485546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034528" y="1371600"/>
            <a:ext cx="3511296" cy="4873752"/>
          </a:xfrm>
          <a:gradFill>
            <a:gsLst>
              <a:gs pos="0">
                <a:schemeClr val="bg1">
                  <a:lumMod val="95000"/>
                  <a:alpha val="34000"/>
                </a:schemeClr>
              </a:gs>
              <a:gs pos="60000">
                <a:schemeClr val="tx2">
                  <a:lumMod val="20000"/>
                  <a:lumOff val="80000"/>
                  <a:alpha val="0"/>
                </a:schemeClr>
              </a:gs>
            </a:gsLst>
            <a:lin ang="5400000" scaled="1"/>
          </a:gradFill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8F77A-D36A-4740-AFAA-09AA8E929860}" type="datetimeFigureOut">
              <a:rPr lang="ko-KR" altLang="en-US" smtClean="0"/>
              <a:t>2021-08-17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B78AE-5FEB-419D-BE2A-CFFEC87281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862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66">
        <p:split orient="vert"/>
      </p:transition>
    </mc:Choice>
    <mc:Fallback xmlns="">
      <p:transition spd="slow" advTm="1066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670560" y="4855464"/>
            <a:ext cx="4291584" cy="777240"/>
          </a:xfrm>
          <a:solidFill>
            <a:schemeClr val="bg2">
              <a:lumMod val="50000"/>
            </a:schemeClr>
          </a:solidFill>
        </p:spPr>
        <p:txBody>
          <a:bodyPr anchor="ctr"/>
          <a:lstStyle>
            <a:lvl1pPr algn="ctr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5157216" y="1216152"/>
            <a:ext cx="6169152" cy="4398264"/>
          </a:xfrm>
          <a:solidFill>
            <a:srgbClr val="EAEAEA"/>
          </a:solidFill>
          <a:effectLst>
            <a:outerShdw blurRad="254000" dist="101600" dir="2700000" algn="ctr" rotWithShape="0">
              <a:srgbClr val="000000">
                <a:alpha val="4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0560" y="1216152"/>
            <a:ext cx="4291584" cy="3575304"/>
          </a:xfrm>
        </p:spPr>
        <p:txBody>
          <a:bodyPr anchor="b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8F77A-D36A-4740-AFAA-09AA8E929860}" type="datetimeFigureOut">
              <a:rPr lang="ko-KR" altLang="en-US" smtClean="0"/>
              <a:t>2021-08-17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B78AE-5FEB-419D-BE2A-CFFEC87281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5009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66">
        <p:split orient="vert"/>
      </p:transition>
    </mc:Choice>
    <mc:Fallback xmlns="">
      <p:transition spd="slow" advTm="1066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White">
          <a:xfrm>
            <a:off x="0" y="0"/>
            <a:ext cx="12192000" cy="6858000"/>
          </a:xfrm>
          <a:prstGeom prst="rect">
            <a:avLst/>
          </a:prstGeom>
          <a:gradFill>
            <a:gsLst>
              <a:gs pos="6000">
                <a:schemeClr val="bg2">
                  <a:lumMod val="50000"/>
                  <a:alpha val="83000"/>
                </a:schemeClr>
              </a:gs>
              <a:gs pos="26000">
                <a:schemeClr val="bg2">
                  <a:lumMod val="50000"/>
                  <a:alpha val="63000"/>
                </a:schemeClr>
              </a:gs>
              <a:gs pos="50000">
                <a:schemeClr val="bg2">
                  <a:lumMod val="50000"/>
                  <a:alpha val="27000"/>
                </a:schemeClr>
              </a:gs>
              <a:gs pos="100000">
                <a:schemeClr val="bg2">
                  <a:lumMod val="5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/>
          <p:cNvSpPr/>
          <p:nvPr/>
        </p:nvSpPr>
        <p:spPr bwMode="black">
          <a:xfrm>
            <a:off x="0" y="0"/>
            <a:ext cx="1621536" cy="987552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/>
          <p:cNvSpPr/>
          <p:nvPr/>
        </p:nvSpPr>
        <p:spPr bwMode="white">
          <a:xfrm>
            <a:off x="102225" y="1066530"/>
            <a:ext cx="3454400" cy="1219200"/>
          </a:xfrm>
          <a:prstGeom prst="rect">
            <a:avLst/>
          </a:prstGeom>
          <a:blipFill dpi="0" rotWithShape="1">
            <a:blip r:embed="rId13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10" name="Picture 136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>
            <a:off x="11546538" y="5872450"/>
            <a:ext cx="723900" cy="555625"/>
          </a:xfrm>
          <a:prstGeom prst="rect">
            <a:avLst/>
          </a:prstGeom>
          <a:noFill/>
        </p:spPr>
      </p:pic>
      <p:pic>
        <p:nvPicPr>
          <p:cNvPr id="11" name="Picture 139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 flipH="1" flipV="1">
            <a:off x="203200" y="4724401"/>
            <a:ext cx="567267" cy="434975"/>
          </a:xfrm>
          <a:prstGeom prst="rect">
            <a:avLst/>
          </a:prstGeom>
          <a:noFill/>
        </p:spPr>
      </p:pic>
      <p:pic>
        <p:nvPicPr>
          <p:cNvPr id="12" name="Picture 99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>
            <a:off x="711200" y="152401"/>
            <a:ext cx="922867" cy="708025"/>
          </a:xfrm>
          <a:prstGeom prst="rect">
            <a:avLst/>
          </a:prstGeom>
          <a:noFill/>
        </p:spPr>
      </p:pic>
      <p:cxnSp>
        <p:nvCxnSpPr>
          <p:cNvPr id="13" name="Straight Connector 12"/>
          <p:cNvCxnSpPr/>
          <p:nvPr/>
        </p:nvCxnSpPr>
        <p:spPr bwMode="white">
          <a:xfrm>
            <a:off x="1622595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 bwMode="ltGray">
          <a:xfrm>
            <a:off x="11618976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 bwMode="ltGray">
          <a:xfrm>
            <a:off x="3560064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grayWhite">
          <a:xfrm>
            <a:off x="0" y="990600"/>
            <a:ext cx="12192000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 bwMode="grayWhite">
          <a:xfrm>
            <a:off x="7717536" y="1069848"/>
            <a:ext cx="4474464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01"/>
          <p:cNvGrpSpPr>
            <a:grpSpLocks/>
          </p:cNvGrpSpPr>
          <p:nvPr/>
        </p:nvGrpSpPr>
        <p:grpSpPr bwMode="ltGray">
          <a:xfrm>
            <a:off x="-82016" y="-103188"/>
            <a:ext cx="5466816" cy="4217988"/>
            <a:chOff x="-80" y="-65"/>
            <a:chExt cx="2624" cy="2631"/>
          </a:xfrm>
          <a:solidFill>
            <a:schemeClr val="bg2">
              <a:lumMod val="20000"/>
              <a:lumOff val="80000"/>
              <a:alpha val="10196"/>
            </a:schemeClr>
          </a:solidFill>
        </p:grpSpPr>
        <p:sp>
          <p:nvSpPr>
            <p:cNvPr id="19" name="Freeform 102"/>
            <p:cNvSpPr>
              <a:spLocks/>
            </p:cNvSpPr>
            <p:nvPr/>
          </p:nvSpPr>
          <p:spPr bwMode="ltGray">
            <a:xfrm>
              <a:off x="1703" y="0"/>
              <a:ext cx="73" cy="34"/>
            </a:xfrm>
            <a:custGeom>
              <a:avLst/>
              <a:gdLst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32 w 711"/>
                <a:gd name="connsiteY2" fmla="*/ 401 h 451"/>
                <a:gd name="connsiteX3" fmla="*/ 112 w 711"/>
                <a:gd name="connsiteY3" fmla="*/ 367 h 451"/>
                <a:gd name="connsiteX4" fmla="*/ 94 w 711"/>
                <a:gd name="connsiteY4" fmla="*/ 335 h 451"/>
                <a:gd name="connsiteX5" fmla="*/ 674 w 711"/>
                <a:gd name="connsiteY5" fmla="*/ 0 h 451"/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85 w 711"/>
                <a:gd name="connsiteY2" fmla="*/ 369 h 451"/>
                <a:gd name="connsiteX3" fmla="*/ 132 w 711"/>
                <a:gd name="connsiteY3" fmla="*/ 401 h 451"/>
                <a:gd name="connsiteX4" fmla="*/ 112 w 711"/>
                <a:gd name="connsiteY4" fmla="*/ 367 h 451"/>
                <a:gd name="connsiteX5" fmla="*/ 94 w 711"/>
                <a:gd name="connsiteY5" fmla="*/ 335 h 451"/>
                <a:gd name="connsiteX6" fmla="*/ 674 w 711"/>
                <a:gd name="connsiteY6" fmla="*/ 0 h 451"/>
                <a:gd name="connsiteX0" fmla="*/ 674 w 711"/>
                <a:gd name="connsiteY0" fmla="*/ 0 h 401"/>
                <a:gd name="connsiteX1" fmla="*/ 711 w 711"/>
                <a:gd name="connsiteY1" fmla="*/ 67 h 401"/>
                <a:gd name="connsiteX2" fmla="*/ 185 w 711"/>
                <a:gd name="connsiteY2" fmla="*/ 369 h 401"/>
                <a:gd name="connsiteX3" fmla="*/ 132 w 711"/>
                <a:gd name="connsiteY3" fmla="*/ 401 h 401"/>
                <a:gd name="connsiteX4" fmla="*/ 112 w 711"/>
                <a:gd name="connsiteY4" fmla="*/ 367 h 401"/>
                <a:gd name="connsiteX5" fmla="*/ 94 w 711"/>
                <a:gd name="connsiteY5" fmla="*/ 335 h 401"/>
                <a:gd name="connsiteX6" fmla="*/ 674 w 711"/>
                <a:gd name="connsiteY6" fmla="*/ 0 h 401"/>
                <a:gd name="connsiteX0" fmla="*/ 562 w 599"/>
                <a:gd name="connsiteY0" fmla="*/ 0 h 401"/>
                <a:gd name="connsiteX1" fmla="*/ 599 w 599"/>
                <a:gd name="connsiteY1" fmla="*/ 67 h 401"/>
                <a:gd name="connsiteX2" fmla="*/ 73 w 599"/>
                <a:gd name="connsiteY2" fmla="*/ 369 h 401"/>
                <a:gd name="connsiteX3" fmla="*/ 20 w 599"/>
                <a:gd name="connsiteY3" fmla="*/ 401 h 401"/>
                <a:gd name="connsiteX4" fmla="*/ 0 w 599"/>
                <a:gd name="connsiteY4" fmla="*/ 367 h 401"/>
                <a:gd name="connsiteX5" fmla="*/ 562 w 599"/>
                <a:gd name="connsiteY5" fmla="*/ 0 h 401"/>
                <a:gd name="connsiteX0" fmla="*/ 0 w 599"/>
                <a:gd name="connsiteY0" fmla="*/ 300 h 334"/>
                <a:gd name="connsiteX1" fmla="*/ 599 w 599"/>
                <a:gd name="connsiteY1" fmla="*/ 0 h 334"/>
                <a:gd name="connsiteX2" fmla="*/ 73 w 599"/>
                <a:gd name="connsiteY2" fmla="*/ 302 h 334"/>
                <a:gd name="connsiteX3" fmla="*/ 20 w 599"/>
                <a:gd name="connsiteY3" fmla="*/ 334 h 334"/>
                <a:gd name="connsiteX4" fmla="*/ 0 w 599"/>
                <a:gd name="connsiteY4" fmla="*/ 300 h 334"/>
                <a:gd name="connsiteX0" fmla="*/ 0 w 73"/>
                <a:gd name="connsiteY0" fmla="*/ 5 h 39"/>
                <a:gd name="connsiteX1" fmla="*/ 73 w 73"/>
                <a:gd name="connsiteY1" fmla="*/ 7 h 39"/>
                <a:gd name="connsiteX2" fmla="*/ 20 w 73"/>
                <a:gd name="connsiteY2" fmla="*/ 39 h 39"/>
                <a:gd name="connsiteX3" fmla="*/ 0 w 73"/>
                <a:gd name="connsiteY3" fmla="*/ 5 h 39"/>
                <a:gd name="connsiteX0" fmla="*/ 0 w 73"/>
                <a:gd name="connsiteY0" fmla="*/ 0 h 34"/>
                <a:gd name="connsiteX1" fmla="*/ 73 w 73"/>
                <a:gd name="connsiteY1" fmla="*/ 2 h 34"/>
                <a:gd name="connsiteX2" fmla="*/ 20 w 73"/>
                <a:gd name="connsiteY2" fmla="*/ 34 h 34"/>
                <a:gd name="connsiteX3" fmla="*/ 0 w 73"/>
                <a:gd name="connsiteY3" fmla="*/ 0 h 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" h="34">
                  <a:moveTo>
                    <a:pt x="0" y="0"/>
                  </a:moveTo>
                  <a:cubicBezTo>
                    <a:pt x="24" y="1"/>
                    <a:pt x="49" y="1"/>
                    <a:pt x="73" y="2"/>
                  </a:cubicBezTo>
                  <a:lnTo>
                    <a:pt x="20" y="34"/>
                  </a:lnTo>
                  <a:cubicBezTo>
                    <a:pt x="13" y="23"/>
                    <a:pt x="7" y="1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0" name="Freeform 103"/>
            <p:cNvSpPr>
              <a:spLocks/>
            </p:cNvSpPr>
            <p:nvPr/>
          </p:nvSpPr>
          <p:spPr bwMode="ltGray">
            <a:xfrm>
              <a:off x="1739" y="2"/>
              <a:ext cx="314" cy="131"/>
            </a:xfrm>
            <a:custGeom>
              <a:avLst/>
              <a:gdLst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3 w 638"/>
                <a:gd name="connsiteY2" fmla="*/ 353 h 353"/>
                <a:gd name="connsiteX3" fmla="*/ 0 w 638"/>
                <a:gd name="connsiteY3" fmla="*/ 284 h 353"/>
                <a:gd name="connsiteX4" fmla="*/ 129 w 638"/>
                <a:gd name="connsiteY4" fmla="*/ 222 h 353"/>
                <a:gd name="connsiteX5" fmla="*/ 607 w 638"/>
                <a:gd name="connsiteY5" fmla="*/ 0 h 353"/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14 w 638"/>
                <a:gd name="connsiteY2" fmla="*/ 222 h 353"/>
                <a:gd name="connsiteX3" fmla="*/ 33 w 638"/>
                <a:gd name="connsiteY3" fmla="*/ 353 h 353"/>
                <a:gd name="connsiteX4" fmla="*/ 0 w 638"/>
                <a:gd name="connsiteY4" fmla="*/ 284 h 353"/>
                <a:gd name="connsiteX5" fmla="*/ 129 w 638"/>
                <a:gd name="connsiteY5" fmla="*/ 222 h 353"/>
                <a:gd name="connsiteX6" fmla="*/ 607 w 638"/>
                <a:gd name="connsiteY6" fmla="*/ 0 h 353"/>
                <a:gd name="connsiteX0" fmla="*/ 129 w 638"/>
                <a:gd name="connsiteY0" fmla="*/ 151 h 282"/>
                <a:gd name="connsiteX1" fmla="*/ 638 w 638"/>
                <a:gd name="connsiteY1" fmla="*/ 0 h 282"/>
                <a:gd name="connsiteX2" fmla="*/ 314 w 638"/>
                <a:gd name="connsiteY2" fmla="*/ 151 h 282"/>
                <a:gd name="connsiteX3" fmla="*/ 33 w 638"/>
                <a:gd name="connsiteY3" fmla="*/ 282 h 282"/>
                <a:gd name="connsiteX4" fmla="*/ 0 w 638"/>
                <a:gd name="connsiteY4" fmla="*/ 213 h 282"/>
                <a:gd name="connsiteX5" fmla="*/ 129 w 638"/>
                <a:gd name="connsiteY5" fmla="*/ 151 h 282"/>
                <a:gd name="connsiteX0" fmla="*/ 129 w 314"/>
                <a:gd name="connsiteY0" fmla="*/ 0 h 131"/>
                <a:gd name="connsiteX1" fmla="*/ 314 w 314"/>
                <a:gd name="connsiteY1" fmla="*/ 0 h 131"/>
                <a:gd name="connsiteX2" fmla="*/ 33 w 314"/>
                <a:gd name="connsiteY2" fmla="*/ 131 h 131"/>
                <a:gd name="connsiteX3" fmla="*/ 0 w 314"/>
                <a:gd name="connsiteY3" fmla="*/ 62 h 131"/>
                <a:gd name="connsiteX4" fmla="*/ 129 w 314"/>
                <a:gd name="connsiteY4" fmla="*/ 0 h 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" h="131">
                  <a:moveTo>
                    <a:pt x="129" y="0"/>
                  </a:moveTo>
                  <a:lnTo>
                    <a:pt x="314" y="0"/>
                  </a:lnTo>
                  <a:lnTo>
                    <a:pt x="33" y="131"/>
                  </a:lnTo>
                  <a:lnTo>
                    <a:pt x="0" y="62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1" name="Freeform 104"/>
            <p:cNvSpPr>
              <a:spLocks/>
            </p:cNvSpPr>
            <p:nvPr/>
          </p:nvSpPr>
          <p:spPr bwMode="ltGray">
            <a:xfrm>
              <a:off x="1785" y="-65"/>
              <a:ext cx="654" cy="301"/>
            </a:xfrm>
            <a:custGeom>
              <a:avLst/>
              <a:gdLst/>
              <a:ahLst/>
              <a:cxnLst>
                <a:cxn ang="0">
                  <a:pos x="629" y="0"/>
                </a:cxn>
                <a:cxn ang="0">
                  <a:pos x="654" y="73"/>
                </a:cxn>
                <a:cxn ang="0">
                  <a:pos x="26" y="301"/>
                </a:cxn>
                <a:cxn ang="0">
                  <a:pos x="0" y="229"/>
                </a:cxn>
                <a:cxn ang="0">
                  <a:pos x="629" y="0"/>
                </a:cxn>
              </a:cxnLst>
              <a:rect l="0" t="0" r="r" b="b"/>
              <a:pathLst>
                <a:path w="654" h="301">
                  <a:moveTo>
                    <a:pt x="629" y="0"/>
                  </a:moveTo>
                  <a:lnTo>
                    <a:pt x="654" y="73"/>
                  </a:lnTo>
                  <a:lnTo>
                    <a:pt x="26" y="301"/>
                  </a:lnTo>
                  <a:lnTo>
                    <a:pt x="0" y="229"/>
                  </a:lnTo>
                  <a:lnTo>
                    <a:pt x="6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2" name="Freeform 105"/>
            <p:cNvSpPr>
              <a:spLocks/>
            </p:cNvSpPr>
            <p:nvPr/>
          </p:nvSpPr>
          <p:spPr bwMode="ltGray">
            <a:xfrm>
              <a:off x="1821" y="94"/>
              <a:ext cx="666" cy="248"/>
            </a:xfrm>
            <a:custGeom>
              <a:avLst/>
              <a:gdLst/>
              <a:ahLst/>
              <a:cxnLst>
                <a:cxn ang="0">
                  <a:pos x="647" y="0"/>
                </a:cxn>
                <a:cxn ang="0">
                  <a:pos x="666" y="75"/>
                </a:cxn>
                <a:cxn ang="0">
                  <a:pos x="20" y="248"/>
                </a:cxn>
                <a:cxn ang="0">
                  <a:pos x="0" y="174"/>
                </a:cxn>
                <a:cxn ang="0">
                  <a:pos x="647" y="0"/>
                </a:cxn>
              </a:cxnLst>
              <a:rect l="0" t="0" r="r" b="b"/>
              <a:pathLst>
                <a:path w="666" h="248">
                  <a:moveTo>
                    <a:pt x="647" y="0"/>
                  </a:moveTo>
                  <a:lnTo>
                    <a:pt x="666" y="75"/>
                  </a:lnTo>
                  <a:lnTo>
                    <a:pt x="20" y="248"/>
                  </a:lnTo>
                  <a:lnTo>
                    <a:pt x="0" y="174"/>
                  </a:lnTo>
                  <a:lnTo>
                    <a:pt x="6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3" name="Freeform 106"/>
            <p:cNvSpPr>
              <a:spLocks/>
            </p:cNvSpPr>
            <p:nvPr/>
          </p:nvSpPr>
          <p:spPr bwMode="ltGray">
            <a:xfrm>
              <a:off x="1848" y="258"/>
              <a:ext cx="673" cy="192"/>
            </a:xfrm>
            <a:custGeom>
              <a:avLst/>
              <a:gdLst/>
              <a:ahLst/>
              <a:cxnLst>
                <a:cxn ang="0">
                  <a:pos x="659" y="0"/>
                </a:cxn>
                <a:cxn ang="0">
                  <a:pos x="673" y="76"/>
                </a:cxn>
                <a:cxn ang="0">
                  <a:pos x="14" y="192"/>
                </a:cxn>
                <a:cxn ang="0">
                  <a:pos x="0" y="116"/>
                </a:cxn>
                <a:cxn ang="0">
                  <a:pos x="659" y="0"/>
                </a:cxn>
              </a:cxnLst>
              <a:rect l="0" t="0" r="r" b="b"/>
              <a:pathLst>
                <a:path w="673" h="192">
                  <a:moveTo>
                    <a:pt x="659" y="0"/>
                  </a:moveTo>
                  <a:lnTo>
                    <a:pt x="673" y="76"/>
                  </a:lnTo>
                  <a:lnTo>
                    <a:pt x="14" y="192"/>
                  </a:lnTo>
                  <a:lnTo>
                    <a:pt x="0" y="116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4" name="Freeform 107"/>
            <p:cNvSpPr>
              <a:spLocks/>
            </p:cNvSpPr>
            <p:nvPr/>
          </p:nvSpPr>
          <p:spPr bwMode="ltGray">
            <a:xfrm>
              <a:off x="1867" y="424"/>
              <a:ext cx="673" cy="136"/>
            </a:xfrm>
            <a:custGeom>
              <a:avLst/>
              <a:gdLst/>
              <a:ahLst/>
              <a:cxnLst>
                <a:cxn ang="0">
                  <a:pos x="666" y="0"/>
                </a:cxn>
                <a:cxn ang="0">
                  <a:pos x="673" y="78"/>
                </a:cxn>
                <a:cxn ang="0">
                  <a:pos x="6" y="136"/>
                </a:cxn>
                <a:cxn ang="0">
                  <a:pos x="0" y="59"/>
                </a:cxn>
                <a:cxn ang="0">
                  <a:pos x="666" y="0"/>
                </a:cxn>
              </a:cxnLst>
              <a:rect l="0" t="0" r="r" b="b"/>
              <a:pathLst>
                <a:path w="673" h="136">
                  <a:moveTo>
                    <a:pt x="666" y="0"/>
                  </a:moveTo>
                  <a:lnTo>
                    <a:pt x="673" y="78"/>
                  </a:lnTo>
                  <a:lnTo>
                    <a:pt x="6" y="136"/>
                  </a:lnTo>
                  <a:lnTo>
                    <a:pt x="0" y="59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5" name="Rectangle 108"/>
            <p:cNvSpPr>
              <a:spLocks noChangeArrowheads="1"/>
            </p:cNvSpPr>
            <p:nvPr/>
          </p:nvSpPr>
          <p:spPr bwMode="ltGray">
            <a:xfrm>
              <a:off x="1875" y="593"/>
              <a:ext cx="669" cy="77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6" name="Freeform 109"/>
            <p:cNvSpPr>
              <a:spLocks/>
            </p:cNvSpPr>
            <p:nvPr/>
          </p:nvSpPr>
          <p:spPr bwMode="ltGray">
            <a:xfrm>
              <a:off x="1867" y="703"/>
              <a:ext cx="673" cy="13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673" y="59"/>
                </a:cxn>
                <a:cxn ang="0">
                  <a:pos x="667" y="135"/>
                </a:cxn>
                <a:cxn ang="0">
                  <a:pos x="0" y="76"/>
                </a:cxn>
                <a:cxn ang="0">
                  <a:pos x="7" y="0"/>
                </a:cxn>
              </a:cxnLst>
              <a:rect l="0" t="0" r="r" b="b"/>
              <a:pathLst>
                <a:path w="673" h="135">
                  <a:moveTo>
                    <a:pt x="7" y="0"/>
                  </a:moveTo>
                  <a:lnTo>
                    <a:pt x="673" y="59"/>
                  </a:lnTo>
                  <a:lnTo>
                    <a:pt x="667" y="135"/>
                  </a:lnTo>
                  <a:lnTo>
                    <a:pt x="0" y="76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7" name="Freeform 110"/>
            <p:cNvSpPr>
              <a:spLocks/>
            </p:cNvSpPr>
            <p:nvPr/>
          </p:nvSpPr>
          <p:spPr bwMode="ltGray">
            <a:xfrm>
              <a:off x="1849" y="813"/>
              <a:ext cx="674" cy="19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674" y="116"/>
                </a:cxn>
                <a:cxn ang="0">
                  <a:pos x="660" y="192"/>
                </a:cxn>
                <a:cxn ang="0">
                  <a:pos x="0" y="75"/>
                </a:cxn>
                <a:cxn ang="0">
                  <a:pos x="14" y="0"/>
                </a:cxn>
              </a:cxnLst>
              <a:rect l="0" t="0" r="r" b="b"/>
              <a:pathLst>
                <a:path w="674" h="192">
                  <a:moveTo>
                    <a:pt x="14" y="0"/>
                  </a:moveTo>
                  <a:lnTo>
                    <a:pt x="674" y="116"/>
                  </a:lnTo>
                  <a:lnTo>
                    <a:pt x="660" y="192"/>
                  </a:lnTo>
                  <a:lnTo>
                    <a:pt x="0" y="75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8" name="Freeform 111"/>
            <p:cNvSpPr>
              <a:spLocks/>
            </p:cNvSpPr>
            <p:nvPr/>
          </p:nvSpPr>
          <p:spPr bwMode="ltGray">
            <a:xfrm>
              <a:off x="1822" y="921"/>
              <a:ext cx="667" cy="24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667" y="173"/>
                </a:cxn>
                <a:cxn ang="0">
                  <a:pos x="647" y="247"/>
                </a:cxn>
                <a:cxn ang="0">
                  <a:pos x="0" y="74"/>
                </a:cxn>
                <a:cxn ang="0">
                  <a:pos x="20" y="0"/>
                </a:cxn>
              </a:cxnLst>
              <a:rect l="0" t="0" r="r" b="b"/>
              <a:pathLst>
                <a:path w="667" h="247">
                  <a:moveTo>
                    <a:pt x="20" y="0"/>
                  </a:moveTo>
                  <a:lnTo>
                    <a:pt x="667" y="173"/>
                  </a:lnTo>
                  <a:lnTo>
                    <a:pt x="647" y="247"/>
                  </a:lnTo>
                  <a:lnTo>
                    <a:pt x="0" y="74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9" name="Freeform 112"/>
            <p:cNvSpPr>
              <a:spLocks/>
            </p:cNvSpPr>
            <p:nvPr/>
          </p:nvSpPr>
          <p:spPr bwMode="ltGray">
            <a:xfrm>
              <a:off x="1787" y="1027"/>
              <a:ext cx="655" cy="30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655" y="229"/>
                </a:cxn>
                <a:cxn ang="0">
                  <a:pos x="629" y="301"/>
                </a:cxn>
                <a:cxn ang="0">
                  <a:pos x="0" y="72"/>
                </a:cxn>
                <a:cxn ang="0">
                  <a:pos x="26" y="0"/>
                </a:cxn>
              </a:cxnLst>
              <a:rect l="0" t="0" r="r" b="b"/>
              <a:pathLst>
                <a:path w="655" h="301">
                  <a:moveTo>
                    <a:pt x="26" y="0"/>
                  </a:moveTo>
                  <a:lnTo>
                    <a:pt x="655" y="229"/>
                  </a:lnTo>
                  <a:lnTo>
                    <a:pt x="629" y="301"/>
                  </a:lnTo>
                  <a:lnTo>
                    <a:pt x="0" y="7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0" name="Freeform 113"/>
            <p:cNvSpPr>
              <a:spLocks/>
            </p:cNvSpPr>
            <p:nvPr/>
          </p:nvSpPr>
          <p:spPr bwMode="ltGray">
            <a:xfrm>
              <a:off x="1742" y="1130"/>
              <a:ext cx="639" cy="35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639" y="283"/>
                </a:cxn>
                <a:cxn ang="0">
                  <a:pos x="606" y="353"/>
                </a:cxn>
                <a:cxn ang="0">
                  <a:pos x="0" y="70"/>
                </a:cxn>
                <a:cxn ang="0">
                  <a:pos x="32" y="0"/>
                </a:cxn>
              </a:cxnLst>
              <a:rect l="0" t="0" r="r" b="b"/>
              <a:pathLst>
                <a:path w="639" h="353">
                  <a:moveTo>
                    <a:pt x="32" y="0"/>
                  </a:moveTo>
                  <a:lnTo>
                    <a:pt x="639" y="283"/>
                  </a:lnTo>
                  <a:lnTo>
                    <a:pt x="606" y="353"/>
                  </a:lnTo>
                  <a:lnTo>
                    <a:pt x="0" y="7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1" name="Freeform 114"/>
            <p:cNvSpPr>
              <a:spLocks/>
            </p:cNvSpPr>
            <p:nvPr/>
          </p:nvSpPr>
          <p:spPr bwMode="ltGray">
            <a:xfrm>
              <a:off x="1689" y="1230"/>
              <a:ext cx="617" cy="400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617" y="334"/>
                </a:cxn>
                <a:cxn ang="0">
                  <a:pos x="579" y="400"/>
                </a:cxn>
                <a:cxn ang="0">
                  <a:pos x="0" y="66"/>
                </a:cxn>
                <a:cxn ang="0">
                  <a:pos x="37" y="0"/>
                </a:cxn>
              </a:cxnLst>
              <a:rect l="0" t="0" r="r" b="b"/>
              <a:pathLst>
                <a:path w="617" h="400">
                  <a:moveTo>
                    <a:pt x="37" y="0"/>
                  </a:moveTo>
                  <a:lnTo>
                    <a:pt x="617" y="334"/>
                  </a:lnTo>
                  <a:lnTo>
                    <a:pt x="579" y="400"/>
                  </a:lnTo>
                  <a:lnTo>
                    <a:pt x="0" y="66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2" name="Freeform 115"/>
            <p:cNvSpPr>
              <a:spLocks/>
            </p:cNvSpPr>
            <p:nvPr/>
          </p:nvSpPr>
          <p:spPr bwMode="ltGray">
            <a:xfrm>
              <a:off x="1627" y="1325"/>
              <a:ext cx="592" cy="446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92" y="383"/>
                </a:cxn>
                <a:cxn ang="0">
                  <a:pos x="548" y="446"/>
                </a:cxn>
                <a:cxn ang="0">
                  <a:pos x="0" y="62"/>
                </a:cxn>
                <a:cxn ang="0">
                  <a:pos x="44" y="0"/>
                </a:cxn>
              </a:cxnLst>
              <a:rect l="0" t="0" r="r" b="b"/>
              <a:pathLst>
                <a:path w="592" h="446">
                  <a:moveTo>
                    <a:pt x="44" y="0"/>
                  </a:moveTo>
                  <a:lnTo>
                    <a:pt x="592" y="383"/>
                  </a:lnTo>
                  <a:lnTo>
                    <a:pt x="548" y="446"/>
                  </a:lnTo>
                  <a:lnTo>
                    <a:pt x="0" y="6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3" name="Freeform 116"/>
            <p:cNvSpPr>
              <a:spLocks/>
            </p:cNvSpPr>
            <p:nvPr/>
          </p:nvSpPr>
          <p:spPr bwMode="ltGray">
            <a:xfrm>
              <a:off x="1558" y="1414"/>
              <a:ext cx="562" cy="489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562" y="430"/>
                </a:cxn>
                <a:cxn ang="0">
                  <a:pos x="511" y="489"/>
                </a:cxn>
                <a:cxn ang="0">
                  <a:pos x="0" y="58"/>
                </a:cxn>
                <a:cxn ang="0">
                  <a:pos x="49" y="0"/>
                </a:cxn>
              </a:cxnLst>
              <a:rect l="0" t="0" r="r" b="b"/>
              <a:pathLst>
                <a:path w="562" h="489">
                  <a:moveTo>
                    <a:pt x="49" y="0"/>
                  </a:moveTo>
                  <a:lnTo>
                    <a:pt x="562" y="430"/>
                  </a:lnTo>
                  <a:lnTo>
                    <a:pt x="511" y="489"/>
                  </a:lnTo>
                  <a:lnTo>
                    <a:pt x="0" y="58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4" name="Freeform 117"/>
            <p:cNvSpPr>
              <a:spLocks/>
            </p:cNvSpPr>
            <p:nvPr/>
          </p:nvSpPr>
          <p:spPr bwMode="ltGray">
            <a:xfrm>
              <a:off x="1480" y="1498"/>
              <a:ext cx="529" cy="527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29" y="473"/>
                </a:cxn>
                <a:cxn ang="0">
                  <a:pos x="474" y="527"/>
                </a:cxn>
                <a:cxn ang="0">
                  <a:pos x="0" y="54"/>
                </a:cxn>
                <a:cxn ang="0">
                  <a:pos x="56" y="0"/>
                </a:cxn>
              </a:cxnLst>
              <a:rect l="0" t="0" r="r" b="b"/>
              <a:pathLst>
                <a:path w="529" h="527">
                  <a:moveTo>
                    <a:pt x="56" y="0"/>
                  </a:moveTo>
                  <a:lnTo>
                    <a:pt x="529" y="473"/>
                  </a:lnTo>
                  <a:lnTo>
                    <a:pt x="474" y="527"/>
                  </a:lnTo>
                  <a:lnTo>
                    <a:pt x="0" y="5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5" name="Freeform 118"/>
            <p:cNvSpPr>
              <a:spLocks/>
            </p:cNvSpPr>
            <p:nvPr/>
          </p:nvSpPr>
          <p:spPr bwMode="ltGray">
            <a:xfrm>
              <a:off x="1397" y="1574"/>
              <a:ext cx="490" cy="562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90" y="513"/>
                </a:cxn>
                <a:cxn ang="0">
                  <a:pos x="430" y="562"/>
                </a:cxn>
                <a:cxn ang="0">
                  <a:pos x="0" y="51"/>
                </a:cxn>
                <a:cxn ang="0">
                  <a:pos x="59" y="0"/>
                </a:cxn>
              </a:cxnLst>
              <a:rect l="0" t="0" r="r" b="b"/>
              <a:pathLst>
                <a:path w="490" h="562">
                  <a:moveTo>
                    <a:pt x="59" y="0"/>
                  </a:moveTo>
                  <a:lnTo>
                    <a:pt x="490" y="513"/>
                  </a:lnTo>
                  <a:lnTo>
                    <a:pt x="430" y="562"/>
                  </a:lnTo>
                  <a:lnTo>
                    <a:pt x="0" y="5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6" name="Freeform 119"/>
            <p:cNvSpPr>
              <a:spLocks/>
            </p:cNvSpPr>
            <p:nvPr/>
          </p:nvSpPr>
          <p:spPr bwMode="ltGray">
            <a:xfrm>
              <a:off x="1308" y="1644"/>
              <a:ext cx="446" cy="593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46" y="548"/>
                </a:cxn>
                <a:cxn ang="0">
                  <a:pos x="384" y="593"/>
                </a:cxn>
                <a:cxn ang="0">
                  <a:pos x="0" y="45"/>
                </a:cxn>
                <a:cxn ang="0">
                  <a:pos x="64" y="0"/>
                </a:cxn>
              </a:cxnLst>
              <a:rect l="0" t="0" r="r" b="b"/>
              <a:pathLst>
                <a:path w="446" h="593">
                  <a:moveTo>
                    <a:pt x="64" y="0"/>
                  </a:moveTo>
                  <a:lnTo>
                    <a:pt x="446" y="548"/>
                  </a:lnTo>
                  <a:lnTo>
                    <a:pt x="384" y="593"/>
                  </a:lnTo>
                  <a:lnTo>
                    <a:pt x="0" y="45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7" name="Freeform 120"/>
            <p:cNvSpPr>
              <a:spLocks/>
            </p:cNvSpPr>
            <p:nvPr/>
          </p:nvSpPr>
          <p:spPr bwMode="ltGray">
            <a:xfrm>
              <a:off x="1214" y="1707"/>
              <a:ext cx="401" cy="618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401" y="579"/>
                </a:cxn>
                <a:cxn ang="0">
                  <a:pos x="334" y="618"/>
                </a:cxn>
                <a:cxn ang="0">
                  <a:pos x="0" y="38"/>
                </a:cxn>
                <a:cxn ang="0">
                  <a:pos x="66" y="0"/>
                </a:cxn>
              </a:cxnLst>
              <a:rect l="0" t="0" r="r" b="b"/>
              <a:pathLst>
                <a:path w="401" h="618">
                  <a:moveTo>
                    <a:pt x="66" y="0"/>
                  </a:moveTo>
                  <a:lnTo>
                    <a:pt x="401" y="579"/>
                  </a:lnTo>
                  <a:lnTo>
                    <a:pt x="334" y="618"/>
                  </a:lnTo>
                  <a:lnTo>
                    <a:pt x="0" y="38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8" name="Freeform 121"/>
            <p:cNvSpPr>
              <a:spLocks/>
            </p:cNvSpPr>
            <p:nvPr/>
          </p:nvSpPr>
          <p:spPr bwMode="ltGray">
            <a:xfrm>
              <a:off x="1115" y="1760"/>
              <a:ext cx="353" cy="640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353" y="607"/>
                </a:cxn>
                <a:cxn ang="0">
                  <a:pos x="282" y="640"/>
                </a:cxn>
                <a:cxn ang="0">
                  <a:pos x="0" y="33"/>
                </a:cxn>
                <a:cxn ang="0">
                  <a:pos x="69" y="0"/>
                </a:cxn>
              </a:cxnLst>
              <a:rect l="0" t="0" r="r" b="b"/>
              <a:pathLst>
                <a:path w="353" h="640">
                  <a:moveTo>
                    <a:pt x="69" y="0"/>
                  </a:moveTo>
                  <a:lnTo>
                    <a:pt x="353" y="607"/>
                  </a:lnTo>
                  <a:lnTo>
                    <a:pt x="282" y="640"/>
                  </a:lnTo>
                  <a:lnTo>
                    <a:pt x="0" y="3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39" name="Freeform 122"/>
            <p:cNvSpPr>
              <a:spLocks/>
            </p:cNvSpPr>
            <p:nvPr/>
          </p:nvSpPr>
          <p:spPr bwMode="ltGray">
            <a:xfrm>
              <a:off x="1012" y="1806"/>
              <a:ext cx="301" cy="656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301" y="629"/>
                </a:cxn>
                <a:cxn ang="0">
                  <a:pos x="228" y="656"/>
                </a:cxn>
                <a:cxn ang="0">
                  <a:pos x="0" y="27"/>
                </a:cxn>
                <a:cxn ang="0">
                  <a:pos x="72" y="0"/>
                </a:cxn>
              </a:cxnLst>
              <a:rect l="0" t="0" r="r" b="b"/>
              <a:pathLst>
                <a:path w="301" h="656">
                  <a:moveTo>
                    <a:pt x="72" y="0"/>
                  </a:moveTo>
                  <a:lnTo>
                    <a:pt x="301" y="629"/>
                  </a:lnTo>
                  <a:lnTo>
                    <a:pt x="228" y="656"/>
                  </a:lnTo>
                  <a:lnTo>
                    <a:pt x="0" y="27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0" name="Freeform 123"/>
            <p:cNvSpPr>
              <a:spLocks/>
            </p:cNvSpPr>
            <p:nvPr/>
          </p:nvSpPr>
          <p:spPr bwMode="ltGray">
            <a:xfrm>
              <a:off x="906" y="1844"/>
              <a:ext cx="248" cy="666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248" y="646"/>
                </a:cxn>
                <a:cxn ang="0">
                  <a:pos x="173" y="666"/>
                </a:cxn>
                <a:cxn ang="0">
                  <a:pos x="0" y="18"/>
                </a:cxn>
                <a:cxn ang="0">
                  <a:pos x="74" y="0"/>
                </a:cxn>
              </a:cxnLst>
              <a:rect l="0" t="0" r="r" b="b"/>
              <a:pathLst>
                <a:path w="248" h="666">
                  <a:moveTo>
                    <a:pt x="74" y="0"/>
                  </a:moveTo>
                  <a:lnTo>
                    <a:pt x="248" y="646"/>
                  </a:lnTo>
                  <a:lnTo>
                    <a:pt x="173" y="666"/>
                  </a:lnTo>
                  <a:lnTo>
                    <a:pt x="0" y="18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1" name="Freeform 124"/>
            <p:cNvSpPr>
              <a:spLocks/>
            </p:cNvSpPr>
            <p:nvPr/>
          </p:nvSpPr>
          <p:spPr bwMode="ltGray">
            <a:xfrm>
              <a:off x="798" y="1870"/>
              <a:ext cx="192" cy="673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192" y="660"/>
                </a:cxn>
                <a:cxn ang="0">
                  <a:pos x="116" y="673"/>
                </a:cxn>
                <a:cxn ang="0">
                  <a:pos x="0" y="13"/>
                </a:cxn>
                <a:cxn ang="0">
                  <a:pos x="76" y="0"/>
                </a:cxn>
              </a:cxnLst>
              <a:rect l="0" t="0" r="r" b="b"/>
              <a:pathLst>
                <a:path w="192" h="673">
                  <a:moveTo>
                    <a:pt x="76" y="0"/>
                  </a:moveTo>
                  <a:lnTo>
                    <a:pt x="192" y="660"/>
                  </a:lnTo>
                  <a:lnTo>
                    <a:pt x="116" y="673"/>
                  </a:lnTo>
                  <a:lnTo>
                    <a:pt x="0" y="1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2" name="Freeform 125"/>
            <p:cNvSpPr>
              <a:spLocks/>
            </p:cNvSpPr>
            <p:nvPr/>
          </p:nvSpPr>
          <p:spPr bwMode="ltGray">
            <a:xfrm>
              <a:off x="688" y="1888"/>
              <a:ext cx="136" cy="67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36" y="667"/>
                </a:cxn>
                <a:cxn ang="0">
                  <a:pos x="58" y="673"/>
                </a:cxn>
                <a:cxn ang="0">
                  <a:pos x="0" y="7"/>
                </a:cxn>
                <a:cxn ang="0">
                  <a:pos x="77" y="0"/>
                </a:cxn>
              </a:cxnLst>
              <a:rect l="0" t="0" r="r" b="b"/>
              <a:pathLst>
                <a:path w="136" h="673">
                  <a:moveTo>
                    <a:pt x="77" y="0"/>
                  </a:moveTo>
                  <a:lnTo>
                    <a:pt x="136" y="667"/>
                  </a:lnTo>
                  <a:lnTo>
                    <a:pt x="58" y="673"/>
                  </a:lnTo>
                  <a:lnTo>
                    <a:pt x="0" y="7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3" name="Rectangle 126"/>
            <p:cNvSpPr>
              <a:spLocks noChangeArrowheads="1"/>
            </p:cNvSpPr>
            <p:nvPr/>
          </p:nvSpPr>
          <p:spPr bwMode="ltGray">
            <a:xfrm>
              <a:off x="578" y="1896"/>
              <a:ext cx="77" cy="670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4" name="Freeform 127"/>
            <p:cNvSpPr>
              <a:spLocks/>
            </p:cNvSpPr>
            <p:nvPr/>
          </p:nvSpPr>
          <p:spPr bwMode="ltGray">
            <a:xfrm>
              <a:off x="410" y="1889"/>
              <a:ext cx="135" cy="673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135" y="7"/>
                </a:cxn>
                <a:cxn ang="0">
                  <a:pos x="76" y="673"/>
                </a:cxn>
                <a:cxn ang="0">
                  <a:pos x="0" y="666"/>
                </a:cxn>
                <a:cxn ang="0">
                  <a:pos x="59" y="0"/>
                </a:cxn>
              </a:cxnLst>
              <a:rect l="0" t="0" r="r" b="b"/>
              <a:pathLst>
                <a:path w="135" h="673">
                  <a:moveTo>
                    <a:pt x="59" y="0"/>
                  </a:moveTo>
                  <a:lnTo>
                    <a:pt x="135" y="7"/>
                  </a:lnTo>
                  <a:lnTo>
                    <a:pt x="76" y="673"/>
                  </a:lnTo>
                  <a:lnTo>
                    <a:pt x="0" y="666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5" name="Freeform 128"/>
            <p:cNvSpPr>
              <a:spLocks/>
            </p:cNvSpPr>
            <p:nvPr/>
          </p:nvSpPr>
          <p:spPr bwMode="ltGray">
            <a:xfrm>
              <a:off x="243" y="1872"/>
              <a:ext cx="192" cy="672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192" y="13"/>
                </a:cxn>
                <a:cxn ang="0">
                  <a:pos x="76" y="672"/>
                </a:cxn>
                <a:cxn ang="0">
                  <a:pos x="0" y="659"/>
                </a:cxn>
                <a:cxn ang="0">
                  <a:pos x="117" y="0"/>
                </a:cxn>
              </a:cxnLst>
              <a:rect l="0" t="0" r="r" b="b"/>
              <a:pathLst>
                <a:path w="192" h="672">
                  <a:moveTo>
                    <a:pt x="117" y="0"/>
                  </a:moveTo>
                  <a:lnTo>
                    <a:pt x="192" y="13"/>
                  </a:lnTo>
                  <a:lnTo>
                    <a:pt x="76" y="672"/>
                  </a:lnTo>
                  <a:lnTo>
                    <a:pt x="0" y="659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6" name="Freeform 129"/>
            <p:cNvSpPr>
              <a:spLocks/>
            </p:cNvSpPr>
            <p:nvPr/>
          </p:nvSpPr>
          <p:spPr bwMode="ltGray">
            <a:xfrm>
              <a:off x="80" y="1845"/>
              <a:ext cx="247" cy="666"/>
            </a:xfrm>
            <a:custGeom>
              <a:avLst/>
              <a:gdLst/>
              <a:ahLst/>
              <a:cxnLst>
                <a:cxn ang="0">
                  <a:pos x="172" y="0"/>
                </a:cxn>
                <a:cxn ang="0">
                  <a:pos x="247" y="20"/>
                </a:cxn>
                <a:cxn ang="0">
                  <a:pos x="74" y="666"/>
                </a:cxn>
                <a:cxn ang="0">
                  <a:pos x="0" y="646"/>
                </a:cxn>
                <a:cxn ang="0">
                  <a:pos x="172" y="0"/>
                </a:cxn>
              </a:cxnLst>
              <a:rect l="0" t="0" r="r" b="b"/>
              <a:pathLst>
                <a:path w="247" h="666">
                  <a:moveTo>
                    <a:pt x="172" y="0"/>
                  </a:moveTo>
                  <a:lnTo>
                    <a:pt x="247" y="20"/>
                  </a:lnTo>
                  <a:lnTo>
                    <a:pt x="74" y="666"/>
                  </a:lnTo>
                  <a:lnTo>
                    <a:pt x="0" y="646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7" name="Freeform 130"/>
            <p:cNvSpPr>
              <a:spLocks/>
            </p:cNvSpPr>
            <p:nvPr/>
          </p:nvSpPr>
          <p:spPr bwMode="ltGray">
            <a:xfrm>
              <a:off x="-80" y="1808"/>
              <a:ext cx="301" cy="656"/>
            </a:xfrm>
            <a:custGeom>
              <a:avLst/>
              <a:gdLst/>
              <a:ahLst/>
              <a:cxnLst>
                <a:cxn ang="0">
                  <a:pos x="229" y="0"/>
                </a:cxn>
                <a:cxn ang="0">
                  <a:pos x="301" y="27"/>
                </a:cxn>
                <a:cxn ang="0">
                  <a:pos x="72" y="656"/>
                </a:cxn>
                <a:cxn ang="0">
                  <a:pos x="0" y="629"/>
                </a:cxn>
                <a:cxn ang="0">
                  <a:pos x="229" y="0"/>
                </a:cxn>
              </a:cxnLst>
              <a:rect l="0" t="0" r="r" b="b"/>
              <a:pathLst>
                <a:path w="301" h="656">
                  <a:moveTo>
                    <a:pt x="229" y="0"/>
                  </a:moveTo>
                  <a:lnTo>
                    <a:pt x="301" y="27"/>
                  </a:lnTo>
                  <a:lnTo>
                    <a:pt x="72" y="656"/>
                  </a:lnTo>
                  <a:lnTo>
                    <a:pt x="0" y="629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8" name="Freeform 131"/>
            <p:cNvSpPr>
              <a:spLocks/>
            </p:cNvSpPr>
            <p:nvPr/>
          </p:nvSpPr>
          <p:spPr bwMode="ltGray">
            <a:xfrm>
              <a:off x="-42" y="1764"/>
              <a:ext cx="160" cy="377"/>
            </a:xfrm>
            <a:custGeom>
              <a:avLst/>
              <a:gdLst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70 w 353"/>
                <a:gd name="connsiteY2" fmla="*/ 639 h 639"/>
                <a:gd name="connsiteX3" fmla="*/ 0 w 353"/>
                <a:gd name="connsiteY3" fmla="*/ 606 h 639"/>
                <a:gd name="connsiteX4" fmla="*/ 193 w 353"/>
                <a:gd name="connsiteY4" fmla="*/ 193 h 639"/>
                <a:gd name="connsiteX5" fmla="*/ 283 w 353"/>
                <a:gd name="connsiteY5" fmla="*/ 0 h 639"/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193 w 353"/>
                <a:gd name="connsiteY2" fmla="*/ 377 h 639"/>
                <a:gd name="connsiteX3" fmla="*/ 70 w 353"/>
                <a:gd name="connsiteY3" fmla="*/ 639 h 639"/>
                <a:gd name="connsiteX4" fmla="*/ 0 w 353"/>
                <a:gd name="connsiteY4" fmla="*/ 606 h 639"/>
                <a:gd name="connsiteX5" fmla="*/ 193 w 353"/>
                <a:gd name="connsiteY5" fmla="*/ 193 h 639"/>
                <a:gd name="connsiteX6" fmla="*/ 283 w 353"/>
                <a:gd name="connsiteY6" fmla="*/ 0 h 639"/>
                <a:gd name="connsiteX0" fmla="*/ 283 w 353"/>
                <a:gd name="connsiteY0" fmla="*/ 0 h 606"/>
                <a:gd name="connsiteX1" fmla="*/ 353 w 353"/>
                <a:gd name="connsiteY1" fmla="*/ 33 h 606"/>
                <a:gd name="connsiteX2" fmla="*/ 193 w 353"/>
                <a:gd name="connsiteY2" fmla="*/ 377 h 606"/>
                <a:gd name="connsiteX3" fmla="*/ 0 w 353"/>
                <a:gd name="connsiteY3" fmla="*/ 606 h 606"/>
                <a:gd name="connsiteX4" fmla="*/ 193 w 353"/>
                <a:gd name="connsiteY4" fmla="*/ 193 h 606"/>
                <a:gd name="connsiteX5" fmla="*/ 283 w 353"/>
                <a:gd name="connsiteY5" fmla="*/ 0 h 606"/>
                <a:gd name="connsiteX0" fmla="*/ 90 w 160"/>
                <a:gd name="connsiteY0" fmla="*/ 0 h 377"/>
                <a:gd name="connsiteX1" fmla="*/ 160 w 160"/>
                <a:gd name="connsiteY1" fmla="*/ 33 h 377"/>
                <a:gd name="connsiteX2" fmla="*/ 0 w 160"/>
                <a:gd name="connsiteY2" fmla="*/ 377 h 377"/>
                <a:gd name="connsiteX3" fmla="*/ 0 w 160"/>
                <a:gd name="connsiteY3" fmla="*/ 193 h 377"/>
                <a:gd name="connsiteX4" fmla="*/ 90 w 160"/>
                <a:gd name="connsiteY4" fmla="*/ 0 h 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" h="377">
                  <a:moveTo>
                    <a:pt x="90" y="0"/>
                  </a:moveTo>
                  <a:lnTo>
                    <a:pt x="160" y="33"/>
                  </a:lnTo>
                  <a:cubicBezTo>
                    <a:pt x="107" y="148"/>
                    <a:pt x="53" y="262"/>
                    <a:pt x="0" y="377"/>
                  </a:cubicBezTo>
                  <a:lnTo>
                    <a:pt x="0" y="193"/>
                  </a:lnTo>
                  <a:cubicBezTo>
                    <a:pt x="30" y="129"/>
                    <a:pt x="60" y="64"/>
                    <a:pt x="9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9" name="Freeform 132"/>
            <p:cNvSpPr>
              <a:spLocks/>
            </p:cNvSpPr>
            <p:nvPr/>
          </p:nvSpPr>
          <p:spPr bwMode="ltGray">
            <a:xfrm>
              <a:off x="-42" y="1714"/>
              <a:ext cx="60" cy="136"/>
            </a:xfrm>
            <a:custGeom>
              <a:avLst/>
              <a:gdLst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66 w 400"/>
                <a:gd name="connsiteY2" fmla="*/ 714 h 714"/>
                <a:gd name="connsiteX3" fmla="*/ 0 w 400"/>
                <a:gd name="connsiteY3" fmla="*/ 676 h 714"/>
                <a:gd name="connsiteX4" fmla="*/ 334 w 400"/>
                <a:gd name="connsiteY4" fmla="*/ 96 h 714"/>
                <a:gd name="connsiteX5" fmla="*/ 341 w 400"/>
                <a:gd name="connsiteY5" fmla="*/ 100 h 714"/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7" fmla="*/ 334 w 400"/>
                <a:gd name="connsiteY7" fmla="*/ 96 h 714"/>
                <a:gd name="connsiteX0" fmla="*/ 341 w 400"/>
                <a:gd name="connsiteY0" fmla="*/ 100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275 w 334"/>
                <a:gd name="connsiteY0" fmla="*/ 0 h 614"/>
                <a:gd name="connsiteX1" fmla="*/ 334 w 334"/>
                <a:gd name="connsiteY1" fmla="*/ 35 h 614"/>
                <a:gd name="connsiteX2" fmla="*/ 274 w 334"/>
                <a:gd name="connsiteY2" fmla="*/ 136 h 614"/>
                <a:gd name="connsiteX3" fmla="*/ 0 w 334"/>
                <a:gd name="connsiteY3" fmla="*/ 614 h 614"/>
                <a:gd name="connsiteX4" fmla="*/ 275 w 334"/>
                <a:gd name="connsiteY4" fmla="*/ 0 h 614"/>
                <a:gd name="connsiteX0" fmla="*/ 1 w 60"/>
                <a:gd name="connsiteY0" fmla="*/ 0 h 136"/>
                <a:gd name="connsiteX1" fmla="*/ 60 w 60"/>
                <a:gd name="connsiteY1" fmla="*/ 35 h 136"/>
                <a:gd name="connsiteX2" fmla="*/ 0 w 60"/>
                <a:gd name="connsiteY2" fmla="*/ 136 h 136"/>
                <a:gd name="connsiteX3" fmla="*/ 1 w 60"/>
                <a:gd name="connsiteY3" fmla="*/ 0 h 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" h="136">
                  <a:moveTo>
                    <a:pt x="1" y="0"/>
                  </a:moveTo>
                  <a:lnTo>
                    <a:pt x="60" y="35"/>
                  </a:lnTo>
                  <a:cubicBezTo>
                    <a:pt x="40" y="69"/>
                    <a:pt x="20" y="102"/>
                    <a:pt x="0" y="136"/>
                  </a:cubicBezTo>
                  <a:cubicBezTo>
                    <a:pt x="0" y="91"/>
                    <a:pt x="1" y="45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80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621536" y="0"/>
            <a:ext cx="9960864" cy="9875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609600" y="1188720"/>
            <a:ext cx="10972800" cy="4907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7408" y="6364225"/>
            <a:ext cx="29138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AB8F77A-D36A-4740-AFAA-09AA8E929860}" type="datetimeFigureOut">
              <a:rPr lang="ko-KR" altLang="en-US" smtClean="0"/>
              <a:t>2021-08-17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60064" y="6364225"/>
            <a:ext cx="708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5536" y="6364225"/>
            <a:ext cx="8168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930B78AE-5FEB-419D-BE2A-CFFEC87281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4537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1066">
        <p:split orient="vert"/>
      </p:transition>
    </mc:Choice>
    <mc:Fallback xmlns="">
      <p:transition spd="slow" advTm="1066">
        <p:split orient="vert"/>
      </p:transition>
    </mc:Fallback>
  </mc:AlternateContent>
  <p:txStyles>
    <p:titleStyle>
      <a:lvl1pPr algn="l" defTabSz="914400" rtl="0" eaLnBrk="1" latinLnBrk="1" hangingPunct="1">
        <a:spcBef>
          <a:spcPct val="0"/>
        </a:spcBef>
        <a:buNone/>
        <a:defRPr sz="4000" b="1" kern="1200" cap="none" spc="0">
          <a:ln w="18415" cmpd="sng">
            <a:noFill/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ea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accent2">
            <a:lumMod val="60000"/>
            <a:lumOff val="40000"/>
          </a:schemeClr>
        </a:buClr>
        <a:buSzPct val="80000"/>
        <a:buFont typeface="Wingdings 2" pitchFamily="18" charset="2"/>
        <a:buChar char="¤"/>
        <a:defRPr sz="3200" kern="1200">
          <a:solidFill>
            <a:schemeClr val="tx1"/>
          </a:solidFill>
          <a:latin typeface="한컴 윤고딕 230" panose="02020603020101020101" pitchFamily="18" charset="-127"/>
          <a:ea typeface="한컴 윤고딕 230" panose="02020603020101020101" pitchFamily="18" charset="-127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3">
            <a:lumMod val="60000"/>
            <a:lumOff val="40000"/>
          </a:schemeClr>
        </a:buClr>
        <a:buFont typeface="Wingdings" pitchFamily="2" charset="2"/>
        <a:buChar char="§"/>
        <a:defRPr sz="2800" kern="1200">
          <a:solidFill>
            <a:schemeClr val="tx1"/>
          </a:solidFill>
          <a:latin typeface="한컴 윤고딕 230" panose="02020603020101020101" pitchFamily="18" charset="-127"/>
          <a:ea typeface="한컴 윤고딕 230" panose="02020603020101020101" pitchFamily="18" charset="-127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4">
            <a:lumMod val="60000"/>
            <a:lumOff val="40000"/>
          </a:schemeClr>
        </a:buClr>
        <a:buFont typeface="Wingdings" pitchFamily="2" charset="2"/>
        <a:buChar char="§"/>
        <a:defRPr sz="2400" kern="1200">
          <a:solidFill>
            <a:schemeClr val="tx1"/>
          </a:solidFill>
          <a:latin typeface="한컴 윤고딕 230" panose="02020603020101020101" pitchFamily="18" charset="-127"/>
          <a:ea typeface="한컴 윤고딕 230" panose="02020603020101020101" pitchFamily="18" charset="-127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5">
            <a:lumMod val="60000"/>
            <a:lumOff val="40000"/>
          </a:schemeClr>
        </a:buClr>
        <a:buFont typeface="Wingdings" pitchFamily="2" charset="2"/>
        <a:buChar char="§"/>
        <a:defRPr sz="2000" kern="1200">
          <a:solidFill>
            <a:schemeClr val="tx1"/>
          </a:solidFill>
          <a:latin typeface="한컴 윤고딕 230" panose="02020603020101020101" pitchFamily="18" charset="-127"/>
          <a:ea typeface="한컴 윤고딕 230" panose="02020603020101020101" pitchFamily="18" charset="-127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6">
            <a:lumMod val="60000"/>
            <a:lumOff val="40000"/>
          </a:schemeClr>
        </a:buClr>
        <a:buFont typeface="Wingdings" pitchFamily="2" charset="2"/>
        <a:buChar char="§"/>
        <a:defRPr sz="2000" kern="1200">
          <a:solidFill>
            <a:schemeClr val="tx1"/>
          </a:solidFill>
          <a:latin typeface="한컴 윤고딕 230" panose="02020603020101020101" pitchFamily="18" charset="-127"/>
          <a:ea typeface="한컴 윤고딕 230" panose="02020603020101020101" pitchFamily="18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4.png"/><Relationship Id="rId4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4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6" Type="http://schemas.openxmlformats.org/officeDocument/2006/relationships/hyperlink" Target="http://salt418.tistory.com/1734" TargetMode="Externa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image" Target="../media/image4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4.png"/><Relationship Id="rId4" Type="http://schemas.openxmlformats.org/officeDocument/2006/relationships/image" Target="../media/image1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6" Type="http://schemas.openxmlformats.org/officeDocument/2006/relationships/image" Target="../media/image4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15568" y="1146761"/>
            <a:ext cx="9960864" cy="1470025"/>
          </a:xfrm>
        </p:spPr>
        <p:txBody>
          <a:bodyPr/>
          <a:lstStyle/>
          <a:p>
            <a:pPr lvl="0">
              <a:defRPr/>
            </a:pPr>
            <a:r>
              <a:rPr lang="en-US" altLang="ko-KR"/>
              <a:t>2022</a:t>
            </a:r>
            <a:r>
              <a:rPr lang="ko-KR" altLang="en-US"/>
              <a:t>년 검단동 주민참여사업 안내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4118163" y="5120853"/>
            <a:ext cx="999022" cy="707272"/>
          </a:xfrm>
          <a:prstGeom prst="rect">
            <a:avLst/>
          </a:prstGeom>
          <a:noFill/>
          <a:ln>
            <a:noFill/>
          </a:ln>
          <a:effectLst/>
        </p:spPr>
      </p:pic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5194094" y="5155037"/>
          <a:ext cx="3474618" cy="653865"/>
        </p:xfrm>
        <a:graphic>
          <a:graphicData uri="http://schemas.openxmlformats.org/drawingml/2006/table">
            <a:tbl>
              <a:tblPr/>
              <a:tblGrid>
                <a:gridCol w="34746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53865">
                <a:tc>
                  <a:txBody>
                    <a:bodyPr/>
                    <a:lstStyle/>
                    <a:p>
                      <a:pPr marL="0" marR="0" indent="0" 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2800" b="1" kern="1200" cap="none" spc="0"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검단동 주민자치회</a:t>
                      </a:r>
                      <a:endParaRPr lang="ko-KR" altLang="en-US" sz="2800" b="1" kern="1200" cap="none" spc="0">
                        <a:solidFill>
                          <a:srgbClr val="FFFFFF"/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오디오 6">
            <a:hlinkClick r:id="" action="ppaction://media"/>
            <a:extLst>
              <a:ext uri="{FF2B5EF4-FFF2-40B4-BE49-F238E27FC236}">
                <a16:creationId xmlns:a16="http://schemas.microsoft.com/office/drawing/2014/main" id="{AD52D339-07D9-4268-BC2F-CECB193CC5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296">
        <p:split orient="vert"/>
      </p:transition>
    </mc:Choice>
    <mc:Fallback xmlns="">
      <p:transition spd="slow" advTm="12296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US" altLang="ko-KR"/>
              <a:t>8. </a:t>
            </a:r>
            <a:r>
              <a:rPr lang="ko-KR" altLang="en-US"/>
              <a:t>동에 배정된 주민참여예산 사업 계획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1450356"/>
            <a:ext cx="10835148" cy="2498377"/>
          </a:xfrm>
        </p:spPr>
        <p:txBody>
          <a:bodyPr/>
          <a:lstStyle/>
          <a:p>
            <a:pPr lvl="0">
              <a:defRPr/>
            </a:pPr>
            <a:r>
              <a:rPr lang="ko-KR" altLang="en-US"/>
              <a:t>제안사업 </a:t>
            </a:r>
            <a:r>
              <a:rPr lang="en-US" altLang="ko-KR"/>
              <a:t>: </a:t>
            </a:r>
            <a:r>
              <a:rPr lang="ko-KR" altLang="en-US"/>
              <a:t>총 </a:t>
            </a:r>
            <a:r>
              <a:rPr lang="en-US" altLang="ko-KR"/>
              <a:t>5</a:t>
            </a:r>
            <a:r>
              <a:rPr lang="ko-KR" altLang="en-US"/>
              <a:t>건</a:t>
            </a:r>
            <a:r>
              <a:rPr lang="en-US" altLang="ko-KR"/>
              <a:t>(</a:t>
            </a:r>
            <a:r>
              <a:rPr lang="ko-KR" altLang="en-US"/>
              <a:t>주민주도형</a:t>
            </a:r>
            <a:r>
              <a:rPr lang="en-US" altLang="ko-KR"/>
              <a:t>)</a:t>
            </a:r>
          </a:p>
          <a:p>
            <a:pPr lvl="0">
              <a:defRPr/>
            </a:pPr>
            <a:endParaRPr lang="en-US" altLang="ko-KR"/>
          </a:p>
          <a:p>
            <a:pPr lvl="0">
              <a:defRPr/>
            </a:pPr>
            <a:r>
              <a:rPr lang="ko-KR" altLang="en-US"/>
              <a:t>예산액 </a:t>
            </a:r>
            <a:r>
              <a:rPr lang="en-US" altLang="ko-KR"/>
              <a:t>: 80,000</a:t>
            </a:r>
            <a:r>
              <a:rPr lang="ko-KR" altLang="en-US"/>
              <a:t>천원</a:t>
            </a:r>
            <a:r>
              <a:rPr lang="en-US" altLang="ko-KR"/>
              <a:t>(</a:t>
            </a:r>
            <a:r>
              <a:rPr lang="ko-KR" altLang="en-US"/>
              <a:t>실링제</a:t>
            </a:r>
            <a:r>
              <a:rPr lang="en-US" altLang="ko-KR"/>
              <a:t>)</a:t>
            </a:r>
            <a:endParaRPr lang="ko-KR" altLang="en-US"/>
          </a:p>
        </p:txBody>
      </p:sp>
      <p:pic>
        <p:nvPicPr>
          <p:cNvPr id="4" name="오디오 3">
            <a:hlinkClick r:id="" action="ppaction://media"/>
            <a:extLst>
              <a:ext uri="{FF2B5EF4-FFF2-40B4-BE49-F238E27FC236}">
                <a16:creationId xmlns:a16="http://schemas.microsoft.com/office/drawing/2014/main" id="{820ADC05-0D73-4417-96FB-88278CCE77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4051">
        <p:split orient="vert"/>
      </p:transition>
    </mc:Choice>
    <mc:Fallback xmlns="">
      <p:transition spd="slow" advTm="14051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US" altLang="ko-KR"/>
              <a:t>9. </a:t>
            </a:r>
            <a:r>
              <a:rPr lang="ko-KR" altLang="en-US"/>
              <a:t>사업목록</a:t>
            </a:r>
          </a:p>
        </p:txBody>
      </p:sp>
      <p:graphicFrame>
        <p:nvGraphicFramePr>
          <p:cNvPr id="4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1892681"/>
              </p:ext>
            </p:extLst>
          </p:nvPr>
        </p:nvGraphicFramePr>
        <p:xfrm>
          <a:off x="247966" y="1157681"/>
          <a:ext cx="11696067" cy="53671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64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69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19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532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95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42817"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ko-KR" altLang="en-US" sz="1600" dirty="0" err="1"/>
                        <a:t>분과명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ko-KR" altLang="en-US" sz="1600"/>
                        <a:t>사업명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ko-KR" altLang="en-US" sz="1600"/>
                        <a:t>내용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ko-KR" altLang="en-US" sz="1600"/>
                        <a:t>사업기간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ko-KR" altLang="en-US" sz="1600"/>
                        <a:t>소요예산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4154"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ko-KR" altLang="en-US" sz="1600"/>
                        <a:t>검단동</a:t>
                      </a:r>
                    </a:p>
                    <a:p>
                      <a:pPr algn="ctr" latinLnBrk="1">
                        <a:defRPr/>
                      </a:pPr>
                      <a:r>
                        <a:rPr lang="ko-KR" altLang="en-US" sz="1600"/>
                        <a:t>주민자치회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 typeface="Arial"/>
                        <a:buChar char="•"/>
                        <a:defRPr/>
                      </a:pPr>
                      <a:r>
                        <a:rPr lang="ko-KR" altLang="en-US" sz="1400" dirty="0" err="1"/>
                        <a:t>검단동</a:t>
                      </a:r>
                      <a:r>
                        <a:rPr lang="ko-KR" altLang="en-US" sz="1400" dirty="0"/>
                        <a:t> 주민의 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 typeface="Arial"/>
                        <a:buChar char="•"/>
                        <a:defRPr/>
                      </a:pPr>
                      <a:r>
                        <a:rPr lang="ko-KR" altLang="en-US" sz="1400" dirty="0"/>
                        <a:t>문화공연</a:t>
                      </a:r>
                      <a:r>
                        <a:rPr lang="en-US" altLang="ko-KR" sz="1400" dirty="0"/>
                        <a:t>, </a:t>
                      </a:r>
                      <a:r>
                        <a:rPr lang="ko-KR" altLang="en-US" sz="1400" dirty="0"/>
                        <a:t>전시회</a:t>
                      </a:r>
                      <a:r>
                        <a:rPr lang="en-US" altLang="ko-KR" sz="1400" dirty="0"/>
                        <a:t>, </a:t>
                      </a:r>
                      <a:r>
                        <a:rPr lang="ko-KR" altLang="en-US" sz="1400" dirty="0"/>
                        <a:t>체험</a:t>
                      </a:r>
                    </a:p>
                    <a:p>
                      <a:pPr marL="285750" indent="-285750" algn="l" latinLnBrk="1">
                        <a:buFont typeface="Arial"/>
                        <a:buChar char="•"/>
                        <a:defRPr/>
                      </a:pPr>
                      <a:r>
                        <a:rPr lang="ko-KR" altLang="en-US" sz="1400" dirty="0"/>
                        <a:t>부스</a:t>
                      </a:r>
                      <a:r>
                        <a:rPr lang="en-US" altLang="ko-KR" sz="1400" dirty="0"/>
                        <a:t>, </a:t>
                      </a:r>
                      <a:r>
                        <a:rPr lang="ko-KR" altLang="en-US" sz="1400" dirty="0" err="1"/>
                        <a:t>아나바다</a:t>
                      </a:r>
                      <a:r>
                        <a:rPr lang="ko-KR" altLang="en-US" sz="1400" dirty="0"/>
                        <a:t> </a:t>
                      </a:r>
                      <a:r>
                        <a:rPr lang="ko-KR" altLang="en-US" sz="1400" dirty="0" err="1"/>
                        <a:t>플리마켓</a:t>
                      </a:r>
                      <a:endParaRPr lang="ko-KR" altLang="en-US" sz="1400" dirty="0"/>
                    </a:p>
                    <a:p>
                      <a:pPr marL="285750" indent="-285750" algn="l" latinLnBrk="1">
                        <a:buFont typeface="Arial"/>
                        <a:buChar char="•"/>
                        <a:defRPr/>
                      </a:pPr>
                      <a:r>
                        <a:rPr lang="ko-KR" altLang="en-US" sz="1400" dirty="0"/>
                        <a:t>마을의 홍보</a:t>
                      </a:r>
                      <a:r>
                        <a:rPr lang="en-US" altLang="ko-KR" sz="1400" dirty="0"/>
                        <a:t>, </a:t>
                      </a:r>
                      <a:r>
                        <a:rPr lang="ko-KR" altLang="en-US" sz="1400" dirty="0"/>
                        <a:t>먹거리 판매</a:t>
                      </a:r>
                    </a:p>
                    <a:p>
                      <a:pPr marL="285750" indent="-285750" algn="l" latinLnBrk="1">
                        <a:buFont typeface="Arial"/>
                        <a:buChar char="•"/>
                        <a:defRPr/>
                      </a:pPr>
                      <a:r>
                        <a:rPr lang="ko-KR" altLang="en-US" sz="1400" dirty="0"/>
                        <a:t>공동체 비빔밥</a:t>
                      </a:r>
                      <a:r>
                        <a:rPr lang="en-US" altLang="ko-KR" sz="1400" dirty="0"/>
                        <a:t>, </a:t>
                      </a:r>
                      <a:r>
                        <a:rPr lang="ko-KR" altLang="en-US" sz="1400" dirty="0"/>
                        <a:t>로컬 </a:t>
                      </a:r>
                      <a:r>
                        <a:rPr lang="ko-KR" altLang="en-US" sz="1400" dirty="0" err="1"/>
                        <a:t>푸드</a:t>
                      </a:r>
                      <a:r>
                        <a:rPr lang="ko-KR" altLang="en-US" sz="1400" dirty="0"/>
                        <a:t> </a:t>
                      </a:r>
                      <a:r>
                        <a:rPr lang="ko-KR" altLang="en-US" sz="1400" dirty="0" err="1"/>
                        <a:t>판매등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en-US" altLang="ko-KR" sz="1400"/>
                        <a:t>2022</a:t>
                      </a:r>
                      <a:r>
                        <a:rPr lang="ko-KR" altLang="en-US" sz="1400"/>
                        <a:t>년</a:t>
                      </a:r>
                    </a:p>
                    <a:p>
                      <a:pPr algn="ctr" latinLnBrk="1">
                        <a:defRPr/>
                      </a:pPr>
                      <a:r>
                        <a:rPr lang="en-US" altLang="ko-KR" sz="1400"/>
                        <a:t>3</a:t>
                      </a:r>
                      <a:r>
                        <a:rPr lang="ko-KR" altLang="en-US" sz="1400"/>
                        <a:t>월</a:t>
                      </a:r>
                      <a:r>
                        <a:rPr lang="en-US" altLang="ko-KR" sz="1400"/>
                        <a:t>~10</a:t>
                      </a:r>
                      <a:r>
                        <a:rPr lang="ko-KR" altLang="en-US" sz="1400"/>
                        <a:t>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en-US" altLang="ko-KR" sz="1400"/>
                        <a:t>36,000</a:t>
                      </a:r>
                      <a:r>
                        <a:rPr lang="ko-KR" altLang="en-US" sz="1400"/>
                        <a:t>천원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042">
                <a:tc rowSpan="2"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ko-KR" altLang="en-US" sz="1600"/>
                        <a:t>마을공동체</a:t>
                      </a:r>
                    </a:p>
                    <a:p>
                      <a:pPr algn="ctr" latinLnBrk="1">
                        <a:defRPr/>
                      </a:pPr>
                      <a:r>
                        <a:rPr lang="ko-KR" altLang="en-US" sz="1600"/>
                        <a:t>분과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 typeface="Arial"/>
                        <a:buChar char="•"/>
                        <a:defRPr/>
                      </a:pPr>
                      <a:r>
                        <a:rPr lang="ko-KR" altLang="en-US" sz="1400" dirty="0"/>
                        <a:t>전통을 찾아가는 여행길</a:t>
                      </a:r>
                      <a:r>
                        <a:rPr lang="en-US" altLang="ko-KR" sz="1400" dirty="0"/>
                        <a:t>, </a:t>
                      </a:r>
                      <a:r>
                        <a:rPr lang="ko-KR" altLang="en-US" sz="1400" dirty="0"/>
                        <a:t>맛 우리에게 물어봐</a:t>
                      </a:r>
                      <a:endParaRPr lang="en-US" altLang="ko-KR" sz="1400" dirty="0"/>
                    </a:p>
                    <a:p>
                      <a:pPr marL="0" indent="0" algn="l" latinLnBrk="1">
                        <a:buFont typeface="Arial"/>
                        <a:buNone/>
                        <a:defRPr/>
                      </a:pPr>
                      <a:r>
                        <a:rPr lang="ko-KR" altLang="en-US" sz="1400" dirty="0"/>
                        <a:t>      된장</a:t>
                      </a:r>
                      <a:r>
                        <a:rPr lang="en-US" altLang="ko-KR" sz="1400" dirty="0"/>
                        <a:t>, </a:t>
                      </a:r>
                      <a:r>
                        <a:rPr lang="ko-KR" altLang="en-US" sz="1400" dirty="0"/>
                        <a:t>메주 만들기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285750" indent="-285750" algn="l" latinLnBrk="1">
                        <a:buFont typeface="Arial"/>
                        <a:buChar char="•"/>
                        <a:defRPr/>
                      </a:pPr>
                      <a:r>
                        <a:rPr lang="ko-KR" altLang="en-US" sz="1400" dirty="0"/>
                        <a:t>선진지 답사</a:t>
                      </a:r>
                      <a:r>
                        <a:rPr lang="en-US" altLang="ko-KR" sz="1400" dirty="0"/>
                        <a:t>, </a:t>
                      </a:r>
                      <a:r>
                        <a:rPr lang="ko-KR" altLang="en-US" sz="1400" dirty="0"/>
                        <a:t>장 담그기</a:t>
                      </a:r>
                    </a:p>
                    <a:p>
                      <a:pPr marL="285750" indent="-285750" algn="l" latinLnBrk="1">
                        <a:buFont typeface="Arial"/>
                        <a:buChar char="•"/>
                        <a:defRPr/>
                      </a:pPr>
                      <a:r>
                        <a:rPr lang="ko-KR" altLang="en-US" sz="1400" dirty="0"/>
                        <a:t>체험교실</a:t>
                      </a:r>
                      <a:r>
                        <a:rPr lang="en-US" altLang="ko-KR" sz="1400" dirty="0"/>
                        <a:t>, </a:t>
                      </a:r>
                      <a:r>
                        <a:rPr lang="ko-KR" altLang="en-US" sz="1400" dirty="0"/>
                        <a:t>솜씨자랑 대회</a:t>
                      </a:r>
                    </a:p>
                    <a:p>
                      <a:pPr marL="285750" indent="-285750" algn="l" latinLnBrk="1">
                        <a:buFont typeface="Arial"/>
                        <a:buChar char="•"/>
                        <a:defRPr/>
                      </a:pPr>
                      <a:r>
                        <a:rPr lang="ko-KR" altLang="en-US" sz="1400" dirty="0"/>
                        <a:t>시연회 </a:t>
                      </a:r>
                      <a:r>
                        <a:rPr lang="en-US" altLang="ko-KR" sz="1400" dirty="0"/>
                        <a:t>, </a:t>
                      </a:r>
                      <a:r>
                        <a:rPr lang="ko-KR" altLang="en-US" sz="1400" dirty="0"/>
                        <a:t>전통음식 발굴</a:t>
                      </a:r>
                    </a:p>
                    <a:p>
                      <a:pPr marL="285750" indent="-285750" algn="l" latinLnBrk="1">
                        <a:buFont typeface="Arial"/>
                        <a:buChar char="•"/>
                        <a:defRPr/>
                      </a:pPr>
                      <a:r>
                        <a:rPr lang="ko-KR" altLang="en-US" sz="1400" dirty="0"/>
                        <a:t>세미나</a:t>
                      </a:r>
                      <a:r>
                        <a:rPr lang="en-US" altLang="ko-KR" sz="1400" dirty="0"/>
                        <a:t>, </a:t>
                      </a:r>
                      <a:r>
                        <a:rPr lang="ko-KR" altLang="en-US" sz="1400" dirty="0"/>
                        <a:t>전통음식 바자회</a:t>
                      </a:r>
                    </a:p>
                    <a:p>
                      <a:pPr marL="285750" indent="-285750" algn="l" latinLnBrk="1">
                        <a:buFont typeface="Arial"/>
                        <a:buChar char="•"/>
                        <a:defRPr/>
                      </a:pPr>
                      <a:r>
                        <a:rPr lang="ko-KR" altLang="en-US" sz="1400" dirty="0" err="1"/>
                        <a:t>나눔행사</a:t>
                      </a:r>
                      <a:r>
                        <a:rPr lang="en-US" altLang="ko-KR" sz="1400" dirty="0"/>
                        <a:t>, </a:t>
                      </a:r>
                      <a:r>
                        <a:rPr lang="ko-KR" altLang="en-US" sz="1400" dirty="0"/>
                        <a:t>성과 </a:t>
                      </a:r>
                      <a:r>
                        <a:rPr lang="ko-KR" altLang="en-US" sz="1400" dirty="0" err="1"/>
                        <a:t>공유회</a:t>
                      </a:r>
                      <a:endParaRPr lang="ko-KR" altLang="en-US" sz="1400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en-US" altLang="ko-KR" sz="1400" dirty="0"/>
                        <a:t>2022</a:t>
                      </a:r>
                      <a:r>
                        <a:rPr lang="ko-KR" altLang="en-US" sz="1400" dirty="0"/>
                        <a:t>년 </a:t>
                      </a:r>
                    </a:p>
                    <a:p>
                      <a:pPr algn="ctr" latinLnBrk="1">
                        <a:defRPr/>
                      </a:pPr>
                      <a:r>
                        <a:rPr lang="ko-KR" altLang="en-US" sz="1400" dirty="0"/>
                        <a:t>연중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en-US" altLang="ko-KR" sz="1400"/>
                        <a:t>14,000</a:t>
                      </a:r>
                      <a:r>
                        <a:rPr lang="ko-KR" altLang="en-US" sz="1400"/>
                        <a:t>천원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042"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 typeface="Arial"/>
                        <a:buChar char="•"/>
                        <a:defRPr/>
                      </a:pPr>
                      <a:r>
                        <a:rPr lang="ko-KR" altLang="en-US" sz="1400" dirty="0"/>
                        <a:t>우리의 전통 먹거리를 찾아서</a:t>
                      </a:r>
                      <a:endParaRPr lang="en-US" altLang="ko-KR" sz="1400" dirty="0"/>
                    </a:p>
                    <a:p>
                      <a:pPr marL="0" indent="0" algn="l" latinLnBrk="1">
                        <a:buFont typeface="Arial"/>
                        <a:buNone/>
                        <a:defRPr/>
                      </a:pPr>
                      <a:r>
                        <a:rPr lang="ko-KR" altLang="en-US" sz="1400" dirty="0"/>
                        <a:t>      고추장</a:t>
                      </a:r>
                      <a:r>
                        <a:rPr lang="en-US" altLang="ko-KR" sz="1400" dirty="0"/>
                        <a:t>, </a:t>
                      </a:r>
                      <a:r>
                        <a:rPr lang="ko-KR" altLang="en-US" sz="1400" dirty="0"/>
                        <a:t>간장 만들기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en-US" altLang="ko-KR" sz="1400"/>
                        <a:t>8,340</a:t>
                      </a:r>
                      <a:r>
                        <a:rPr lang="ko-KR" altLang="en-US" sz="1400"/>
                        <a:t>천원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4716"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ko-KR" altLang="en-US" sz="1600" dirty="0"/>
                        <a:t>문화체육</a:t>
                      </a:r>
                    </a:p>
                    <a:p>
                      <a:pPr algn="ctr" latinLnBrk="1">
                        <a:defRPr/>
                      </a:pPr>
                      <a:r>
                        <a:rPr lang="ko-KR" altLang="en-US" sz="1600" dirty="0"/>
                        <a:t>분과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 typeface="Arial"/>
                        <a:buChar char="•"/>
                        <a:defRPr/>
                      </a:pPr>
                      <a:r>
                        <a:rPr lang="ko-KR" altLang="en-US" sz="1400" dirty="0"/>
                        <a:t>신나는 줄넘기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 typeface="Arial"/>
                        <a:buChar char="•"/>
                        <a:defRPr/>
                      </a:pPr>
                      <a:r>
                        <a:rPr lang="ko-KR" altLang="en-US" sz="1400" dirty="0"/>
                        <a:t>줄넘기 초급교육</a:t>
                      </a:r>
                    </a:p>
                    <a:p>
                      <a:pPr marL="285750" indent="-285750" algn="l" latinLnBrk="1">
                        <a:buFont typeface="Arial"/>
                        <a:buChar char="•"/>
                        <a:defRPr/>
                      </a:pPr>
                      <a:r>
                        <a:rPr lang="ko-KR" altLang="en-US" sz="1400" dirty="0"/>
                        <a:t>음악 줄넘기</a:t>
                      </a:r>
                    </a:p>
                    <a:p>
                      <a:pPr marL="285750" indent="-285750" algn="l" latinLnBrk="1">
                        <a:buFont typeface="Arial"/>
                        <a:buChar char="•"/>
                        <a:defRPr/>
                      </a:pPr>
                      <a:r>
                        <a:rPr lang="ko-KR" altLang="en-US" sz="1400" dirty="0"/>
                        <a:t>줄넘기 중급</a:t>
                      </a:r>
                      <a:r>
                        <a:rPr lang="en-US" altLang="ko-KR" sz="1400" dirty="0"/>
                        <a:t>, </a:t>
                      </a:r>
                      <a:r>
                        <a:rPr lang="ko-KR" altLang="en-US" sz="1400" dirty="0"/>
                        <a:t>고급교육</a:t>
                      </a:r>
                    </a:p>
                    <a:p>
                      <a:pPr marL="285750" indent="-285750" algn="l" latinLnBrk="1">
                        <a:buFont typeface="Arial"/>
                        <a:buChar char="•"/>
                        <a:defRPr/>
                      </a:pPr>
                      <a:r>
                        <a:rPr lang="ko-KR" altLang="en-US" sz="1400" dirty="0"/>
                        <a:t>줄넘기 대회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en-US" altLang="ko-KR" sz="1400" dirty="0"/>
                        <a:t>2022</a:t>
                      </a:r>
                      <a:r>
                        <a:rPr lang="ko-KR" altLang="en-US" sz="1400" dirty="0"/>
                        <a:t>년</a:t>
                      </a:r>
                    </a:p>
                    <a:p>
                      <a:pPr algn="ctr" latinLnBrk="1">
                        <a:defRPr/>
                      </a:pPr>
                      <a:r>
                        <a:rPr lang="en-US" altLang="ko-KR" sz="1400" dirty="0"/>
                        <a:t>4</a:t>
                      </a:r>
                      <a:r>
                        <a:rPr lang="ko-KR" altLang="en-US" sz="1400" dirty="0"/>
                        <a:t>월</a:t>
                      </a:r>
                      <a:r>
                        <a:rPr lang="en-US" altLang="ko-KR" sz="1400" dirty="0"/>
                        <a:t>~5</a:t>
                      </a:r>
                      <a:r>
                        <a:rPr lang="ko-KR" altLang="en-US" sz="1400" dirty="0"/>
                        <a:t>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en-US" altLang="ko-KR" sz="1400" dirty="0"/>
                        <a:t>5,660</a:t>
                      </a:r>
                      <a:r>
                        <a:rPr lang="ko-KR" altLang="en-US" sz="1400" dirty="0"/>
                        <a:t>천원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92275"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ko-KR" altLang="en-US" sz="1600" dirty="0"/>
                        <a:t>생활민원</a:t>
                      </a:r>
                    </a:p>
                    <a:p>
                      <a:pPr algn="ctr" latinLnBrk="1">
                        <a:defRPr/>
                      </a:pPr>
                      <a:r>
                        <a:rPr lang="ko-KR" altLang="en-US" sz="1600" dirty="0"/>
                        <a:t>분과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 typeface="Arial"/>
                        <a:buChar char="•"/>
                        <a:defRPr/>
                      </a:pPr>
                      <a:r>
                        <a:rPr lang="ko-KR" altLang="en-US" sz="1400" dirty="0" err="1"/>
                        <a:t>검단동</a:t>
                      </a:r>
                      <a:r>
                        <a:rPr lang="ko-KR" altLang="en-US" sz="1400" dirty="0"/>
                        <a:t> </a:t>
                      </a:r>
                      <a:r>
                        <a:rPr lang="ko-KR" altLang="en-US" sz="1400" dirty="0" err="1"/>
                        <a:t>꽃길</a:t>
                      </a:r>
                      <a:r>
                        <a:rPr lang="ko-KR" altLang="en-US" sz="1400" dirty="0"/>
                        <a:t> 만들기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 typeface="Arial"/>
                        <a:buChar char="•"/>
                        <a:defRPr/>
                      </a:pPr>
                      <a:r>
                        <a:rPr lang="ko-KR" altLang="en-US" sz="1400" dirty="0"/>
                        <a:t>선진지 탐방</a:t>
                      </a:r>
                      <a:r>
                        <a:rPr lang="en-US" altLang="ko-KR" sz="1400" dirty="0"/>
                        <a:t>, </a:t>
                      </a:r>
                      <a:r>
                        <a:rPr lang="ko-KR" altLang="en-US" sz="1400" dirty="0"/>
                        <a:t>화분식재</a:t>
                      </a:r>
                    </a:p>
                    <a:p>
                      <a:pPr marL="285750" indent="-285750" algn="l" latinLnBrk="1">
                        <a:buFont typeface="Arial"/>
                        <a:buChar char="•"/>
                        <a:defRPr/>
                      </a:pPr>
                      <a:r>
                        <a:rPr lang="ko-KR" altLang="en-US" sz="1400" dirty="0"/>
                        <a:t>꽃 관리</a:t>
                      </a:r>
                      <a:r>
                        <a:rPr lang="en-US" altLang="ko-KR" sz="1400" dirty="0"/>
                        <a:t>, </a:t>
                      </a:r>
                      <a:r>
                        <a:rPr lang="ko-KR" altLang="en-US" sz="1400" dirty="0"/>
                        <a:t>환경정화</a:t>
                      </a:r>
                    </a:p>
                    <a:p>
                      <a:pPr marL="285750" indent="-285750" algn="l" latinLnBrk="1">
                        <a:buFont typeface="Arial"/>
                        <a:buChar char="•"/>
                        <a:defRPr/>
                      </a:pPr>
                      <a:r>
                        <a:rPr lang="ko-KR" altLang="en-US" sz="1400" dirty="0"/>
                        <a:t>성과 </a:t>
                      </a:r>
                      <a:r>
                        <a:rPr lang="ko-KR" altLang="en-US" sz="1400" dirty="0" err="1"/>
                        <a:t>공유회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en-US" altLang="ko-KR" sz="1400" dirty="0"/>
                        <a:t>2021</a:t>
                      </a:r>
                      <a:r>
                        <a:rPr lang="ko-KR" altLang="en-US" sz="1400" dirty="0"/>
                        <a:t>년 </a:t>
                      </a:r>
                      <a:r>
                        <a:rPr lang="en-US" altLang="ko-KR" sz="1400" dirty="0"/>
                        <a:t>2</a:t>
                      </a:r>
                      <a:r>
                        <a:rPr lang="ko-KR" altLang="en-US" sz="1400" dirty="0"/>
                        <a:t>월</a:t>
                      </a:r>
                      <a:r>
                        <a:rPr lang="en-US" altLang="ko-KR" sz="1400" dirty="0"/>
                        <a:t>~11</a:t>
                      </a:r>
                      <a:r>
                        <a:rPr lang="ko-KR" altLang="en-US" sz="1400" dirty="0"/>
                        <a:t>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en-US" altLang="ko-KR" sz="1400" dirty="0"/>
                        <a:t>16,000</a:t>
                      </a:r>
                      <a:r>
                        <a:rPr lang="ko-KR" altLang="en-US" sz="1400" dirty="0"/>
                        <a:t>천원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71002021"/>
                  </a:ext>
                </a:extLst>
              </a:tr>
              <a:tr h="458976">
                <a:tc gridSpan="4"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ko-KR" altLang="en-US" sz="1400"/>
                        <a:t>총계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en-US" altLang="ko-KR" sz="1400" dirty="0"/>
                        <a:t>80,000</a:t>
                      </a:r>
                      <a:r>
                        <a:rPr lang="ko-KR" altLang="en-US" sz="1400" dirty="0"/>
                        <a:t>천원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3" name="오디오 2">
            <a:hlinkClick r:id="" action="ppaction://media"/>
            <a:extLst>
              <a:ext uri="{FF2B5EF4-FFF2-40B4-BE49-F238E27FC236}">
                <a16:creationId xmlns:a16="http://schemas.microsoft.com/office/drawing/2014/main" id="{3E78F2EB-379A-4AEE-8BEF-ED28E5C436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8788">
        <p:split orient="vert"/>
      </p:transition>
    </mc:Choice>
    <mc:Fallback xmlns="">
      <p:transition spd="slow" advTm="48788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US" altLang="ko-KR"/>
              <a:t>10. </a:t>
            </a:r>
            <a:r>
              <a:rPr lang="ko-KR" altLang="en-US"/>
              <a:t>기대효과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39345" y="4308764"/>
            <a:ext cx="18473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609600" y="1398313"/>
            <a:ext cx="11321845" cy="4476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/>
              <a:buChar char="•"/>
              <a:defRPr/>
            </a:pPr>
            <a:r>
              <a:rPr lang="ko-KR" altLang="en-US" sz="3200">
                <a:latin typeface="한컴 윤고딕 230"/>
                <a:ea typeface="한컴 윤고딕 230"/>
              </a:rPr>
              <a:t>지역사회 문제 해결을 위한 주민의 자치역량 강화와 마을 민주주의 성장에 기여</a:t>
            </a:r>
          </a:p>
          <a:p>
            <a:pPr marL="457200" indent="-457200">
              <a:buFont typeface="Arial"/>
              <a:buChar char="•"/>
              <a:defRPr/>
            </a:pPr>
            <a:endParaRPr lang="en-US" altLang="ko-KR" sz="3200">
              <a:latin typeface="한컴 윤고딕 230"/>
              <a:ea typeface="한컴 윤고딕 230"/>
            </a:endParaRPr>
          </a:p>
          <a:p>
            <a:pPr marL="457200" indent="-457200">
              <a:buFont typeface="Arial"/>
              <a:buChar char="•"/>
              <a:defRPr/>
            </a:pPr>
            <a:r>
              <a:rPr lang="ko-KR" altLang="en-US" sz="3200">
                <a:latin typeface="한컴 윤고딕 230"/>
                <a:ea typeface="한컴 윤고딕 230"/>
              </a:rPr>
              <a:t>주민자치회의 권한과 책임을 강화하여 주민자치에 대한 저변 확대</a:t>
            </a:r>
            <a:br>
              <a:rPr lang="ko-KR" altLang="en-US" sz="3200">
                <a:latin typeface="한컴 윤고딕 230"/>
                <a:ea typeface="한컴 윤고딕 230"/>
              </a:rPr>
            </a:br>
            <a:endParaRPr lang="ko-KR" altLang="en-US" sz="3200">
              <a:latin typeface="한컴 윤고딕 230"/>
              <a:ea typeface="한컴 윤고딕 230"/>
            </a:endParaRPr>
          </a:p>
          <a:p>
            <a:pPr marL="457200" indent="-457200">
              <a:buFont typeface="Arial"/>
              <a:buChar char="•"/>
              <a:defRPr/>
            </a:pPr>
            <a:r>
              <a:rPr lang="ko-KR" altLang="en-US" sz="3200">
                <a:latin typeface="한컴 윤고딕 230"/>
                <a:ea typeface="한컴 윤고딕 230"/>
              </a:rPr>
              <a:t>주민의 직접적인 참여를 통해 결정권을 부여함으로써 지역 문제해결의 초석을 다짐</a:t>
            </a:r>
          </a:p>
          <a:p>
            <a:pPr lvl="0">
              <a:defRPr/>
            </a:pPr>
            <a:endParaRPr lang="ko-KR" altLang="en-US" sz="3200">
              <a:latin typeface="한컴 윤고딕 230"/>
              <a:ea typeface="한컴 윤고딕 230"/>
            </a:endParaRPr>
          </a:p>
        </p:txBody>
      </p:sp>
      <p:pic>
        <p:nvPicPr>
          <p:cNvPr id="3" name="오디오 2">
            <a:hlinkClick r:id="" action="ppaction://media"/>
            <a:extLst>
              <a:ext uri="{FF2B5EF4-FFF2-40B4-BE49-F238E27FC236}">
                <a16:creationId xmlns:a16="http://schemas.microsoft.com/office/drawing/2014/main" id="{40565706-8317-4678-BBE2-460D90548F3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1195">
        <p:split orient="vert"/>
      </p:transition>
    </mc:Choice>
    <mc:Fallback xmlns="">
      <p:transition spd="slow" advTm="11195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US" altLang="ko-KR"/>
              <a:t>11. </a:t>
            </a:r>
            <a:r>
              <a:rPr lang="ko-KR" altLang="en-US"/>
              <a:t>사업소개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978310" y="1269540"/>
            <a:ext cx="9404555" cy="498348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ko-KR" altLang="en-US" dirty="0" err="1"/>
              <a:t>검단동</a:t>
            </a:r>
            <a:r>
              <a:rPr lang="ko-KR" altLang="en-US" dirty="0"/>
              <a:t> 주민의 날</a:t>
            </a:r>
          </a:p>
          <a:p>
            <a:pPr>
              <a:lnSpc>
                <a:spcPct val="110000"/>
              </a:lnSpc>
              <a:defRPr/>
            </a:pPr>
            <a:r>
              <a:rPr lang="ko-KR" altLang="en-US" dirty="0"/>
              <a:t>전통을 찾아가는 여행길</a:t>
            </a:r>
            <a:r>
              <a:rPr lang="en-US" altLang="ko-KR" dirty="0"/>
              <a:t>, </a:t>
            </a:r>
            <a:r>
              <a:rPr lang="ko-KR" altLang="en-US" dirty="0"/>
              <a:t>맛 우리에게 물어봐</a:t>
            </a:r>
          </a:p>
          <a:p>
            <a:pPr lvl="1">
              <a:lnSpc>
                <a:spcPct val="110000"/>
              </a:lnSpc>
              <a:defRPr/>
            </a:pPr>
            <a:r>
              <a:rPr lang="ko-KR" altLang="en-US" sz="3200" dirty="0"/>
              <a:t>된장</a:t>
            </a:r>
            <a:r>
              <a:rPr lang="en-US" altLang="ko-KR" sz="3200" dirty="0"/>
              <a:t>, </a:t>
            </a:r>
            <a:r>
              <a:rPr lang="ko-KR" altLang="en-US" sz="3200" dirty="0"/>
              <a:t>메주 만들기</a:t>
            </a:r>
          </a:p>
          <a:p>
            <a:pPr>
              <a:lnSpc>
                <a:spcPct val="110000"/>
              </a:lnSpc>
              <a:defRPr/>
            </a:pPr>
            <a:r>
              <a:rPr lang="ko-KR" altLang="en-US" dirty="0"/>
              <a:t>우리의 전통 먹거리를 찾아서</a:t>
            </a:r>
          </a:p>
          <a:p>
            <a:pPr lvl="1">
              <a:lnSpc>
                <a:spcPct val="110000"/>
              </a:lnSpc>
              <a:defRPr/>
            </a:pPr>
            <a:r>
              <a:rPr lang="ko-KR" altLang="en-US" sz="3200" dirty="0"/>
              <a:t>고추장</a:t>
            </a:r>
            <a:r>
              <a:rPr lang="en-US" altLang="ko-KR" sz="3200" dirty="0"/>
              <a:t>, </a:t>
            </a:r>
            <a:r>
              <a:rPr lang="ko-KR" altLang="en-US" sz="3200" dirty="0"/>
              <a:t>간장 만들기</a:t>
            </a:r>
          </a:p>
          <a:p>
            <a:pPr>
              <a:lnSpc>
                <a:spcPct val="110000"/>
              </a:lnSpc>
              <a:defRPr/>
            </a:pPr>
            <a:r>
              <a:rPr lang="ko-KR" altLang="en-US" dirty="0"/>
              <a:t>신나는 줄넘기</a:t>
            </a:r>
            <a:endParaRPr lang="en-US" altLang="ko-KR" dirty="0"/>
          </a:p>
          <a:p>
            <a:pPr>
              <a:lnSpc>
                <a:spcPct val="110000"/>
              </a:lnSpc>
              <a:defRPr/>
            </a:pPr>
            <a:r>
              <a:rPr lang="ko-KR" altLang="en-US" dirty="0" err="1"/>
              <a:t>검단동</a:t>
            </a:r>
            <a:r>
              <a:rPr lang="ko-KR" altLang="en-US" dirty="0"/>
              <a:t> </a:t>
            </a:r>
            <a:r>
              <a:rPr lang="ko-KR" altLang="en-US" dirty="0" err="1"/>
              <a:t>꽃길</a:t>
            </a:r>
            <a:r>
              <a:rPr lang="ko-KR" altLang="en-US" dirty="0"/>
              <a:t> 만들기</a:t>
            </a:r>
          </a:p>
          <a:p>
            <a:pPr marL="0" indent="0">
              <a:lnSpc>
                <a:spcPct val="110000"/>
              </a:lnSpc>
              <a:buNone/>
              <a:defRPr/>
            </a:pPr>
            <a:endParaRPr lang="ko-KR" altLang="en-US" dirty="0"/>
          </a:p>
        </p:txBody>
      </p:sp>
      <p:pic>
        <p:nvPicPr>
          <p:cNvPr id="4" name="오디오 3">
            <a:hlinkClick r:id="" action="ppaction://media"/>
            <a:extLst>
              <a:ext uri="{FF2B5EF4-FFF2-40B4-BE49-F238E27FC236}">
                <a16:creationId xmlns:a16="http://schemas.microsoft.com/office/drawing/2014/main" id="{CEF312EB-B698-418F-B393-817AC7B6599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4810">
        <p:split orient="vert"/>
      </p:transition>
    </mc:Choice>
    <mc:Fallback xmlns="">
      <p:transition spd="slow" advTm="3481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ko-KR" altLang="en-US"/>
              <a:t>검단동 주민의 날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3568" y="1176921"/>
            <a:ext cx="11277600" cy="5400860"/>
          </a:xfrm>
        </p:spPr>
        <p:txBody>
          <a:bodyPr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pc="-41" dirty="0">
                <a:solidFill>
                  <a:srgbClr val="000000"/>
                </a:solidFill>
                <a:latin typeface="굴림"/>
                <a:cs typeface="굴림"/>
              </a:rPr>
              <a:t>추진 필요성 </a:t>
            </a:r>
            <a:endParaRPr lang="en-US" altLang="ko-KR" spc="-41" dirty="0">
              <a:solidFill>
                <a:srgbClr val="000000"/>
              </a:solidFill>
              <a:latin typeface="굴림"/>
              <a:cs typeface="굴림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ko-KR" altLang="en-US" spc="-41" dirty="0">
              <a:solidFill>
                <a:srgbClr val="000000"/>
              </a:solidFill>
              <a:latin typeface="굴림"/>
              <a:cs typeface="굴림"/>
            </a:endParaRPr>
          </a:p>
          <a:p>
            <a:pPr lvl="1">
              <a:spcBef>
                <a:spcPts val="0"/>
              </a:spcBef>
              <a:defRPr/>
            </a:pPr>
            <a:r>
              <a:rPr lang="en-US" altLang="ko-KR" sz="2500" spc="-72" dirty="0">
                <a:solidFill>
                  <a:srgbClr val="000000"/>
                </a:solidFill>
                <a:latin typeface="굴림"/>
                <a:cs typeface="굴림"/>
              </a:rPr>
              <a:t>2022</a:t>
            </a:r>
            <a:r>
              <a:rPr lang="ko-KR" altLang="en-US" sz="2500" spc="-72" dirty="0">
                <a:solidFill>
                  <a:srgbClr val="000000"/>
                </a:solidFill>
                <a:latin typeface="굴림"/>
                <a:cs typeface="굴림"/>
              </a:rPr>
              <a:t>년</a:t>
            </a:r>
            <a:r>
              <a:rPr lang="ko-KR" altLang="en-US" sz="2500" spc="28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en-US" altLang="ko-KR" sz="2500" spc="-104" dirty="0">
                <a:solidFill>
                  <a:srgbClr val="000000"/>
                </a:solidFill>
                <a:latin typeface="굴림"/>
                <a:cs typeface="굴림"/>
              </a:rPr>
              <a:t>3</a:t>
            </a:r>
            <a:r>
              <a:rPr lang="ko-KR" altLang="en-US" sz="2500" spc="-104" dirty="0">
                <a:solidFill>
                  <a:srgbClr val="000000"/>
                </a:solidFill>
                <a:latin typeface="굴림"/>
                <a:cs typeface="굴림"/>
              </a:rPr>
              <a:t>월부터</a:t>
            </a:r>
            <a:r>
              <a:rPr lang="ko-KR" altLang="en-US" sz="2500" spc="62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spc="-125" dirty="0">
                <a:solidFill>
                  <a:srgbClr val="000000"/>
                </a:solidFill>
                <a:latin typeface="굴림"/>
                <a:cs typeface="굴림"/>
              </a:rPr>
              <a:t>지속적으로</a:t>
            </a:r>
            <a:r>
              <a:rPr lang="ko-KR" altLang="en-US" sz="2500" spc="81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지역</a:t>
            </a:r>
            <a:r>
              <a:rPr lang="ko-KR" altLang="en-US" sz="2500" spc="148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유관기관</a:t>
            </a:r>
            <a:r>
              <a:rPr lang="ko-KR" altLang="en-US" sz="2500" spc="136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네트워크를</a:t>
            </a:r>
            <a:r>
              <a:rPr lang="ko-KR" altLang="en-US" sz="2500" spc="148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형성하여 마을비전사업을</a:t>
            </a:r>
            <a:r>
              <a:rPr lang="ko-KR" altLang="en-US" sz="2500" spc="148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공유하고</a:t>
            </a:r>
            <a:r>
              <a:rPr lang="en-US" altLang="ko-KR" sz="2500" dirty="0">
                <a:solidFill>
                  <a:srgbClr val="000000"/>
                </a:solidFill>
                <a:latin typeface="굴림"/>
                <a:cs typeface="굴림"/>
              </a:rPr>
              <a:t>,</a:t>
            </a:r>
            <a:r>
              <a:rPr lang="ko-KR" altLang="en-US" sz="2500" spc="138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주민의</a:t>
            </a:r>
            <a:r>
              <a:rPr lang="ko-KR" altLang="en-US" sz="2500" spc="136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뜻과</a:t>
            </a:r>
            <a:r>
              <a:rPr lang="ko-KR" altLang="en-US" sz="2500" spc="148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함께</a:t>
            </a:r>
            <a:r>
              <a:rPr lang="ko-KR" altLang="en-US" sz="2500" spc="136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발전할</a:t>
            </a:r>
            <a:r>
              <a:rPr lang="ko-KR" altLang="en-US" sz="2500" spc="148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수</a:t>
            </a:r>
            <a:r>
              <a:rPr lang="ko-KR" altLang="en-US" sz="2500" spc="137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있도록</a:t>
            </a:r>
            <a:r>
              <a:rPr lang="ko-KR" altLang="en-US" sz="2500" spc="148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한다</a:t>
            </a:r>
            <a:r>
              <a:rPr lang="en-US" altLang="ko-KR" sz="2500" dirty="0">
                <a:solidFill>
                  <a:srgbClr val="000000"/>
                </a:solidFill>
                <a:latin typeface="굴림"/>
                <a:cs typeface="굴림"/>
              </a:rPr>
              <a:t>.</a:t>
            </a:r>
          </a:p>
          <a:p>
            <a:pPr lvl="1">
              <a:spcBef>
                <a:spcPts val="503"/>
              </a:spcBef>
              <a:defRPr/>
            </a:pPr>
            <a:r>
              <a:rPr lang="ko-KR" altLang="en-US" sz="2500" spc="-44" dirty="0">
                <a:solidFill>
                  <a:srgbClr val="000000"/>
                </a:solidFill>
                <a:latin typeface="VAEQCN+MalgunGothic"/>
                <a:cs typeface="VAEQCN+MalgunGothic"/>
              </a:rPr>
              <a:t>안전</a:t>
            </a:r>
            <a:r>
              <a:rPr lang="en-US" altLang="ko-KR" sz="2500" spc="-44" dirty="0">
                <a:solidFill>
                  <a:srgbClr val="000000"/>
                </a:solidFill>
                <a:latin typeface="VAEQCN+MalgunGothic"/>
                <a:cs typeface="VAEQCN+MalgunGothic"/>
              </a:rPr>
              <a:t>,</a:t>
            </a:r>
            <a:r>
              <a:rPr lang="ko-KR" altLang="en-US" sz="2500" spc="139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500" spc="-43" dirty="0">
                <a:solidFill>
                  <a:srgbClr val="000000"/>
                </a:solidFill>
                <a:latin typeface="VAEQCN+MalgunGothic"/>
                <a:cs typeface="VAEQCN+MalgunGothic"/>
              </a:rPr>
              <a:t>재난</a:t>
            </a:r>
            <a:r>
              <a:rPr lang="ko-KR" altLang="en-US" sz="2500" spc="100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500" spc="-43" dirty="0">
                <a:solidFill>
                  <a:srgbClr val="000000"/>
                </a:solidFill>
                <a:latin typeface="VAEQCN+MalgunGothic"/>
                <a:cs typeface="VAEQCN+MalgunGothic"/>
              </a:rPr>
              <a:t>극복을</a:t>
            </a:r>
            <a:r>
              <a:rPr lang="ko-KR" altLang="en-US" sz="2500" spc="100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500" spc="-43" dirty="0">
                <a:solidFill>
                  <a:srgbClr val="000000"/>
                </a:solidFill>
                <a:latin typeface="VAEQCN+MalgunGothic"/>
                <a:cs typeface="VAEQCN+MalgunGothic"/>
              </a:rPr>
              <a:t>위한</a:t>
            </a:r>
            <a:r>
              <a:rPr lang="ko-KR" altLang="en-US" sz="2500" spc="88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500" spc="-33" dirty="0">
                <a:solidFill>
                  <a:srgbClr val="000000"/>
                </a:solidFill>
                <a:latin typeface="VAEQCN+MalgunGothic"/>
                <a:cs typeface="VAEQCN+MalgunGothic"/>
              </a:rPr>
              <a:t>관내</a:t>
            </a:r>
            <a:r>
              <a:rPr lang="ko-KR" altLang="en-US" sz="2500" spc="77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500" spc="-40" dirty="0" err="1">
                <a:solidFill>
                  <a:srgbClr val="000000"/>
                </a:solidFill>
                <a:latin typeface="VAEQCN+MalgunGothic"/>
                <a:cs typeface="VAEQCN+MalgunGothic"/>
              </a:rPr>
              <a:t>주민들과의</a:t>
            </a:r>
            <a:r>
              <a:rPr lang="ko-KR" altLang="en-US" sz="2500" spc="97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500" spc="-43" dirty="0">
                <a:solidFill>
                  <a:srgbClr val="000000"/>
                </a:solidFill>
                <a:latin typeface="VAEQCN+MalgunGothic"/>
                <a:cs typeface="VAEQCN+MalgunGothic"/>
              </a:rPr>
              <a:t>소통</a:t>
            </a:r>
            <a:r>
              <a:rPr lang="ko-KR" altLang="en-US" sz="2500" spc="100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VAEQCN+MalgunGothic"/>
                <a:cs typeface="VAEQCN+MalgunGothic"/>
              </a:rPr>
              <a:t>및</a:t>
            </a:r>
            <a:r>
              <a:rPr lang="ko-KR" altLang="en-US" sz="2500" spc="46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500" spc="-37" dirty="0">
                <a:solidFill>
                  <a:srgbClr val="000000"/>
                </a:solidFill>
                <a:latin typeface="VAEQCN+MalgunGothic"/>
                <a:cs typeface="VAEQCN+MalgunGothic"/>
              </a:rPr>
              <a:t>교육의</a:t>
            </a:r>
            <a:r>
              <a:rPr lang="ko-KR" altLang="en-US" sz="2500" spc="82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500" spc="-43" dirty="0">
                <a:solidFill>
                  <a:srgbClr val="000000"/>
                </a:solidFill>
                <a:latin typeface="VAEQCN+MalgunGothic"/>
                <a:cs typeface="VAEQCN+MalgunGothic"/>
              </a:rPr>
              <a:t>장을</a:t>
            </a:r>
            <a:r>
              <a:rPr lang="ko-KR" altLang="en-US" sz="2500" spc="100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500" spc="-40" dirty="0">
                <a:solidFill>
                  <a:srgbClr val="000000"/>
                </a:solidFill>
                <a:latin typeface="VAEQCN+MalgunGothic"/>
                <a:cs typeface="VAEQCN+MalgunGothic"/>
              </a:rPr>
              <a:t>조성함으로 </a:t>
            </a:r>
            <a:r>
              <a:rPr lang="ko-KR" altLang="en-US" sz="2500" spc="-43" dirty="0">
                <a:solidFill>
                  <a:srgbClr val="000000"/>
                </a:solidFill>
                <a:latin typeface="VAEQCN+MalgunGothic"/>
                <a:cs typeface="VAEQCN+MalgunGothic"/>
              </a:rPr>
              <a:t>보다</a:t>
            </a:r>
            <a:r>
              <a:rPr lang="ko-KR" altLang="en-US" sz="2500" spc="100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500" spc="-43" dirty="0">
                <a:solidFill>
                  <a:srgbClr val="000000"/>
                </a:solidFill>
                <a:latin typeface="VAEQCN+MalgunGothic"/>
                <a:cs typeface="VAEQCN+MalgunGothic"/>
              </a:rPr>
              <a:t>나은</a:t>
            </a:r>
            <a:r>
              <a:rPr lang="ko-KR" altLang="en-US" sz="2500" spc="88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500" spc="-37" dirty="0" err="1">
                <a:solidFill>
                  <a:srgbClr val="000000"/>
                </a:solidFill>
                <a:latin typeface="VAEQCN+MalgunGothic"/>
                <a:cs typeface="VAEQCN+MalgunGothic"/>
              </a:rPr>
              <a:t>검단동</a:t>
            </a:r>
            <a:r>
              <a:rPr lang="ko-KR" altLang="en-US" sz="2500" spc="82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500" spc="-40" dirty="0">
                <a:solidFill>
                  <a:srgbClr val="000000"/>
                </a:solidFill>
                <a:latin typeface="VAEQCN+MalgunGothic"/>
                <a:cs typeface="VAEQCN+MalgunGothic"/>
              </a:rPr>
              <a:t>주거환경</a:t>
            </a:r>
            <a:r>
              <a:rPr lang="ko-KR" altLang="en-US" sz="2500" spc="95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500" spc="-43" dirty="0">
                <a:solidFill>
                  <a:srgbClr val="000000"/>
                </a:solidFill>
                <a:latin typeface="VAEQCN+MalgunGothic"/>
                <a:cs typeface="VAEQCN+MalgunGothic"/>
              </a:rPr>
              <a:t>개선에</a:t>
            </a:r>
            <a:r>
              <a:rPr lang="ko-KR" altLang="en-US" sz="2500" spc="100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500" spc="-43" dirty="0">
                <a:solidFill>
                  <a:srgbClr val="000000"/>
                </a:solidFill>
                <a:latin typeface="VAEQCN+MalgunGothic"/>
                <a:cs typeface="VAEQCN+MalgunGothic"/>
              </a:rPr>
              <a:t>역점을</a:t>
            </a:r>
            <a:r>
              <a:rPr lang="ko-KR" altLang="en-US" sz="2500" spc="100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500" spc="-43" dirty="0">
                <a:solidFill>
                  <a:srgbClr val="000000"/>
                </a:solidFill>
                <a:latin typeface="VAEQCN+MalgunGothic"/>
                <a:cs typeface="VAEQCN+MalgunGothic"/>
              </a:rPr>
              <a:t>두고자</a:t>
            </a:r>
            <a:r>
              <a:rPr lang="ko-KR" altLang="en-US" sz="2500" spc="100" dirty="0">
                <a:solidFill>
                  <a:srgbClr val="000000"/>
                </a:solidFill>
                <a:latin typeface="VAEQCN+MalgunGothic"/>
                <a:cs typeface="VAEQCN+MalgunGothic"/>
              </a:rPr>
              <a:t> 함</a:t>
            </a:r>
            <a:endParaRPr lang="ko-KR" altLang="en-US" sz="2500" dirty="0">
              <a:solidFill>
                <a:srgbClr val="000000"/>
              </a:solidFill>
              <a:latin typeface="VAEQCN+MalgunGothic"/>
              <a:cs typeface="VAEQCN+MalgunGothic"/>
            </a:endParaRPr>
          </a:p>
          <a:p>
            <a:pPr lvl="1">
              <a:spcBef>
                <a:spcPts val="494"/>
              </a:spcBef>
              <a:defRPr/>
            </a:pP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다양한</a:t>
            </a:r>
            <a:r>
              <a:rPr lang="ko-KR" altLang="en-US" sz="2500" spc="148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자원</a:t>
            </a:r>
            <a:r>
              <a:rPr lang="ko-KR" altLang="en-US" sz="2500" spc="136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활용을</a:t>
            </a:r>
            <a:r>
              <a:rPr lang="ko-KR" altLang="en-US" sz="2500" spc="148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통해</a:t>
            </a:r>
            <a:r>
              <a:rPr lang="ko-KR" altLang="en-US" sz="2500" spc="136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주민</a:t>
            </a:r>
            <a:r>
              <a:rPr lang="ko-KR" altLang="en-US" sz="2500" spc="148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및</a:t>
            </a:r>
            <a:r>
              <a:rPr lang="ko-KR" altLang="en-US" sz="2500" spc="137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단체</a:t>
            </a:r>
            <a:r>
              <a:rPr lang="en-US" altLang="ko-KR" sz="2500" dirty="0">
                <a:solidFill>
                  <a:srgbClr val="000000"/>
                </a:solidFill>
                <a:latin typeface="굴림"/>
                <a:cs typeface="굴림"/>
              </a:rPr>
              <a:t>,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 동아리</a:t>
            </a:r>
            <a:r>
              <a:rPr lang="ko-KR" altLang="en-US" sz="2500" spc="148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등에</a:t>
            </a:r>
            <a:r>
              <a:rPr lang="ko-KR" altLang="en-US" sz="2500" spc="136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공연기회를</a:t>
            </a:r>
            <a:r>
              <a:rPr lang="ko-KR" altLang="en-US" sz="2500" spc="148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제공</a:t>
            </a:r>
            <a:endParaRPr lang="en-US" altLang="ko-KR" sz="2500" dirty="0">
              <a:solidFill>
                <a:srgbClr val="000000"/>
              </a:solidFill>
              <a:latin typeface="굴림"/>
              <a:cs typeface="굴림"/>
            </a:endParaRPr>
          </a:p>
          <a:p>
            <a:pPr lvl="1">
              <a:spcBef>
                <a:spcPts val="0"/>
              </a:spcBef>
              <a:defRPr/>
            </a:pPr>
            <a:r>
              <a:rPr lang="ko-KR" altLang="en-US" sz="2500" dirty="0" err="1">
                <a:solidFill>
                  <a:srgbClr val="000000"/>
                </a:solidFill>
                <a:latin typeface="굴림"/>
                <a:cs typeface="굴림"/>
              </a:rPr>
              <a:t>아나바다</a:t>
            </a:r>
            <a:r>
              <a:rPr lang="ko-KR" altLang="en-US" sz="2500" spc="148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및</a:t>
            </a:r>
            <a:r>
              <a:rPr lang="ko-KR" altLang="en-US" sz="2500" spc="137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 err="1">
                <a:solidFill>
                  <a:srgbClr val="000000"/>
                </a:solidFill>
                <a:latin typeface="굴림"/>
                <a:cs typeface="굴림"/>
              </a:rPr>
              <a:t>플리마켓을</a:t>
            </a:r>
            <a:r>
              <a:rPr lang="ko-KR" altLang="en-US" sz="2500" spc="148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활용하여</a:t>
            </a:r>
            <a:r>
              <a:rPr lang="ko-KR" altLang="en-US" sz="2500" spc="136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물자재활용</a:t>
            </a:r>
            <a:r>
              <a:rPr lang="ko-KR" altLang="en-US" sz="2500" spc="148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및</a:t>
            </a:r>
            <a:r>
              <a:rPr lang="ko-KR" altLang="en-US" sz="2500" spc="137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환경문제</a:t>
            </a:r>
            <a:r>
              <a:rPr lang="ko-KR" altLang="en-US" sz="2500" spc="148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개선한다</a:t>
            </a:r>
            <a:r>
              <a:rPr lang="en-US" altLang="ko-KR" sz="2500" dirty="0">
                <a:solidFill>
                  <a:srgbClr val="000000"/>
                </a:solidFill>
                <a:latin typeface="굴림"/>
                <a:cs typeface="굴림"/>
              </a:rPr>
              <a:t>.</a:t>
            </a:r>
          </a:p>
          <a:p>
            <a:pPr lvl="1">
              <a:spcBef>
                <a:spcPts val="465"/>
              </a:spcBef>
              <a:defRPr/>
            </a:pPr>
            <a:r>
              <a:rPr lang="ko-KR" altLang="en-US" sz="2500" dirty="0" err="1">
                <a:solidFill>
                  <a:srgbClr val="000000"/>
                </a:solidFill>
                <a:latin typeface="굴림"/>
                <a:cs typeface="굴림"/>
              </a:rPr>
              <a:t>로컬푸드와</a:t>
            </a:r>
            <a:r>
              <a:rPr lang="ko-KR" altLang="en-US" sz="2500" spc="137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공동체</a:t>
            </a:r>
            <a:r>
              <a:rPr lang="ko-KR" altLang="en-US" sz="2500" spc="148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비빔밥</a:t>
            </a:r>
            <a:r>
              <a:rPr lang="ko-KR" altLang="en-US" sz="2500" spc="136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만들기</a:t>
            </a:r>
            <a:r>
              <a:rPr lang="ko-KR" altLang="en-US" sz="2500" spc="148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체험을</a:t>
            </a:r>
            <a:r>
              <a:rPr lang="ko-KR" altLang="en-US" sz="2500" spc="136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제공하여 지역내</a:t>
            </a:r>
            <a:r>
              <a:rPr lang="ko-KR" altLang="en-US" sz="2500" spc="136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생산되는</a:t>
            </a:r>
            <a:r>
              <a:rPr lang="ko-KR" altLang="en-US" sz="2500" spc="148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채소와</a:t>
            </a:r>
            <a:r>
              <a:rPr lang="ko-KR" altLang="en-US" sz="2500" spc="136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쌀을</a:t>
            </a:r>
            <a:r>
              <a:rPr lang="ko-KR" altLang="en-US" sz="2500" spc="148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주민들에게</a:t>
            </a:r>
            <a:r>
              <a:rPr lang="ko-KR" altLang="en-US" sz="2500" spc="136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신선하게</a:t>
            </a:r>
            <a:r>
              <a:rPr lang="ko-KR" altLang="en-US" sz="2500" spc="148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제공될</a:t>
            </a:r>
            <a:r>
              <a:rPr lang="ko-KR" altLang="en-US" sz="2500" spc="136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수</a:t>
            </a:r>
            <a:r>
              <a:rPr lang="ko-KR" altLang="en-US" sz="2500" spc="150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있는 오프라인망을</a:t>
            </a:r>
            <a:r>
              <a:rPr lang="ko-KR" altLang="en-US" sz="2500" spc="136" dirty="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2500" dirty="0">
                <a:solidFill>
                  <a:srgbClr val="000000"/>
                </a:solidFill>
                <a:latin typeface="굴림"/>
                <a:cs typeface="굴림"/>
              </a:rPr>
              <a:t>구축한다</a:t>
            </a:r>
            <a:r>
              <a:rPr lang="en-US" altLang="ko-KR" sz="2500" dirty="0">
                <a:solidFill>
                  <a:srgbClr val="000000"/>
                </a:solidFill>
                <a:latin typeface="굴림"/>
                <a:cs typeface="굴림"/>
              </a:rPr>
              <a:t>.</a:t>
            </a:r>
            <a:endParaRPr lang="ko-KR" altLang="en-US" sz="2500" dirty="0"/>
          </a:p>
        </p:txBody>
      </p:sp>
      <p:pic>
        <p:nvPicPr>
          <p:cNvPr id="4" name="오디오 3">
            <a:hlinkClick r:id="" action="ppaction://media"/>
            <a:extLst>
              <a:ext uri="{FF2B5EF4-FFF2-40B4-BE49-F238E27FC236}">
                <a16:creationId xmlns:a16="http://schemas.microsoft.com/office/drawing/2014/main" id="{7003F644-8CBA-4461-AB79-1EF4174A17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22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0940">
        <p:split orient="vert"/>
      </p:transition>
    </mc:Choice>
    <mc:Fallback xmlns="">
      <p:transition spd="slow" advTm="7094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16864" y="0"/>
            <a:ext cx="10765536" cy="987552"/>
          </a:xfrm>
        </p:spPr>
        <p:txBody>
          <a:bodyPr/>
          <a:lstStyle/>
          <a:p>
            <a:pPr algn="ctr">
              <a:defRPr/>
            </a:pPr>
            <a:r>
              <a:rPr lang="ko-KR" altLang="en-US"/>
              <a:t>사업효과</a:t>
            </a:r>
            <a:r>
              <a:rPr lang="en-US" altLang="ko-KR"/>
              <a:t>(</a:t>
            </a:r>
            <a:r>
              <a:rPr lang="ko-KR" altLang="en-US"/>
              <a:t>검단동 주민의 날</a:t>
            </a:r>
            <a:r>
              <a:rPr lang="en-US" altLang="ko-KR"/>
              <a:t>)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anchor="ctr">
            <a:normAutofit fontScale="92500"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800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지역</a:t>
            </a:r>
            <a:r>
              <a:rPr lang="ko-KR" altLang="en-US" sz="2800" spc="101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800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유관기관</a:t>
            </a:r>
            <a:r>
              <a:rPr lang="ko-KR" altLang="en-US" sz="2800" spc="113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800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네트워크를</a:t>
            </a:r>
            <a:r>
              <a:rPr lang="ko-KR" altLang="en-US" sz="2800" spc="113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800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형성하여</a:t>
            </a:r>
            <a:r>
              <a:rPr lang="ko-KR" altLang="en-US" sz="2800" spc="101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800" spc="-18" dirty="0">
                <a:solidFill>
                  <a:srgbClr val="000000"/>
                </a:solidFill>
                <a:latin typeface="VAEQCN+MalgunGothic"/>
                <a:cs typeface="VAEQCN+MalgunGothic"/>
              </a:rPr>
              <a:t>마을비전사업을</a:t>
            </a:r>
            <a:r>
              <a:rPr lang="ko-KR" altLang="en-US" sz="2800" spc="100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800" spc="-18" dirty="0">
                <a:solidFill>
                  <a:srgbClr val="000000"/>
                </a:solidFill>
                <a:latin typeface="VAEQCN+MalgunGothic"/>
                <a:cs typeface="VAEQCN+MalgunGothic"/>
              </a:rPr>
              <a:t>공유하고</a:t>
            </a:r>
            <a:r>
              <a:rPr lang="en-US" altLang="ko-KR" sz="2800" spc="-18" dirty="0">
                <a:solidFill>
                  <a:srgbClr val="000000"/>
                </a:solidFill>
                <a:latin typeface="VAEQCN+MalgunGothic"/>
                <a:cs typeface="VAEQCN+MalgunGothic"/>
              </a:rPr>
              <a:t>, </a:t>
            </a:r>
            <a:r>
              <a:rPr lang="ko-KR" altLang="en-US" sz="2800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주민들의</a:t>
            </a:r>
            <a:r>
              <a:rPr lang="ko-KR" altLang="en-US" sz="2800" spc="113" dirty="0">
                <a:solidFill>
                  <a:srgbClr val="000000"/>
                </a:solidFill>
                <a:latin typeface="VAEQCN+MalgunGothic"/>
                <a:cs typeface="VAEQCN+MalgunGothic"/>
              </a:rPr>
              <a:t>        </a:t>
            </a:r>
            <a:r>
              <a:rPr lang="ko-KR" altLang="en-US" sz="2800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뜻과</a:t>
            </a:r>
            <a:r>
              <a:rPr lang="ko-KR" altLang="en-US" sz="2800" spc="101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800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함께 </a:t>
            </a:r>
            <a:r>
              <a:rPr lang="ko-KR" altLang="en-US" sz="2800" spc="113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800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발전할</a:t>
            </a:r>
            <a:r>
              <a:rPr lang="ko-KR" altLang="en-US" sz="2800" spc="113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800" dirty="0">
                <a:solidFill>
                  <a:srgbClr val="000000"/>
                </a:solidFill>
                <a:latin typeface="VAEQCN+MalgunGothic"/>
                <a:cs typeface="VAEQCN+MalgunGothic"/>
              </a:rPr>
              <a:t>수</a:t>
            </a:r>
            <a:r>
              <a:rPr lang="ko-KR" altLang="en-US" sz="2800" spc="81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800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있도록</a:t>
            </a:r>
            <a:r>
              <a:rPr lang="ko-KR" altLang="en-US" sz="2800" spc="113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800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한다</a:t>
            </a:r>
            <a:r>
              <a:rPr lang="en-US" altLang="ko-KR" sz="2800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.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800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다양한</a:t>
            </a:r>
            <a:r>
              <a:rPr lang="ko-KR" altLang="en-US" sz="2800" spc="101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800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자원</a:t>
            </a:r>
            <a:r>
              <a:rPr lang="ko-KR" altLang="en-US" sz="2800" spc="113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800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활용을</a:t>
            </a:r>
            <a:r>
              <a:rPr lang="ko-KR" altLang="en-US" sz="2800" spc="101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800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통해</a:t>
            </a:r>
            <a:r>
              <a:rPr lang="ko-KR" altLang="en-US" sz="2800" spc="113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800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주민</a:t>
            </a:r>
            <a:r>
              <a:rPr lang="ko-KR" altLang="en-US" sz="2800" spc="113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800" dirty="0">
                <a:solidFill>
                  <a:srgbClr val="000000"/>
                </a:solidFill>
                <a:latin typeface="VAEQCN+MalgunGothic"/>
                <a:cs typeface="VAEQCN+MalgunGothic"/>
              </a:rPr>
              <a:t>및</a:t>
            </a:r>
            <a:r>
              <a:rPr lang="ko-KR" altLang="en-US" sz="2800" spc="81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800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단체</a:t>
            </a:r>
            <a:r>
              <a:rPr lang="en-US" altLang="ko-KR" sz="2800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,</a:t>
            </a:r>
            <a:r>
              <a:rPr lang="ko-KR" altLang="en-US" sz="2800" spc="127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800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동아리</a:t>
            </a:r>
            <a:r>
              <a:rPr lang="ko-KR" altLang="en-US" sz="2800" spc="113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800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등에</a:t>
            </a:r>
            <a:r>
              <a:rPr lang="ko-KR" altLang="en-US" sz="2800" spc="101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800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공연기회</a:t>
            </a:r>
            <a:r>
              <a:rPr lang="ko-KR" altLang="en-US" sz="2800" spc="113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800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제공한다</a:t>
            </a:r>
            <a:r>
              <a:rPr lang="en-US" altLang="ko-KR" sz="2800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.</a:t>
            </a:r>
          </a:p>
          <a:p>
            <a:pPr marL="499001" lvl="1">
              <a:lnSpc>
                <a:spcPct val="150000"/>
              </a:lnSpc>
              <a:spcBef>
                <a:spcPts val="485"/>
              </a:spcBef>
              <a:defRPr/>
            </a:pPr>
            <a:r>
              <a:rPr lang="ko-KR" altLang="en-US" spc="-18" dirty="0">
                <a:solidFill>
                  <a:srgbClr val="000000"/>
                </a:solidFill>
                <a:latin typeface="VAEQCN+MalgunGothic"/>
                <a:cs typeface="VAEQCN+MalgunGothic"/>
              </a:rPr>
              <a:t>주민자치센터</a:t>
            </a:r>
            <a:r>
              <a:rPr lang="ko-KR" altLang="en-US" spc="100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프로그램</a:t>
            </a:r>
            <a:r>
              <a:rPr lang="en-US" altLang="ko-KR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,</a:t>
            </a:r>
            <a:r>
              <a:rPr lang="ko-KR" altLang="en-US" spc="127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각급</a:t>
            </a:r>
            <a:r>
              <a:rPr lang="ko-KR" altLang="en-US" spc="113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학교</a:t>
            </a:r>
            <a:r>
              <a:rPr lang="ko-KR" altLang="en-US" spc="101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동아리</a:t>
            </a:r>
            <a:r>
              <a:rPr lang="ko-KR" altLang="en-US" spc="113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dirty="0">
                <a:solidFill>
                  <a:srgbClr val="000000"/>
                </a:solidFill>
                <a:latin typeface="VAEQCN+MalgunGothic"/>
                <a:cs typeface="VAEQCN+MalgunGothic"/>
              </a:rPr>
              <a:t>및</a:t>
            </a:r>
            <a:r>
              <a:rPr lang="ko-KR" altLang="en-US" spc="81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pc="-18" dirty="0">
                <a:solidFill>
                  <a:srgbClr val="000000"/>
                </a:solidFill>
                <a:latin typeface="VAEQCN+MalgunGothic"/>
                <a:cs typeface="VAEQCN+MalgunGothic"/>
              </a:rPr>
              <a:t>마을동아리</a:t>
            </a:r>
            <a:r>
              <a:rPr lang="en-US" altLang="ko-KR" spc="-18" dirty="0">
                <a:solidFill>
                  <a:srgbClr val="000000"/>
                </a:solidFill>
                <a:latin typeface="VAEQCN+MalgunGothic"/>
                <a:cs typeface="VAEQCN+MalgunGothic"/>
              </a:rPr>
              <a:t>,</a:t>
            </a:r>
            <a:r>
              <a:rPr lang="ko-KR" altLang="en-US" spc="-18" dirty="0">
                <a:solidFill>
                  <a:srgbClr val="000000"/>
                </a:solidFill>
                <a:latin typeface="VAEQCN+MalgunGothic"/>
                <a:cs typeface="VAEQCN+MalgunGothic"/>
              </a:rPr>
              <a:t>외부공연팀</a:t>
            </a:r>
            <a:r>
              <a:rPr lang="ko-KR" altLang="en-US" spc="112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dirty="0">
                <a:solidFill>
                  <a:srgbClr val="000000"/>
                </a:solidFill>
                <a:latin typeface="VAEQCN+MalgunGothic"/>
                <a:cs typeface="VAEQCN+MalgunGothic"/>
              </a:rPr>
              <a:t>등</a:t>
            </a:r>
          </a:p>
          <a:p>
            <a:pPr marL="0" marR="0">
              <a:lnSpc>
                <a:spcPct val="150000"/>
              </a:lnSpc>
              <a:spcBef>
                <a:spcPts val="233"/>
              </a:spcBef>
              <a:spcAft>
                <a:spcPts val="0"/>
              </a:spcAft>
              <a:defRPr/>
            </a:pPr>
            <a:r>
              <a:rPr lang="ko-KR" altLang="en-US" sz="2800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검소하고</a:t>
            </a:r>
            <a:r>
              <a:rPr lang="ko-KR" altLang="en-US" sz="2800" spc="113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800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내실</a:t>
            </a:r>
            <a:r>
              <a:rPr lang="ko-KR" altLang="en-US" sz="2800" spc="101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800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있는</a:t>
            </a:r>
            <a:r>
              <a:rPr lang="ko-KR" altLang="en-US" sz="2800" spc="113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800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추진계획</a:t>
            </a:r>
            <a:r>
              <a:rPr lang="ko-KR" altLang="en-US" sz="2800" spc="113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800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수립을</a:t>
            </a:r>
            <a:r>
              <a:rPr lang="ko-KR" altLang="en-US" sz="2800" spc="101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800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통해</a:t>
            </a:r>
            <a:r>
              <a:rPr lang="ko-KR" altLang="en-US" sz="2800" spc="113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800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불필요한</a:t>
            </a:r>
            <a:r>
              <a:rPr lang="ko-KR" altLang="en-US" sz="2800" spc="113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800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경비지출</a:t>
            </a:r>
            <a:r>
              <a:rPr lang="ko-KR" altLang="en-US" sz="2800" spc="101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sz="2800" spc="-20" dirty="0">
                <a:solidFill>
                  <a:srgbClr val="000000"/>
                </a:solidFill>
                <a:latin typeface="VAEQCN+MalgunGothic"/>
                <a:cs typeface="VAEQCN+MalgunGothic"/>
              </a:rPr>
              <a:t>최소화</a:t>
            </a:r>
          </a:p>
          <a:p>
            <a:pPr marL="0" marR="0">
              <a:lnSpc>
                <a:spcPct val="150000"/>
              </a:lnSpc>
              <a:spcBef>
                <a:spcPts val="409"/>
              </a:spcBef>
              <a:spcAft>
                <a:spcPts val="0"/>
              </a:spcAft>
              <a:defRPr/>
            </a:pPr>
            <a:r>
              <a:rPr lang="ko-KR" altLang="en-US" sz="2800" spc="-82" dirty="0" err="1">
                <a:solidFill>
                  <a:srgbClr val="000000"/>
                </a:solidFill>
                <a:latin typeface="AWOWIM+ÈÞ¸Õ°íµñ"/>
                <a:cs typeface="AWOWIM+ÈÞ¸Õ°íµñ"/>
              </a:rPr>
              <a:t>검단동</a:t>
            </a:r>
            <a:r>
              <a:rPr lang="ko-KR" altLang="en-US" sz="2800" spc="-185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2800" spc="-58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관내</a:t>
            </a:r>
            <a:r>
              <a:rPr lang="ko-KR" altLang="en-US" sz="2800" spc="-185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2800" spc="-94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주민들의</a:t>
            </a:r>
            <a:r>
              <a:rPr lang="ko-KR" altLang="en-US" sz="2800" spc="-185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2800" spc="-97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안전불감증</a:t>
            </a:r>
            <a:r>
              <a:rPr lang="ko-KR" altLang="en-US" sz="2800" spc="-197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2800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및</a:t>
            </a:r>
            <a:r>
              <a:rPr lang="ko-KR" altLang="en-US" sz="2800" spc="-184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2800" spc="-92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환경</a:t>
            </a:r>
            <a:r>
              <a:rPr lang="en-US" altLang="ko-KR" sz="2800" spc="-92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,</a:t>
            </a:r>
            <a:r>
              <a:rPr lang="ko-KR" altLang="en-US" sz="2800" spc="-92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기후재난</a:t>
            </a:r>
            <a:r>
              <a:rPr lang="ko-KR" altLang="en-US" sz="2800" spc="-185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2800" spc="-64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등에</a:t>
            </a:r>
            <a:r>
              <a:rPr lang="ko-KR" altLang="en-US" sz="2800" spc="-184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2800" spc="-58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미리</a:t>
            </a:r>
            <a:r>
              <a:rPr lang="ko-KR" altLang="en-US" sz="2800" spc="-185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2800" spc="-94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대비하고 </a:t>
            </a:r>
            <a:r>
              <a:rPr lang="ko-KR" altLang="en-US" sz="2800" spc="-82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안전한</a:t>
            </a:r>
            <a:r>
              <a:rPr lang="ko-KR" altLang="en-US" sz="2800" spc="-185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2800" spc="-58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삶과</a:t>
            </a:r>
            <a:r>
              <a:rPr lang="ko-KR" altLang="en-US" sz="2800" spc="-185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2800" spc="-82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재난을</a:t>
            </a:r>
            <a:r>
              <a:rPr lang="ko-KR" altLang="en-US" sz="2800" spc="-185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2800" spc="-82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미연에</a:t>
            </a:r>
            <a:r>
              <a:rPr lang="ko-KR" altLang="en-US" sz="2800" spc="-185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2800" spc="-100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방지함으로</a:t>
            </a:r>
            <a:r>
              <a:rPr lang="ko-KR" altLang="en-US" sz="2800" spc="-185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2800" spc="-92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재난으로</a:t>
            </a:r>
            <a:r>
              <a:rPr lang="ko-KR" altLang="en-US" sz="2800" spc="-185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2800" spc="-64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인한</a:t>
            </a:r>
            <a:r>
              <a:rPr lang="ko-KR" altLang="en-US" sz="2800" spc="-184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2800" spc="-82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피해를</a:t>
            </a:r>
            <a:r>
              <a:rPr lang="ko-KR" altLang="en-US" sz="2800" spc="-185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2800" spc="-82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미연에</a:t>
            </a:r>
            <a:r>
              <a:rPr lang="ko-KR" altLang="en-US" sz="2800" spc="-185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2800" spc="-82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예방</a:t>
            </a:r>
            <a:r>
              <a:rPr lang="en-US" altLang="ko-KR" sz="2800" spc="-82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.</a:t>
            </a:r>
            <a:endParaRPr lang="ko-KR" altLang="en-US" sz="2800" dirty="0"/>
          </a:p>
        </p:txBody>
      </p:sp>
      <p:pic>
        <p:nvPicPr>
          <p:cNvPr id="4" name="오디오 3">
            <a:hlinkClick r:id="" action="ppaction://media"/>
            <a:extLst>
              <a:ext uri="{FF2B5EF4-FFF2-40B4-BE49-F238E27FC236}">
                <a16:creationId xmlns:a16="http://schemas.microsoft.com/office/drawing/2014/main" id="{4FC8DDE0-91B3-4FB6-A85D-8C0DD9CC1B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638">
        <p:split orient="vert"/>
      </p:transition>
    </mc:Choice>
    <mc:Fallback xmlns="">
      <p:transition spd="slow" advTm="1638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551032" y="75501"/>
            <a:ext cx="10043992" cy="987552"/>
          </a:xfrm>
        </p:spPr>
        <p:txBody>
          <a:bodyPr/>
          <a:lstStyle/>
          <a:p>
            <a:pPr lvl="0">
              <a:defRPr/>
            </a:pPr>
            <a:r>
              <a:rPr lang="ko-KR" altLang="en-US"/>
              <a:t>검단동 주민의 날 관련사진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75902" y="2286464"/>
            <a:ext cx="5782482" cy="3369426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6277757" y="2291291"/>
            <a:ext cx="5687834" cy="3337290"/>
          </a:xfrm>
          <a:prstGeom prst="rect">
            <a:avLst/>
          </a:prstGeom>
        </p:spPr>
      </p:pic>
      <p:pic>
        <p:nvPicPr>
          <p:cNvPr id="3" name="오디오 2">
            <a:hlinkClick r:id="" action="ppaction://media"/>
            <a:extLst>
              <a:ext uri="{FF2B5EF4-FFF2-40B4-BE49-F238E27FC236}">
                <a16:creationId xmlns:a16="http://schemas.microsoft.com/office/drawing/2014/main" id="{D90D48CB-91E3-4983-80B0-D61AAB56AB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354">
        <p:split orient="vert"/>
      </p:transition>
    </mc:Choice>
    <mc:Fallback xmlns="">
      <p:transition spd="slow" advTm="5354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검단동 주민의 날 관련사진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354782" y="1681703"/>
            <a:ext cx="5708489" cy="3633716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6377142" y="1681704"/>
            <a:ext cx="5623986" cy="3624897"/>
          </a:xfrm>
          <a:prstGeom prst="rect">
            <a:avLst/>
          </a:prstGeom>
        </p:spPr>
      </p:pic>
      <p:pic>
        <p:nvPicPr>
          <p:cNvPr id="3" name="오디오 2">
            <a:hlinkClick r:id="" action="ppaction://media"/>
            <a:extLst>
              <a:ext uri="{FF2B5EF4-FFF2-40B4-BE49-F238E27FC236}">
                <a16:creationId xmlns:a16="http://schemas.microsoft.com/office/drawing/2014/main" id="{F5D7F5BE-F826-4901-939A-F1AE528A2B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795">
        <p:split orient="vert"/>
      </p:transition>
    </mc:Choice>
    <mc:Fallback xmlns="">
      <p:transition spd="slow" advTm="5795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532543" y="0"/>
            <a:ext cx="10043992" cy="987552"/>
          </a:xfrm>
        </p:spPr>
        <p:txBody>
          <a:bodyPr/>
          <a:lstStyle/>
          <a:p>
            <a:pPr lvl="0">
              <a:defRPr/>
            </a:pPr>
            <a:r>
              <a:rPr lang="ko-KR" altLang="en-US"/>
              <a:t>검단동 주민의 날</a:t>
            </a:r>
            <a:r>
              <a:rPr lang="en-US" altLang="ko-KR"/>
              <a:t>(</a:t>
            </a:r>
            <a:r>
              <a:rPr lang="ko-KR" altLang="en-US"/>
              <a:t>비빔밥 만들기</a:t>
            </a:r>
            <a:r>
              <a:rPr lang="en-US" altLang="ko-KR"/>
              <a:t>)</a:t>
            </a:r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2157691" y="1312407"/>
            <a:ext cx="7636335" cy="5071003"/>
          </a:xfrm>
          <a:prstGeom prst="rect">
            <a:avLst/>
          </a:prstGeom>
        </p:spPr>
      </p:pic>
      <p:pic>
        <p:nvPicPr>
          <p:cNvPr id="4" name="오디오 3">
            <a:hlinkClick r:id="" action="ppaction://media"/>
            <a:extLst>
              <a:ext uri="{FF2B5EF4-FFF2-40B4-BE49-F238E27FC236}">
                <a16:creationId xmlns:a16="http://schemas.microsoft.com/office/drawing/2014/main" id="{6DDB5AD3-A356-4FD6-85F3-491080C601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765">
        <p:split orient="vert"/>
      </p:transition>
    </mc:Choice>
    <mc:Fallback xmlns="">
      <p:transition spd="slow" advTm="3765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0" y="365171"/>
            <a:ext cx="10687665" cy="1434132"/>
          </a:xfrm>
        </p:spPr>
        <p:txBody>
          <a:bodyPr>
            <a:normAutofit fontScale="90000"/>
          </a:bodyPr>
          <a:lstStyle/>
          <a:p>
            <a:pPr algn="ctr">
              <a:lnSpc>
                <a:spcPct val="110000"/>
              </a:lnSpc>
              <a:defRPr/>
            </a:pPr>
            <a:r>
              <a:rPr lang="ko-KR" altLang="en-US" dirty="0"/>
              <a:t>전통을 찾아가는 여행길</a:t>
            </a:r>
            <a:r>
              <a:rPr lang="en-US" altLang="ko-KR" dirty="0"/>
              <a:t>, </a:t>
            </a:r>
            <a:r>
              <a:rPr lang="ko-KR" altLang="en-US" dirty="0"/>
              <a:t>맛 우리게 물어봐</a:t>
            </a:r>
            <a:r>
              <a:rPr lang="en-US" altLang="ko-KR" dirty="0"/>
              <a:t>, </a:t>
            </a:r>
            <a:br>
              <a:rPr lang="en-US" altLang="ko-KR" dirty="0"/>
            </a:br>
            <a:r>
              <a:rPr lang="ko-KR" altLang="en-US" dirty="0"/>
              <a:t>우리의 전통 먹거리를 찾아서</a:t>
            </a:r>
            <a:br>
              <a:rPr lang="en-US" altLang="ko-KR" dirty="0"/>
            </a:br>
            <a:r>
              <a:rPr lang="en-US" altLang="ko-KR" sz="3300" dirty="0"/>
              <a:t>(</a:t>
            </a:r>
            <a:r>
              <a:rPr lang="ko-KR" altLang="en-US" sz="3300" dirty="0"/>
              <a:t>된장</a:t>
            </a:r>
            <a:r>
              <a:rPr lang="en-US" altLang="ko-KR" sz="3300" dirty="0"/>
              <a:t>, </a:t>
            </a:r>
            <a:r>
              <a:rPr lang="ko-KR" altLang="en-US" sz="3300" dirty="0"/>
              <a:t>메주</a:t>
            </a:r>
            <a:r>
              <a:rPr lang="en-US" altLang="ko-KR" sz="3300" dirty="0"/>
              <a:t>, </a:t>
            </a:r>
            <a:r>
              <a:rPr lang="ko-KR" altLang="en-US" sz="3300" dirty="0"/>
              <a:t>고추장</a:t>
            </a:r>
            <a:r>
              <a:rPr lang="en-US" altLang="ko-KR" sz="3300" dirty="0"/>
              <a:t>, </a:t>
            </a:r>
            <a:r>
              <a:rPr lang="ko-KR" altLang="en-US" sz="3300" dirty="0"/>
              <a:t>간장 만들기</a:t>
            </a:r>
            <a:r>
              <a:rPr lang="en-US" altLang="ko-KR" sz="3300" dirty="0"/>
              <a:t>)</a:t>
            </a:r>
            <a:endParaRPr lang="ko-KR" altLang="en-US" sz="33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599" y="2239861"/>
            <a:ext cx="10997381" cy="4252968"/>
          </a:xfrm>
        </p:spPr>
        <p:txBody>
          <a:bodyPr>
            <a:normAutofit lnSpcReduction="10000"/>
          </a:bodyPr>
          <a:lstStyle/>
          <a:p>
            <a:pPr lvl="0">
              <a:defRPr/>
            </a:pPr>
            <a:r>
              <a:rPr lang="ko-KR" altLang="en-US" dirty="0"/>
              <a:t>추진 필요성</a:t>
            </a:r>
          </a:p>
          <a:p>
            <a:pPr marL="400050" lvl="1">
              <a:lnSpc>
                <a:spcPct val="150000"/>
              </a:lnSpc>
              <a:spcBef>
                <a:spcPts val="0"/>
              </a:spcBef>
              <a:defRPr/>
            </a:pPr>
            <a:r>
              <a:rPr lang="ko-KR" altLang="en-US" dirty="0">
                <a:solidFill>
                  <a:srgbClr val="000000"/>
                </a:solidFill>
                <a:latin typeface="VAEQCN+MalgunGothic"/>
                <a:cs typeface="VAEQCN+MalgunGothic"/>
              </a:rPr>
              <a:t>전통음식</a:t>
            </a:r>
            <a:r>
              <a:rPr lang="ko-KR" altLang="en-US" spc="133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dirty="0">
                <a:solidFill>
                  <a:srgbClr val="000000"/>
                </a:solidFill>
                <a:latin typeface="VAEQCN+MalgunGothic"/>
                <a:cs typeface="VAEQCN+MalgunGothic"/>
              </a:rPr>
              <a:t>맛개발을</a:t>
            </a:r>
            <a:r>
              <a:rPr lang="ko-KR" altLang="en-US" spc="121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dirty="0">
                <a:solidFill>
                  <a:srgbClr val="000000"/>
                </a:solidFill>
                <a:latin typeface="VAEQCN+MalgunGothic"/>
                <a:cs typeface="VAEQCN+MalgunGothic"/>
              </a:rPr>
              <a:t>통한</a:t>
            </a:r>
            <a:r>
              <a:rPr lang="ko-KR" altLang="en-US" spc="133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dirty="0" err="1">
                <a:solidFill>
                  <a:srgbClr val="000000"/>
                </a:solidFill>
                <a:latin typeface="VAEQCN+MalgunGothic"/>
                <a:cs typeface="VAEQCN+MalgunGothic"/>
              </a:rPr>
              <a:t>젊은층들의</a:t>
            </a:r>
            <a:r>
              <a:rPr lang="ko-KR" altLang="en-US" spc="121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dirty="0">
                <a:solidFill>
                  <a:srgbClr val="000000"/>
                </a:solidFill>
                <a:latin typeface="VAEQCN+MalgunGothic"/>
                <a:cs typeface="VAEQCN+MalgunGothic"/>
              </a:rPr>
              <a:t> 전통에 대한 동기</a:t>
            </a:r>
            <a:r>
              <a:rPr lang="ko-KR" altLang="en-US" spc="121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dirty="0">
                <a:solidFill>
                  <a:srgbClr val="000000"/>
                </a:solidFill>
                <a:latin typeface="VAEQCN+MalgunGothic"/>
                <a:cs typeface="VAEQCN+MalgunGothic"/>
              </a:rPr>
              <a:t>부여</a:t>
            </a:r>
          </a:p>
          <a:p>
            <a:pPr marL="400050" lvl="1">
              <a:lnSpc>
                <a:spcPct val="150000"/>
              </a:lnSpc>
              <a:spcBef>
                <a:spcPts val="417"/>
              </a:spcBef>
              <a:defRPr/>
            </a:pPr>
            <a:r>
              <a:rPr lang="ko-KR" altLang="en-US" dirty="0">
                <a:solidFill>
                  <a:srgbClr val="000000"/>
                </a:solidFill>
                <a:latin typeface="VAEQCN+MalgunGothic"/>
                <a:cs typeface="VAEQCN+MalgunGothic"/>
              </a:rPr>
              <a:t>고령화</a:t>
            </a:r>
            <a:r>
              <a:rPr lang="ko-KR" altLang="en-US" spc="133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dirty="0">
                <a:solidFill>
                  <a:srgbClr val="000000"/>
                </a:solidFill>
                <a:latin typeface="VAEQCN+MalgunGothic"/>
                <a:cs typeface="VAEQCN+MalgunGothic"/>
              </a:rPr>
              <a:t>사회의</a:t>
            </a:r>
            <a:r>
              <a:rPr lang="ko-KR" altLang="en-US" spc="121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dirty="0">
                <a:solidFill>
                  <a:srgbClr val="000000"/>
                </a:solidFill>
                <a:latin typeface="VAEQCN+MalgunGothic"/>
                <a:cs typeface="VAEQCN+MalgunGothic"/>
              </a:rPr>
              <a:t>노인</a:t>
            </a:r>
            <a:r>
              <a:rPr lang="ko-KR" altLang="en-US" spc="133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dirty="0">
                <a:solidFill>
                  <a:srgbClr val="000000"/>
                </a:solidFill>
                <a:latin typeface="VAEQCN+MalgunGothic"/>
                <a:cs typeface="VAEQCN+MalgunGothic"/>
              </a:rPr>
              <a:t>일자리</a:t>
            </a:r>
            <a:r>
              <a:rPr lang="ko-KR" altLang="en-US" spc="121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dirty="0">
                <a:solidFill>
                  <a:srgbClr val="000000"/>
                </a:solidFill>
                <a:latin typeface="VAEQCN+MalgunGothic"/>
                <a:cs typeface="VAEQCN+MalgunGothic"/>
              </a:rPr>
              <a:t>창출</a:t>
            </a:r>
          </a:p>
          <a:p>
            <a:pPr marL="400050" lvl="1">
              <a:lnSpc>
                <a:spcPct val="150000"/>
              </a:lnSpc>
              <a:spcBef>
                <a:spcPts val="480"/>
              </a:spcBef>
              <a:defRPr/>
            </a:pPr>
            <a:r>
              <a:rPr lang="ko-KR" altLang="en-US" dirty="0">
                <a:solidFill>
                  <a:srgbClr val="000000"/>
                </a:solidFill>
                <a:latin typeface="VAEQCN+MalgunGothic"/>
                <a:cs typeface="VAEQCN+MalgunGothic"/>
              </a:rPr>
              <a:t>사라져가는</a:t>
            </a:r>
            <a:r>
              <a:rPr lang="ko-KR" altLang="en-US" spc="133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dirty="0">
                <a:solidFill>
                  <a:srgbClr val="000000"/>
                </a:solidFill>
                <a:latin typeface="VAEQCN+MalgunGothic"/>
                <a:cs typeface="VAEQCN+MalgunGothic"/>
              </a:rPr>
              <a:t>농촌마을의</a:t>
            </a:r>
            <a:r>
              <a:rPr lang="ko-KR" altLang="en-US" spc="121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dirty="0">
                <a:solidFill>
                  <a:srgbClr val="000000"/>
                </a:solidFill>
                <a:latin typeface="VAEQCN+MalgunGothic"/>
                <a:cs typeface="VAEQCN+MalgunGothic"/>
              </a:rPr>
              <a:t>소득</a:t>
            </a:r>
            <a:r>
              <a:rPr lang="ko-KR" altLang="en-US" spc="133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dirty="0">
                <a:solidFill>
                  <a:srgbClr val="000000"/>
                </a:solidFill>
                <a:latin typeface="VAEQCN+MalgunGothic"/>
                <a:cs typeface="VAEQCN+MalgunGothic"/>
              </a:rPr>
              <a:t>다각화</a:t>
            </a:r>
          </a:p>
          <a:p>
            <a:pPr marL="400050" lvl="1">
              <a:lnSpc>
                <a:spcPct val="150000"/>
              </a:lnSpc>
              <a:spcBef>
                <a:spcPts val="0"/>
              </a:spcBef>
              <a:defRPr/>
            </a:pPr>
            <a:r>
              <a:rPr lang="ko-KR" altLang="en-US" dirty="0">
                <a:solidFill>
                  <a:srgbClr val="000000"/>
                </a:solidFill>
                <a:latin typeface="VAEQCN+MalgunGothic"/>
                <a:cs typeface="VAEQCN+MalgunGothic"/>
              </a:rPr>
              <a:t>잊혀진</a:t>
            </a:r>
            <a:r>
              <a:rPr lang="ko-KR" altLang="en-US" spc="133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dirty="0">
                <a:solidFill>
                  <a:srgbClr val="000000"/>
                </a:solidFill>
                <a:latin typeface="VAEQCN+MalgunGothic"/>
                <a:cs typeface="VAEQCN+MalgunGothic"/>
              </a:rPr>
              <a:t>전통음식</a:t>
            </a:r>
            <a:r>
              <a:rPr lang="ko-KR" altLang="en-US" spc="121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dirty="0">
                <a:solidFill>
                  <a:srgbClr val="000000"/>
                </a:solidFill>
                <a:latin typeface="VAEQCN+MalgunGothic"/>
                <a:cs typeface="VAEQCN+MalgunGothic"/>
              </a:rPr>
              <a:t>장인</a:t>
            </a:r>
            <a:r>
              <a:rPr lang="ko-KR" altLang="en-US" spc="133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dirty="0">
                <a:solidFill>
                  <a:srgbClr val="000000"/>
                </a:solidFill>
                <a:latin typeface="VAEQCN+MalgunGothic"/>
                <a:cs typeface="VAEQCN+MalgunGothic"/>
              </a:rPr>
              <a:t>및</a:t>
            </a:r>
            <a:r>
              <a:rPr lang="ko-KR" altLang="en-US" spc="122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dirty="0">
                <a:solidFill>
                  <a:srgbClr val="000000"/>
                </a:solidFill>
                <a:latin typeface="VAEQCN+MalgunGothic"/>
                <a:cs typeface="VAEQCN+MalgunGothic"/>
              </a:rPr>
              <a:t>제조법</a:t>
            </a:r>
            <a:r>
              <a:rPr lang="ko-KR" altLang="en-US" spc="133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dirty="0">
                <a:solidFill>
                  <a:srgbClr val="000000"/>
                </a:solidFill>
                <a:latin typeface="VAEQCN+MalgunGothic"/>
                <a:cs typeface="VAEQCN+MalgunGothic"/>
              </a:rPr>
              <a:t>발굴</a:t>
            </a:r>
            <a:r>
              <a:rPr lang="ko-KR" altLang="en-US" spc="121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dirty="0">
                <a:solidFill>
                  <a:srgbClr val="000000"/>
                </a:solidFill>
                <a:latin typeface="VAEQCN+MalgunGothic"/>
                <a:cs typeface="VAEQCN+MalgunGothic"/>
              </a:rPr>
              <a:t>및</a:t>
            </a:r>
            <a:r>
              <a:rPr lang="ko-KR" altLang="en-US" spc="134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dirty="0">
                <a:solidFill>
                  <a:srgbClr val="000000"/>
                </a:solidFill>
                <a:latin typeface="VAEQCN+MalgunGothic"/>
                <a:cs typeface="VAEQCN+MalgunGothic"/>
              </a:rPr>
              <a:t>육성</a:t>
            </a:r>
            <a:endParaRPr lang="en-US" altLang="ko-KR" dirty="0">
              <a:solidFill>
                <a:srgbClr val="000000"/>
              </a:solidFill>
              <a:latin typeface="VAEQCN+MalgunGothic"/>
              <a:cs typeface="VAEQCN+MalgunGothic"/>
            </a:endParaRPr>
          </a:p>
          <a:p>
            <a:pPr marL="400050" lvl="1">
              <a:lnSpc>
                <a:spcPct val="150000"/>
              </a:lnSpc>
              <a:spcBef>
                <a:spcPts val="0"/>
              </a:spcBef>
              <a:defRPr/>
            </a:pPr>
            <a:r>
              <a:rPr lang="ko-KR" altLang="en-US" dirty="0">
                <a:solidFill>
                  <a:srgbClr val="000000"/>
                </a:solidFill>
                <a:latin typeface="VAEQCN+MalgunGothic"/>
                <a:cs typeface="VAEQCN+MalgunGothic"/>
              </a:rPr>
              <a:t>체험학습을</a:t>
            </a:r>
            <a:r>
              <a:rPr lang="ko-KR" altLang="en-US" spc="133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dirty="0">
                <a:solidFill>
                  <a:srgbClr val="000000"/>
                </a:solidFill>
                <a:latin typeface="VAEQCN+MalgunGothic"/>
                <a:cs typeface="VAEQCN+MalgunGothic"/>
              </a:rPr>
              <a:t>통한</a:t>
            </a:r>
            <a:r>
              <a:rPr lang="ko-KR" altLang="en-US" spc="121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dirty="0">
                <a:solidFill>
                  <a:srgbClr val="000000"/>
                </a:solidFill>
                <a:latin typeface="VAEQCN+MalgunGothic"/>
                <a:cs typeface="VAEQCN+MalgunGothic"/>
              </a:rPr>
              <a:t>어린이</a:t>
            </a:r>
            <a:r>
              <a:rPr lang="ko-KR" altLang="en-US" spc="133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dirty="0">
                <a:solidFill>
                  <a:srgbClr val="000000"/>
                </a:solidFill>
                <a:latin typeface="VAEQCN+MalgunGothic"/>
                <a:cs typeface="VAEQCN+MalgunGothic"/>
              </a:rPr>
              <a:t>인성교육</a:t>
            </a:r>
          </a:p>
          <a:p>
            <a:pPr marL="400050" lvl="1">
              <a:lnSpc>
                <a:spcPct val="150000"/>
              </a:lnSpc>
              <a:spcBef>
                <a:spcPts val="417"/>
              </a:spcBef>
              <a:defRPr/>
            </a:pPr>
            <a:r>
              <a:rPr lang="ko-KR" altLang="en-US" dirty="0">
                <a:solidFill>
                  <a:srgbClr val="000000"/>
                </a:solidFill>
                <a:latin typeface="VAEQCN+MalgunGothic"/>
                <a:cs typeface="VAEQCN+MalgunGothic"/>
              </a:rPr>
              <a:t>농민과</a:t>
            </a:r>
            <a:r>
              <a:rPr lang="ko-KR" altLang="en-US" spc="133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dirty="0">
                <a:solidFill>
                  <a:srgbClr val="000000"/>
                </a:solidFill>
                <a:latin typeface="VAEQCN+MalgunGothic"/>
                <a:cs typeface="VAEQCN+MalgunGothic"/>
              </a:rPr>
              <a:t>도시민이</a:t>
            </a:r>
            <a:r>
              <a:rPr lang="ko-KR" altLang="en-US" spc="121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dirty="0" err="1">
                <a:solidFill>
                  <a:srgbClr val="000000"/>
                </a:solidFill>
                <a:latin typeface="VAEQCN+MalgunGothic"/>
                <a:cs typeface="VAEQCN+MalgunGothic"/>
              </a:rPr>
              <a:t>공동참여하는</a:t>
            </a:r>
            <a:r>
              <a:rPr lang="ko-KR" altLang="en-US" spc="133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dirty="0">
                <a:solidFill>
                  <a:srgbClr val="000000"/>
                </a:solidFill>
                <a:latin typeface="VAEQCN+MalgunGothic"/>
                <a:cs typeface="VAEQCN+MalgunGothic"/>
              </a:rPr>
              <a:t>지역의</a:t>
            </a:r>
            <a:r>
              <a:rPr lang="ko-KR" altLang="en-US" spc="121" dirty="0">
                <a:solidFill>
                  <a:srgbClr val="000000"/>
                </a:solidFill>
                <a:latin typeface="VAEQCN+MalgunGothic"/>
                <a:cs typeface="VAEQCN+MalgunGothic"/>
              </a:rPr>
              <a:t> </a:t>
            </a:r>
            <a:r>
              <a:rPr lang="ko-KR" altLang="en-US" dirty="0">
                <a:solidFill>
                  <a:srgbClr val="000000"/>
                </a:solidFill>
                <a:latin typeface="VAEQCN+MalgunGothic"/>
                <a:cs typeface="VAEQCN+MalgunGothic"/>
              </a:rPr>
              <a:t>전통문화 만들기</a:t>
            </a:r>
            <a:endParaRPr lang="ko-KR" altLang="en-US" dirty="0"/>
          </a:p>
        </p:txBody>
      </p:sp>
      <p:pic>
        <p:nvPicPr>
          <p:cNvPr id="4" name="오디오 3">
            <a:hlinkClick r:id="" action="ppaction://media"/>
            <a:extLst>
              <a:ext uri="{FF2B5EF4-FFF2-40B4-BE49-F238E27FC236}">
                <a16:creationId xmlns:a16="http://schemas.microsoft.com/office/drawing/2014/main" id="{F57BBF6A-8741-4725-BF63-182842C643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7537">
        <p:split orient="vert"/>
      </p:transition>
    </mc:Choice>
    <mc:Fallback xmlns="">
      <p:transition spd="slow" advTm="67537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A06149C-0CE7-4001-847E-02734DF9E8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o-KR" altLang="en-US" dirty="0"/>
              <a:t>목 차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12F6016-C9BE-4CED-9316-E38A5C24D7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2"/>
            <a:r>
              <a:rPr lang="ko-KR" altLang="en-US" sz="3500" dirty="0"/>
              <a:t>운영개요</a:t>
            </a:r>
            <a:endParaRPr lang="en-US" altLang="ko-KR" sz="3500" dirty="0"/>
          </a:p>
          <a:p>
            <a:pPr lvl="2"/>
            <a:r>
              <a:rPr lang="ko-KR" altLang="en-US" sz="3500" dirty="0"/>
              <a:t>운영내용</a:t>
            </a:r>
            <a:endParaRPr lang="en-US" altLang="ko-KR" sz="3500" dirty="0"/>
          </a:p>
          <a:p>
            <a:pPr lvl="2"/>
            <a:r>
              <a:rPr lang="ko-KR" altLang="en-US" sz="3500" dirty="0"/>
              <a:t>마을의제 발굴</a:t>
            </a:r>
            <a:endParaRPr lang="en-US" altLang="ko-KR" sz="3500" dirty="0"/>
          </a:p>
          <a:p>
            <a:pPr lvl="2"/>
            <a:r>
              <a:rPr lang="ko-KR" altLang="en-US" sz="3500" dirty="0"/>
              <a:t>분과위원회별 사업계획 수립</a:t>
            </a:r>
            <a:endParaRPr lang="en-US" altLang="ko-KR" sz="3500" dirty="0"/>
          </a:p>
          <a:p>
            <a:pPr lvl="2"/>
            <a:r>
              <a:rPr lang="ko-KR" altLang="en-US" sz="3500" dirty="0"/>
              <a:t>분과위원회별 사업내용</a:t>
            </a:r>
            <a:endParaRPr lang="en-US" altLang="ko-KR" sz="3500" dirty="0"/>
          </a:p>
          <a:p>
            <a:pPr lvl="2"/>
            <a:r>
              <a:rPr lang="ko-KR" altLang="en-US" sz="3500" dirty="0"/>
              <a:t>자치계획 사업 실행</a:t>
            </a:r>
            <a:endParaRPr lang="en-US" altLang="ko-KR" sz="3500" dirty="0"/>
          </a:p>
          <a:p>
            <a:pPr lvl="2"/>
            <a:r>
              <a:rPr lang="en-US" altLang="ko-KR" sz="3500" dirty="0"/>
              <a:t>2022</a:t>
            </a:r>
            <a:r>
              <a:rPr lang="ko-KR" altLang="en-US" sz="3500" dirty="0"/>
              <a:t>년 분과위원회별 사업 추진계획</a:t>
            </a:r>
            <a:endParaRPr lang="en-US" altLang="ko-KR" sz="3500" dirty="0"/>
          </a:p>
          <a:p>
            <a:pPr lvl="2"/>
            <a:r>
              <a:rPr lang="ko-KR" altLang="en-US" sz="3500" dirty="0"/>
              <a:t>동에 배치된 주민참여예산 사업계획</a:t>
            </a:r>
            <a:endParaRPr lang="en-US" altLang="ko-KR" sz="3500" dirty="0"/>
          </a:p>
          <a:p>
            <a:pPr lvl="2"/>
            <a:r>
              <a:rPr lang="ko-KR" altLang="en-US" sz="3500" dirty="0"/>
              <a:t>사업목록</a:t>
            </a:r>
            <a:endParaRPr lang="en-US" altLang="ko-KR" sz="3500" dirty="0"/>
          </a:p>
          <a:p>
            <a:pPr lvl="2"/>
            <a:r>
              <a:rPr lang="ko-KR" altLang="en-US" sz="3500" dirty="0"/>
              <a:t>기대효과</a:t>
            </a:r>
            <a:endParaRPr lang="en-US" altLang="ko-KR" sz="3500" dirty="0"/>
          </a:p>
          <a:p>
            <a:endParaRPr lang="en-US" altLang="ko-KR" dirty="0"/>
          </a:p>
          <a:p>
            <a:endParaRPr lang="ko-KR" altLang="en-US" dirty="0"/>
          </a:p>
        </p:txBody>
      </p:sp>
      <p:pic>
        <p:nvPicPr>
          <p:cNvPr id="4" name="오디오 3">
            <a:hlinkClick r:id="" action="ppaction://media"/>
            <a:extLst>
              <a:ext uri="{FF2B5EF4-FFF2-40B4-BE49-F238E27FC236}">
                <a16:creationId xmlns:a16="http://schemas.microsoft.com/office/drawing/2014/main" id="{1760CBE3-2B27-4D8D-BCCA-C294181D7A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99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274">
        <p:split orient="vert"/>
      </p:transition>
    </mc:Choice>
    <mc:Fallback xmlns="">
      <p:transition spd="slow" advTm="20274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사업효과</a:t>
            </a:r>
            <a:r>
              <a:rPr lang="en-US" altLang="ko-KR"/>
              <a:t>(</a:t>
            </a:r>
            <a:r>
              <a:rPr lang="ko-KR" altLang="en-US"/>
              <a:t>된장</a:t>
            </a:r>
            <a:r>
              <a:rPr lang="en-US" altLang="ko-KR"/>
              <a:t>, </a:t>
            </a:r>
            <a:r>
              <a:rPr lang="ko-KR" altLang="en-US"/>
              <a:t>메주</a:t>
            </a:r>
            <a:r>
              <a:rPr lang="en-US" altLang="ko-KR"/>
              <a:t>, </a:t>
            </a:r>
            <a:r>
              <a:rPr lang="ko-KR" altLang="en-US"/>
              <a:t>고추장</a:t>
            </a:r>
            <a:r>
              <a:rPr lang="en-US" altLang="ko-KR"/>
              <a:t>, </a:t>
            </a:r>
            <a:r>
              <a:rPr lang="ko-KR" altLang="en-US"/>
              <a:t>간장 만들기</a:t>
            </a:r>
            <a:r>
              <a:rPr lang="en-US" altLang="ko-KR"/>
              <a:t>)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ko-KR" altLang="en-US" sz="3800" spc="-94">
                <a:solidFill>
                  <a:srgbClr val="000000"/>
                </a:solidFill>
                <a:latin typeface="AWOWIM+ÈÞ¸Õ°íµñ"/>
                <a:cs typeface="AWOWIM+ÈÞ¸Õ°íµñ"/>
              </a:rPr>
              <a:t>이웃간</a:t>
            </a:r>
            <a:r>
              <a:rPr lang="en-US" altLang="ko-KR" sz="3800" spc="-94">
                <a:solidFill>
                  <a:srgbClr val="000000"/>
                </a:solidFill>
                <a:latin typeface="AWOWIM+ÈÞ¸Õ°íµñ"/>
                <a:cs typeface="AWOWIM+ÈÞ¸Õ°íµñ"/>
              </a:rPr>
              <a:t>,</a:t>
            </a:r>
            <a:r>
              <a:rPr lang="ko-KR" altLang="en-US" sz="380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800" spc="-92">
                <a:solidFill>
                  <a:srgbClr val="000000"/>
                </a:solidFill>
                <a:latin typeface="AWOWIM+ÈÞ¸Õ°íµñ"/>
                <a:cs typeface="AWOWIM+ÈÞ¸Õ°íµñ"/>
              </a:rPr>
              <a:t>가족간의</a:t>
            </a:r>
            <a:r>
              <a:rPr lang="ko-KR" altLang="en-US" sz="3800" spc="-185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800" spc="-64">
                <a:solidFill>
                  <a:srgbClr val="000000"/>
                </a:solidFill>
                <a:latin typeface="AWOWIM+ÈÞ¸Õ°íµñ"/>
                <a:cs typeface="AWOWIM+ÈÞ¸Õ°íµñ"/>
              </a:rPr>
              <a:t>소통</a:t>
            </a:r>
            <a:r>
              <a:rPr lang="ko-KR" altLang="en-US" sz="3800" spc="-184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800" spc="-58">
                <a:solidFill>
                  <a:srgbClr val="000000"/>
                </a:solidFill>
                <a:latin typeface="AWOWIM+ÈÞ¸Õ°íµñ"/>
                <a:cs typeface="AWOWIM+ÈÞ¸Õ°íµñ"/>
              </a:rPr>
              <a:t>통로</a:t>
            </a:r>
            <a:r>
              <a:rPr lang="ko-KR" altLang="en-US" sz="3800" spc="-185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800" spc="-64">
                <a:solidFill>
                  <a:srgbClr val="000000"/>
                </a:solidFill>
                <a:latin typeface="AWOWIM+ÈÞ¸Õ°íµñ"/>
                <a:cs typeface="AWOWIM+ÈÞ¸Õ°íµñ"/>
              </a:rPr>
              <a:t>제공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3800" spc="-100">
                <a:solidFill>
                  <a:srgbClr val="000000"/>
                </a:solidFill>
                <a:latin typeface="AWOWIM+ÈÞ¸Õ°íµñ"/>
                <a:cs typeface="AWOWIM+ÈÞ¸Õ°íµñ"/>
              </a:rPr>
              <a:t>검단동만의</a:t>
            </a:r>
            <a:r>
              <a:rPr lang="ko-KR" altLang="en-US" sz="3800" spc="-185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800" spc="-92">
                <a:solidFill>
                  <a:srgbClr val="000000"/>
                </a:solidFill>
                <a:latin typeface="AWOWIM+ÈÞ¸Õ°íµñ"/>
                <a:cs typeface="AWOWIM+ÈÞ¸Õ°íµñ"/>
              </a:rPr>
              <a:t>특색있는</a:t>
            </a:r>
            <a:r>
              <a:rPr lang="ko-KR" altLang="en-US" sz="3800" spc="-185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800" spc="-94">
                <a:solidFill>
                  <a:srgbClr val="000000"/>
                </a:solidFill>
                <a:latin typeface="AWOWIM+ÈÞ¸Õ°íµñ"/>
                <a:cs typeface="AWOWIM+ÈÞ¸Õ°íµñ"/>
              </a:rPr>
              <a:t>전통상품</a:t>
            </a:r>
            <a:r>
              <a:rPr lang="ko-KR" altLang="en-US" sz="3800" spc="-185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800">
                <a:solidFill>
                  <a:srgbClr val="000000"/>
                </a:solidFill>
                <a:latin typeface="AWOWIM+ÈÞ¸Õ°íµñ"/>
                <a:cs typeface="AWOWIM+ÈÞ¸Õ°íµñ"/>
              </a:rPr>
              <a:t>및</a:t>
            </a:r>
            <a:r>
              <a:rPr lang="ko-KR" altLang="en-US" sz="3800" spc="-184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800" spc="-58">
                <a:solidFill>
                  <a:srgbClr val="000000"/>
                </a:solidFill>
                <a:latin typeface="AWOWIM+ÈÞ¸Õ°íµñ"/>
                <a:cs typeface="AWOWIM+ÈÞ¸Õ°íµñ"/>
              </a:rPr>
              <a:t>문화</a:t>
            </a:r>
            <a:r>
              <a:rPr lang="ko-KR" altLang="en-US" sz="3800" spc="-185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800" spc="-64">
                <a:solidFill>
                  <a:srgbClr val="000000"/>
                </a:solidFill>
                <a:latin typeface="AWOWIM+ÈÞ¸Õ°íµñ"/>
                <a:cs typeface="AWOWIM+ÈÞ¸Õ°íµñ"/>
              </a:rPr>
              <a:t>창출</a:t>
            </a:r>
          </a:p>
          <a:p>
            <a:pPr marL="0" marR="0">
              <a:lnSpc>
                <a:spcPct val="150000"/>
              </a:lnSpc>
              <a:spcBef>
                <a:spcPts val="457"/>
              </a:spcBef>
              <a:spcAft>
                <a:spcPts val="0"/>
              </a:spcAft>
              <a:defRPr/>
            </a:pPr>
            <a:r>
              <a:rPr lang="ko-KR" altLang="en-US" sz="3800" spc="-100">
                <a:solidFill>
                  <a:srgbClr val="000000"/>
                </a:solidFill>
                <a:latin typeface="AWOWIM+ÈÞ¸Õ°íµñ"/>
                <a:cs typeface="AWOWIM+ÈÞ¸Õ°íµñ"/>
              </a:rPr>
              <a:t>잊혀져가는</a:t>
            </a:r>
            <a:r>
              <a:rPr lang="ko-KR" altLang="en-US" sz="3800" spc="-185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800" spc="-64">
                <a:solidFill>
                  <a:srgbClr val="000000"/>
                </a:solidFill>
                <a:latin typeface="AWOWIM+ÈÞ¸Õ°íµñ"/>
                <a:cs typeface="AWOWIM+ÈÞ¸Õ°íµñ"/>
              </a:rPr>
              <a:t>우리</a:t>
            </a:r>
            <a:r>
              <a:rPr lang="ko-KR" altLang="en-US" sz="3800" spc="-184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800" spc="-102">
                <a:solidFill>
                  <a:srgbClr val="000000"/>
                </a:solidFill>
                <a:latin typeface="AWOWIM+ÈÞ¸Õ°íµñ"/>
                <a:cs typeface="AWOWIM+ÈÞ¸Õ°íµñ"/>
              </a:rPr>
              <a:t>전통먹거리의</a:t>
            </a:r>
            <a:r>
              <a:rPr lang="ko-KR" altLang="en-US" sz="3800" spc="-186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800" spc="-58">
                <a:solidFill>
                  <a:srgbClr val="000000"/>
                </a:solidFill>
                <a:latin typeface="AWOWIM+ÈÞ¸Õ°íµñ"/>
                <a:cs typeface="AWOWIM+ÈÞ¸Õ°íµñ"/>
              </a:rPr>
              <a:t>발굴</a:t>
            </a:r>
            <a:r>
              <a:rPr lang="ko-KR" altLang="en-US" sz="3800" spc="-185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800" spc="-64">
                <a:solidFill>
                  <a:srgbClr val="000000"/>
                </a:solidFill>
                <a:latin typeface="AWOWIM+ÈÞ¸Õ°íµñ"/>
                <a:cs typeface="AWOWIM+ÈÞ¸Õ°íµñ"/>
              </a:rPr>
              <a:t>개발</a:t>
            </a:r>
            <a:r>
              <a:rPr lang="ko-KR" altLang="en-US" sz="3800" spc="-184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800" spc="-58">
                <a:solidFill>
                  <a:srgbClr val="000000"/>
                </a:solidFill>
                <a:latin typeface="AWOWIM+ÈÞ¸Õ°íµñ"/>
                <a:cs typeface="AWOWIM+ÈÞ¸Õ°íµñ"/>
              </a:rPr>
              <a:t>육성</a:t>
            </a:r>
          </a:p>
          <a:p>
            <a:pPr marL="0" marR="0">
              <a:lnSpc>
                <a:spcPct val="150000"/>
              </a:lnSpc>
              <a:spcBef>
                <a:spcPts val="419"/>
              </a:spcBef>
              <a:spcAft>
                <a:spcPts val="0"/>
              </a:spcAft>
              <a:defRPr/>
            </a:pPr>
            <a:r>
              <a:rPr lang="ko-KR" altLang="en-US" sz="3800" spc="-82">
                <a:solidFill>
                  <a:srgbClr val="000000"/>
                </a:solidFill>
                <a:latin typeface="AWOWIM+ÈÞ¸Õ°íµñ"/>
                <a:cs typeface="AWOWIM+ÈÞ¸Õ°íµñ"/>
              </a:rPr>
              <a:t>어린이</a:t>
            </a:r>
            <a:r>
              <a:rPr lang="ko-KR" altLang="en-US" sz="3800" spc="-185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800">
                <a:solidFill>
                  <a:srgbClr val="000000"/>
                </a:solidFill>
                <a:latin typeface="AWOWIM+ÈÞ¸Õ°íµñ"/>
                <a:cs typeface="AWOWIM+ÈÞ¸Õ°íµñ"/>
              </a:rPr>
              <a:t>및</a:t>
            </a:r>
            <a:r>
              <a:rPr lang="ko-KR" altLang="en-US" sz="3800" spc="-184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800" spc="-94">
                <a:solidFill>
                  <a:srgbClr val="000000"/>
                </a:solidFill>
                <a:latin typeface="AWOWIM+ÈÞ¸Õ°íµñ"/>
                <a:cs typeface="AWOWIM+ÈÞ¸Õ°íµñ"/>
              </a:rPr>
              <a:t>청소년의</a:t>
            </a:r>
            <a:r>
              <a:rPr lang="ko-KR" altLang="en-US" sz="3800" spc="-185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800" spc="-92">
                <a:solidFill>
                  <a:srgbClr val="000000"/>
                </a:solidFill>
                <a:latin typeface="AWOWIM+ÈÞ¸Õ°íµñ"/>
                <a:cs typeface="AWOWIM+ÈÞ¸Õ°íµñ"/>
              </a:rPr>
              <a:t>인성교육</a:t>
            </a:r>
            <a:endParaRPr lang="ko-KR" altLang="en-US" sz="3800" b="1"/>
          </a:p>
        </p:txBody>
      </p:sp>
      <p:pic>
        <p:nvPicPr>
          <p:cNvPr id="4" name="오디오 3">
            <a:hlinkClick r:id="" action="ppaction://media"/>
            <a:extLst>
              <a:ext uri="{FF2B5EF4-FFF2-40B4-BE49-F238E27FC236}">
                <a16:creationId xmlns:a16="http://schemas.microsoft.com/office/drawing/2014/main" id="{DAAEB1F7-3163-4E7A-A236-E661A2B28B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1791">
        <p:split orient="vert"/>
      </p:transition>
    </mc:Choice>
    <mc:Fallback xmlns="">
      <p:transition spd="slow" advTm="31791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메주</a:t>
            </a:r>
            <a:r>
              <a:rPr lang="en-US" altLang="ko-KR"/>
              <a:t>, </a:t>
            </a:r>
            <a:r>
              <a:rPr lang="ko-KR" altLang="en-US"/>
              <a:t>된장만들기</a:t>
            </a:r>
            <a:r>
              <a:rPr lang="en-US" altLang="ko-KR"/>
              <a:t>(</a:t>
            </a:r>
            <a:r>
              <a:rPr lang="ko-KR" altLang="en-US"/>
              <a:t>관련사진</a:t>
            </a:r>
            <a:r>
              <a:rPr lang="en-US" altLang="ko-KR"/>
              <a:t>)</a:t>
            </a:r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6096000" y="1881261"/>
            <a:ext cx="5745371" cy="3620124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287415" y="1855043"/>
            <a:ext cx="5533775" cy="3702172"/>
          </a:xfrm>
          <a:prstGeom prst="rect">
            <a:avLst/>
          </a:prstGeom>
        </p:spPr>
      </p:pic>
      <p:pic>
        <p:nvPicPr>
          <p:cNvPr id="3" name="오디오 2">
            <a:hlinkClick r:id="" action="ppaction://media"/>
            <a:extLst>
              <a:ext uri="{FF2B5EF4-FFF2-40B4-BE49-F238E27FC236}">
                <a16:creationId xmlns:a16="http://schemas.microsoft.com/office/drawing/2014/main" id="{0E289B86-E151-4C6A-AAAD-240308CDBC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740">
        <p:split orient="vert"/>
      </p:transition>
    </mc:Choice>
    <mc:Fallback xmlns="">
      <p:transition spd="slow" advTm="474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고추장</a:t>
            </a:r>
            <a:r>
              <a:rPr lang="en-US" altLang="ko-KR"/>
              <a:t>, </a:t>
            </a:r>
            <a:r>
              <a:rPr lang="ko-KR" altLang="en-US"/>
              <a:t>간장만들기</a:t>
            </a:r>
            <a:r>
              <a:rPr lang="en-US" altLang="ko-KR"/>
              <a:t>(</a:t>
            </a:r>
            <a:r>
              <a:rPr lang="ko-KR" altLang="en-US"/>
              <a:t>관련사진</a:t>
            </a:r>
            <a:r>
              <a:rPr lang="en-US" altLang="ko-KR"/>
              <a:t>)</a:t>
            </a:r>
            <a:endParaRPr lang="ko-KR" altLang="en-US"/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 rot="5400000">
            <a:off x="832338" y="984209"/>
            <a:ext cx="4154749" cy="5541898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83B58912-8055-4235-BAEB-6366BF27B0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826328" y="1677784"/>
            <a:ext cx="6365672" cy="4154750"/>
          </a:xfrm>
          <a:prstGeom prst="rect">
            <a:avLst/>
          </a:prstGeom>
        </p:spPr>
      </p:pic>
      <p:pic>
        <p:nvPicPr>
          <p:cNvPr id="3" name="오디오 2">
            <a:hlinkClick r:id="" action="ppaction://media"/>
            <a:extLst>
              <a:ext uri="{FF2B5EF4-FFF2-40B4-BE49-F238E27FC236}">
                <a16:creationId xmlns:a16="http://schemas.microsoft.com/office/drawing/2014/main" id="{6BA572EA-E059-4E08-B3F7-0C2818EB4E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252">
        <p:split orient="vert"/>
      </p:transition>
    </mc:Choice>
    <mc:Fallback xmlns="">
      <p:transition spd="slow" advTm="4252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ko-KR" altLang="en-US"/>
              <a:t> 신나는 줄넘기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4000" spc="-41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500" spc="-41">
                <a:solidFill>
                  <a:srgbClr val="000000"/>
                </a:solidFill>
                <a:latin typeface="굴림"/>
                <a:cs typeface="굴림"/>
              </a:rPr>
              <a:t>추진 필요성</a:t>
            </a:r>
          </a:p>
          <a:p>
            <a:pPr marL="400050" lvl="1">
              <a:spcBef>
                <a:spcPts val="0"/>
              </a:spcBef>
              <a:defRPr/>
            </a:pPr>
            <a:r>
              <a:rPr lang="ko-KR" altLang="en-US" sz="3200" spc="-130">
                <a:solidFill>
                  <a:srgbClr val="000000"/>
                </a:solidFill>
                <a:latin typeface="굴림"/>
                <a:cs typeface="굴림"/>
              </a:rPr>
              <a:t>전문</a:t>
            </a:r>
            <a:r>
              <a:rPr lang="ko-KR" altLang="en-US" sz="3200" spc="87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5">
                <a:solidFill>
                  <a:srgbClr val="000000"/>
                </a:solidFill>
                <a:latin typeface="굴림"/>
                <a:cs typeface="굴림"/>
              </a:rPr>
              <a:t>강사의</a:t>
            </a:r>
            <a:r>
              <a:rPr lang="ko-KR" altLang="en-US" sz="3200" spc="81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2">
                <a:solidFill>
                  <a:srgbClr val="000000"/>
                </a:solidFill>
                <a:latin typeface="굴림"/>
                <a:cs typeface="굴림"/>
              </a:rPr>
              <a:t>지도하에</a:t>
            </a:r>
            <a:r>
              <a:rPr lang="ko-KR" altLang="en-US" sz="3200" spc="79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2">
                <a:solidFill>
                  <a:srgbClr val="000000"/>
                </a:solidFill>
                <a:latin typeface="굴림"/>
                <a:cs typeface="굴림"/>
              </a:rPr>
              <a:t>체계적인</a:t>
            </a:r>
            <a:r>
              <a:rPr lang="ko-KR" altLang="en-US" sz="3200" spc="67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3">
                <a:solidFill>
                  <a:srgbClr val="000000"/>
                </a:solidFill>
                <a:latin typeface="굴림"/>
                <a:cs typeface="굴림"/>
              </a:rPr>
              <a:t>교육시스템을</a:t>
            </a:r>
            <a:r>
              <a:rPr lang="ko-KR" altLang="en-US" sz="3200" spc="8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2">
                <a:solidFill>
                  <a:srgbClr val="000000"/>
                </a:solidFill>
                <a:latin typeface="굴림"/>
                <a:cs typeface="굴림"/>
              </a:rPr>
              <a:t>구축하고</a:t>
            </a:r>
            <a:r>
              <a:rPr lang="en-US" altLang="ko-KR" sz="3200" spc="-122">
                <a:solidFill>
                  <a:srgbClr val="000000"/>
                </a:solidFill>
                <a:latin typeface="굴림"/>
                <a:cs typeface="굴림"/>
              </a:rPr>
              <a:t>,</a:t>
            </a:r>
            <a:r>
              <a:rPr lang="ko-KR" altLang="en-US" sz="3200" spc="153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2">
                <a:solidFill>
                  <a:srgbClr val="000000"/>
                </a:solidFill>
                <a:latin typeface="굴림"/>
                <a:cs typeface="굴림"/>
              </a:rPr>
              <a:t>정기적인</a:t>
            </a:r>
            <a:r>
              <a:rPr lang="ko-KR" altLang="en-US" sz="3200" spc="79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5">
                <a:solidFill>
                  <a:srgbClr val="000000"/>
                </a:solidFill>
                <a:latin typeface="굴림"/>
                <a:cs typeface="굴림"/>
              </a:rPr>
              <a:t>프로그램을 </a:t>
            </a:r>
            <a:r>
              <a:rPr lang="ko-KR" altLang="en-US" sz="3200" spc="-116">
                <a:solidFill>
                  <a:srgbClr val="000000"/>
                </a:solidFill>
                <a:latin typeface="굴림"/>
                <a:cs typeface="굴림"/>
              </a:rPr>
              <a:t>통한</a:t>
            </a:r>
            <a:r>
              <a:rPr lang="ko-KR" altLang="en-US" sz="3200" spc="63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3">
                <a:solidFill>
                  <a:srgbClr val="000000"/>
                </a:solidFill>
                <a:latin typeface="굴림"/>
                <a:cs typeface="굴림"/>
              </a:rPr>
              <a:t>체육활동으로</a:t>
            </a:r>
            <a:r>
              <a:rPr lang="ko-KR" altLang="en-US" sz="3200" spc="80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4">
                <a:solidFill>
                  <a:srgbClr val="000000"/>
                </a:solidFill>
                <a:latin typeface="굴림"/>
                <a:cs typeface="굴림"/>
              </a:rPr>
              <a:t>발전시키고</a:t>
            </a:r>
            <a:r>
              <a:rPr lang="en-US" altLang="ko-KR" sz="3200" spc="-124">
                <a:solidFill>
                  <a:srgbClr val="000000"/>
                </a:solidFill>
                <a:latin typeface="굴림"/>
                <a:cs typeface="굴림"/>
              </a:rPr>
              <a:t>,</a:t>
            </a:r>
            <a:r>
              <a:rPr lang="ko-KR" altLang="en-US" sz="3200" spc="167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30">
                <a:solidFill>
                  <a:srgbClr val="000000"/>
                </a:solidFill>
                <a:latin typeface="굴림"/>
                <a:cs typeface="굴림"/>
              </a:rPr>
              <a:t>지역</a:t>
            </a:r>
            <a:r>
              <a:rPr lang="ko-KR" altLang="en-US" sz="3200" spc="87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5">
                <a:solidFill>
                  <a:srgbClr val="000000"/>
                </a:solidFill>
                <a:latin typeface="굴림"/>
                <a:cs typeface="굴림"/>
              </a:rPr>
              <a:t>동아리</a:t>
            </a:r>
            <a:r>
              <a:rPr lang="ko-KR" altLang="en-US" sz="3200" spc="81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2">
                <a:solidFill>
                  <a:srgbClr val="000000"/>
                </a:solidFill>
                <a:latin typeface="굴림"/>
                <a:cs typeface="굴림"/>
              </a:rPr>
              <a:t>활동으로</a:t>
            </a:r>
            <a:r>
              <a:rPr lang="ko-KR" altLang="en-US" sz="3200" spc="79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5">
                <a:solidFill>
                  <a:srgbClr val="000000"/>
                </a:solidFill>
                <a:latin typeface="굴림"/>
                <a:cs typeface="굴림"/>
              </a:rPr>
              <a:t>개발한다</a:t>
            </a:r>
            <a:r>
              <a:rPr lang="en-US" altLang="ko-KR" sz="3200" spc="-125">
                <a:solidFill>
                  <a:srgbClr val="000000"/>
                </a:solidFill>
                <a:latin typeface="굴림"/>
                <a:cs typeface="굴림"/>
              </a:rPr>
              <a:t>. </a:t>
            </a:r>
            <a:br>
              <a:rPr lang="en-US" altLang="ko-KR" sz="3200" spc="-125">
                <a:solidFill>
                  <a:srgbClr val="000000"/>
                </a:solidFill>
                <a:latin typeface="굴림"/>
                <a:cs typeface="굴림"/>
              </a:rPr>
            </a:br>
            <a:endParaRPr lang="en-US" altLang="ko-KR" sz="3200" spc="-125">
              <a:solidFill>
                <a:srgbClr val="000000"/>
              </a:solidFill>
              <a:latin typeface="굴림"/>
              <a:cs typeface="굴림"/>
            </a:endParaRPr>
          </a:p>
          <a:p>
            <a:pPr marL="400050" lvl="1">
              <a:spcBef>
                <a:spcPts val="515"/>
              </a:spcBef>
              <a:defRPr/>
            </a:pPr>
            <a:r>
              <a:rPr lang="ko-KR" altLang="en-US" sz="3200" spc="-125">
                <a:solidFill>
                  <a:srgbClr val="000000"/>
                </a:solidFill>
                <a:latin typeface="굴림"/>
                <a:cs typeface="굴림"/>
              </a:rPr>
              <a:t>줄넘기</a:t>
            </a:r>
            <a:r>
              <a:rPr lang="ko-KR" altLang="en-US" sz="3200" spc="81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5">
                <a:solidFill>
                  <a:srgbClr val="000000"/>
                </a:solidFill>
                <a:latin typeface="굴림"/>
                <a:cs typeface="굴림"/>
              </a:rPr>
              <a:t>체육활동을</a:t>
            </a:r>
            <a:r>
              <a:rPr lang="ko-KR" altLang="en-US" sz="3200" spc="81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5">
                <a:solidFill>
                  <a:srgbClr val="000000"/>
                </a:solidFill>
                <a:latin typeface="굴림"/>
                <a:cs typeface="굴림"/>
              </a:rPr>
              <a:t>통하여</a:t>
            </a:r>
            <a:r>
              <a:rPr lang="ko-KR" altLang="en-US" sz="3200" spc="81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2">
                <a:solidFill>
                  <a:srgbClr val="000000"/>
                </a:solidFill>
                <a:latin typeface="굴림"/>
                <a:cs typeface="굴림"/>
              </a:rPr>
              <a:t>주민들의</a:t>
            </a:r>
            <a:r>
              <a:rPr lang="ko-KR" altLang="en-US" sz="3200" spc="79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5">
                <a:solidFill>
                  <a:srgbClr val="000000"/>
                </a:solidFill>
                <a:latin typeface="굴림"/>
                <a:cs typeface="굴림"/>
              </a:rPr>
              <a:t>건강한</a:t>
            </a:r>
            <a:r>
              <a:rPr lang="ko-KR" altLang="en-US" sz="3200" spc="81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5">
                <a:solidFill>
                  <a:srgbClr val="000000"/>
                </a:solidFill>
                <a:latin typeface="굴림"/>
                <a:cs typeface="굴림"/>
              </a:rPr>
              <a:t>정신과</a:t>
            </a:r>
            <a:r>
              <a:rPr lang="ko-KR" altLang="en-US" sz="3200" spc="81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5">
                <a:solidFill>
                  <a:srgbClr val="000000"/>
                </a:solidFill>
                <a:latin typeface="굴림"/>
                <a:cs typeface="굴림"/>
              </a:rPr>
              <a:t>신체의</a:t>
            </a:r>
            <a:r>
              <a:rPr lang="ko-KR" altLang="en-US" sz="3200" spc="81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2">
                <a:solidFill>
                  <a:srgbClr val="000000"/>
                </a:solidFill>
                <a:latin typeface="굴림"/>
                <a:cs typeface="굴림"/>
              </a:rPr>
              <a:t>중요성을</a:t>
            </a:r>
            <a:r>
              <a:rPr lang="ko-KR" altLang="en-US" sz="3200" spc="67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2">
                <a:solidFill>
                  <a:srgbClr val="000000"/>
                </a:solidFill>
                <a:latin typeface="굴림"/>
                <a:cs typeface="굴림"/>
              </a:rPr>
              <a:t>체험하며 협동심을</a:t>
            </a:r>
            <a:r>
              <a:rPr lang="ko-KR" altLang="en-US" sz="3200" spc="79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5">
                <a:solidFill>
                  <a:srgbClr val="000000"/>
                </a:solidFill>
                <a:latin typeface="굴림"/>
                <a:cs typeface="굴림"/>
              </a:rPr>
              <a:t>유발하여</a:t>
            </a:r>
            <a:r>
              <a:rPr lang="en-US" altLang="ko-KR" sz="3200" spc="-125">
                <a:solidFill>
                  <a:srgbClr val="000000"/>
                </a:solidFill>
                <a:latin typeface="굴림"/>
                <a:cs typeface="굴림"/>
              </a:rPr>
              <a:t>,</a:t>
            </a:r>
            <a:r>
              <a:rPr lang="ko-KR" altLang="en-US" sz="3200" spc="157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16">
                <a:solidFill>
                  <a:srgbClr val="000000"/>
                </a:solidFill>
                <a:latin typeface="굴림"/>
                <a:cs typeface="굴림"/>
              </a:rPr>
              <a:t>건강한</a:t>
            </a:r>
            <a:r>
              <a:rPr lang="ko-KR" altLang="en-US" sz="3200" spc="63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2">
                <a:solidFill>
                  <a:srgbClr val="000000"/>
                </a:solidFill>
                <a:latin typeface="굴림"/>
                <a:cs typeface="굴림"/>
              </a:rPr>
              <a:t>이웃주민</a:t>
            </a:r>
            <a:r>
              <a:rPr lang="ko-KR" altLang="en-US" sz="3200" spc="79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5">
                <a:solidFill>
                  <a:srgbClr val="000000"/>
                </a:solidFill>
                <a:latin typeface="굴림"/>
                <a:cs typeface="굴림"/>
              </a:rPr>
              <a:t>네트워크를</a:t>
            </a:r>
            <a:r>
              <a:rPr lang="ko-KR" altLang="en-US" sz="3200" spc="81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2">
                <a:solidFill>
                  <a:srgbClr val="000000"/>
                </a:solidFill>
                <a:latin typeface="굴림"/>
                <a:cs typeface="굴림"/>
              </a:rPr>
              <a:t>형성한다</a:t>
            </a:r>
            <a:r>
              <a:rPr lang="en-US" altLang="ko-KR" sz="3200" spc="-122">
                <a:solidFill>
                  <a:srgbClr val="000000"/>
                </a:solidFill>
                <a:latin typeface="굴림"/>
                <a:cs typeface="굴림"/>
              </a:rPr>
              <a:t>.</a:t>
            </a:r>
            <a:endParaRPr lang="ko-KR" altLang="en-US" sz="3200" b="1"/>
          </a:p>
        </p:txBody>
      </p:sp>
      <p:pic>
        <p:nvPicPr>
          <p:cNvPr id="4" name="오디오 3">
            <a:hlinkClick r:id="" action="ppaction://media"/>
            <a:extLst>
              <a:ext uri="{FF2B5EF4-FFF2-40B4-BE49-F238E27FC236}">
                <a16:creationId xmlns:a16="http://schemas.microsoft.com/office/drawing/2014/main" id="{3FF07605-3CF5-48AB-9574-D7F00CB2F8E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1327">
        <p:split orient="vert"/>
      </p:transition>
    </mc:Choice>
    <mc:Fallback xmlns="">
      <p:transition spd="slow" advTm="31327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사업효과</a:t>
            </a:r>
            <a:r>
              <a:rPr lang="en-US" altLang="ko-KR"/>
              <a:t>( </a:t>
            </a:r>
            <a:r>
              <a:rPr lang="ko-KR" altLang="en-US"/>
              <a:t>신나는 줄넘기</a:t>
            </a:r>
            <a:r>
              <a:rPr lang="en-US" altLang="ko-KR"/>
              <a:t>)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3200" spc="-122">
                <a:solidFill>
                  <a:srgbClr val="000000"/>
                </a:solidFill>
                <a:latin typeface="굴림"/>
                <a:cs typeface="굴림"/>
              </a:rPr>
              <a:t>체육시설</a:t>
            </a:r>
            <a:r>
              <a:rPr lang="ko-KR" altLang="en-US" sz="3200" spc="79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2">
                <a:solidFill>
                  <a:srgbClr val="000000"/>
                </a:solidFill>
                <a:latin typeface="굴림"/>
                <a:cs typeface="굴림"/>
              </a:rPr>
              <a:t>부족으로</a:t>
            </a:r>
            <a:r>
              <a:rPr lang="ko-KR" altLang="en-US" sz="3200" spc="79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30">
                <a:solidFill>
                  <a:srgbClr val="000000"/>
                </a:solidFill>
                <a:latin typeface="굴림"/>
                <a:cs typeface="굴림"/>
              </a:rPr>
              <a:t>인한</a:t>
            </a:r>
            <a:r>
              <a:rPr lang="ko-KR" altLang="en-US" sz="3200" spc="87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16">
                <a:solidFill>
                  <a:srgbClr val="000000"/>
                </a:solidFill>
                <a:latin typeface="굴림"/>
                <a:cs typeface="굴림"/>
              </a:rPr>
              <a:t>마을</a:t>
            </a:r>
            <a:r>
              <a:rPr lang="ko-KR" altLang="en-US" sz="3200" spc="75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6">
                <a:solidFill>
                  <a:srgbClr val="000000"/>
                </a:solidFill>
                <a:latin typeface="굴림"/>
                <a:cs typeface="굴림"/>
              </a:rPr>
              <a:t>주민들이</a:t>
            </a:r>
            <a:r>
              <a:rPr lang="ko-KR" altLang="en-US" sz="3200" spc="82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16">
                <a:solidFill>
                  <a:srgbClr val="000000"/>
                </a:solidFill>
                <a:latin typeface="굴림"/>
                <a:cs typeface="굴림"/>
              </a:rPr>
              <a:t>능내</a:t>
            </a:r>
            <a:r>
              <a:rPr lang="ko-KR" altLang="en-US" sz="3200" spc="75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5">
                <a:solidFill>
                  <a:srgbClr val="000000"/>
                </a:solidFill>
                <a:latin typeface="굴림"/>
                <a:cs typeface="굴림"/>
              </a:rPr>
              <a:t>체육공원을</a:t>
            </a:r>
            <a:r>
              <a:rPr lang="ko-KR" altLang="en-US" sz="3200" spc="81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3">
                <a:solidFill>
                  <a:srgbClr val="000000"/>
                </a:solidFill>
                <a:latin typeface="굴림"/>
                <a:cs typeface="굴림"/>
              </a:rPr>
              <a:t>활용함으로써 </a:t>
            </a:r>
            <a:r>
              <a:rPr lang="ko-KR" altLang="en-US" sz="3200" spc="-122">
                <a:solidFill>
                  <a:srgbClr val="000000"/>
                </a:solidFill>
                <a:latin typeface="굴림"/>
                <a:cs typeface="굴림"/>
              </a:rPr>
              <a:t>앞으로의</a:t>
            </a:r>
            <a:r>
              <a:rPr lang="ko-KR" altLang="en-US" sz="3200" spc="79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30">
                <a:solidFill>
                  <a:srgbClr val="000000"/>
                </a:solidFill>
                <a:latin typeface="굴림"/>
                <a:cs typeface="굴림"/>
              </a:rPr>
              <a:t>체육</a:t>
            </a:r>
            <a:r>
              <a:rPr lang="ko-KR" altLang="en-US" sz="3200" spc="87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5">
                <a:solidFill>
                  <a:srgbClr val="000000"/>
                </a:solidFill>
                <a:latin typeface="굴림"/>
                <a:cs typeface="굴림"/>
              </a:rPr>
              <a:t>동아리</a:t>
            </a:r>
            <a:r>
              <a:rPr lang="ko-KR" altLang="en-US" sz="3200" spc="81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2">
                <a:solidFill>
                  <a:srgbClr val="000000"/>
                </a:solidFill>
                <a:latin typeface="굴림"/>
                <a:cs typeface="굴림"/>
              </a:rPr>
              <a:t>줄넘기활동으로</a:t>
            </a:r>
            <a:r>
              <a:rPr lang="ko-KR" altLang="en-US" sz="3200" spc="77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6">
                <a:solidFill>
                  <a:srgbClr val="000000"/>
                </a:solidFill>
                <a:latin typeface="굴림"/>
                <a:cs typeface="굴림"/>
              </a:rPr>
              <a:t>발전할 수</a:t>
            </a:r>
            <a:r>
              <a:rPr lang="ko-KR" altLang="en-US" sz="3200" spc="82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16">
                <a:solidFill>
                  <a:srgbClr val="000000"/>
                </a:solidFill>
                <a:latin typeface="굴림"/>
                <a:cs typeface="굴림"/>
              </a:rPr>
              <a:t>있는</a:t>
            </a:r>
            <a:r>
              <a:rPr lang="ko-KR" altLang="en-US" sz="3200" spc="75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5">
                <a:solidFill>
                  <a:srgbClr val="000000"/>
                </a:solidFill>
                <a:latin typeface="굴림"/>
                <a:cs typeface="굴림"/>
              </a:rPr>
              <a:t>시점이</a:t>
            </a:r>
            <a:r>
              <a:rPr lang="ko-KR" altLang="en-US" sz="3200" spc="81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30">
                <a:solidFill>
                  <a:srgbClr val="000000"/>
                </a:solidFill>
                <a:latin typeface="굴림"/>
                <a:cs typeface="굴림"/>
              </a:rPr>
              <a:t>될 수</a:t>
            </a:r>
            <a:r>
              <a:rPr lang="ko-KR" altLang="en-US" sz="3200" spc="87">
                <a:solidFill>
                  <a:srgbClr val="000000"/>
                </a:solidFill>
                <a:latin typeface="굴림"/>
                <a:cs typeface="굴림"/>
              </a:rPr>
              <a:t> </a:t>
            </a:r>
            <a:r>
              <a:rPr lang="ko-KR" altLang="en-US" sz="3200" spc="-125">
                <a:solidFill>
                  <a:srgbClr val="000000"/>
                </a:solidFill>
                <a:latin typeface="굴림"/>
                <a:cs typeface="굴림"/>
              </a:rPr>
              <a:t>있다</a:t>
            </a:r>
            <a:r>
              <a:rPr lang="en-US" altLang="ko-KR" sz="3200" spc="-125">
                <a:solidFill>
                  <a:srgbClr val="000000"/>
                </a:solidFill>
                <a:latin typeface="굴림"/>
                <a:cs typeface="굴림"/>
              </a:rPr>
              <a:t>.</a:t>
            </a:r>
            <a:endParaRPr lang="ko-KR" altLang="en-US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51BDDB8C-1081-459B-AD9A-508F6875D8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128" y="3086109"/>
            <a:ext cx="5207122" cy="3533005"/>
          </a:xfrm>
          <a:prstGeom prst="rect">
            <a:avLst/>
          </a:prstGeom>
        </p:spPr>
      </p:pic>
      <p:pic>
        <p:nvPicPr>
          <p:cNvPr id="4" name="오디오 3">
            <a:hlinkClick r:id="" action="ppaction://media"/>
            <a:extLst>
              <a:ext uri="{FF2B5EF4-FFF2-40B4-BE49-F238E27FC236}">
                <a16:creationId xmlns:a16="http://schemas.microsoft.com/office/drawing/2014/main" id="{27C9FEA9-87A2-4DE0-BB4F-9C850BD6E8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3262">
        <p:split orient="vert"/>
      </p:transition>
    </mc:Choice>
    <mc:Fallback xmlns="">
      <p:transition spd="slow" advTm="13262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신나는 줄넘기</a:t>
            </a:r>
            <a:r>
              <a:rPr lang="en-US" altLang="ko-KR"/>
              <a:t>(</a:t>
            </a:r>
            <a:r>
              <a:rPr lang="ko-KR" altLang="en-US"/>
              <a:t>관련사진</a:t>
            </a:r>
            <a:r>
              <a:rPr lang="en-US" altLang="ko-KR"/>
              <a:t>)</a:t>
            </a:r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5807766" y="2668904"/>
            <a:ext cx="6163535" cy="4020111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609600" y="996695"/>
            <a:ext cx="4699196" cy="3522677"/>
          </a:xfrm>
          <a:prstGeom prst="rect">
            <a:avLst/>
          </a:prstGeom>
        </p:spPr>
      </p:pic>
      <p:pic>
        <p:nvPicPr>
          <p:cNvPr id="3" name="오디오 2">
            <a:hlinkClick r:id="" action="ppaction://media"/>
            <a:extLst>
              <a:ext uri="{FF2B5EF4-FFF2-40B4-BE49-F238E27FC236}">
                <a16:creationId xmlns:a16="http://schemas.microsoft.com/office/drawing/2014/main" id="{57EFB639-26FD-4443-B40B-72E5D7D017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402">
        <p:split orient="vert"/>
      </p:transition>
    </mc:Choice>
    <mc:Fallback xmlns="">
      <p:transition spd="slow" advTm="4402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ko-KR" altLang="en-US"/>
              <a:t>검단동 꽃길 만들기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3200" spc="-124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500" spc="-124">
                <a:solidFill>
                  <a:srgbClr val="000000"/>
                </a:solidFill>
                <a:latin typeface="AWOWIM+ÈÞ¸Õ°íµñ"/>
                <a:cs typeface="AWOWIM+ÈÞ¸Õ°íµñ"/>
              </a:rPr>
              <a:t>추진 필요성</a:t>
            </a:r>
          </a:p>
          <a:p>
            <a:pPr marL="400050" lvl="1">
              <a:lnSpc>
                <a:spcPct val="150000"/>
              </a:lnSpc>
              <a:spcBef>
                <a:spcPts val="0"/>
              </a:spcBef>
              <a:defRPr/>
            </a:pPr>
            <a:r>
              <a:rPr lang="ko-KR" altLang="en-US" sz="3200" spc="-124">
                <a:solidFill>
                  <a:srgbClr val="000000"/>
                </a:solidFill>
                <a:latin typeface="AWOWIM+ÈÞ¸Õ°íµñ"/>
                <a:cs typeface="AWOWIM+ÈÞ¸Õ°íµñ"/>
              </a:rPr>
              <a:t>위치 </a:t>
            </a:r>
            <a:r>
              <a:rPr lang="en-US" altLang="ko-KR" sz="3200" spc="-124">
                <a:solidFill>
                  <a:srgbClr val="000000"/>
                </a:solidFill>
                <a:latin typeface="AWOWIM+ÈÞ¸Õ°íµñ"/>
                <a:cs typeface="AWOWIM+ÈÞ¸Õ°íµñ"/>
              </a:rPr>
              <a:t>: </a:t>
            </a:r>
            <a:r>
              <a:rPr lang="ko-KR" altLang="en-US" sz="3200" spc="-124">
                <a:solidFill>
                  <a:srgbClr val="000000"/>
                </a:solidFill>
                <a:latin typeface="AWOWIM+ÈÞ¸Õ°íµñ"/>
                <a:cs typeface="AWOWIM+ÈÞ¸Õ°íµñ"/>
              </a:rPr>
              <a:t>검단사거리부터</a:t>
            </a:r>
            <a:r>
              <a:rPr lang="ko-KR" altLang="en-US" sz="3200" spc="1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200" spc="-124">
                <a:solidFill>
                  <a:srgbClr val="000000"/>
                </a:solidFill>
                <a:latin typeface="AWOWIM+ÈÞ¸Õ°íµñ"/>
                <a:cs typeface="AWOWIM+ÈÞ¸Õ°íµñ"/>
              </a:rPr>
              <a:t>행정복지센터까지</a:t>
            </a:r>
            <a:r>
              <a:rPr lang="ko-KR" altLang="en-US" sz="3200" spc="2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</a:p>
          <a:p>
            <a:pPr marL="400050" lvl="1">
              <a:lnSpc>
                <a:spcPct val="150000"/>
              </a:lnSpc>
              <a:spcBef>
                <a:spcPts val="0"/>
              </a:spcBef>
              <a:defRPr/>
            </a:pPr>
            <a:r>
              <a:rPr lang="ko-KR" altLang="en-US" sz="3200" spc="-122">
                <a:solidFill>
                  <a:srgbClr val="000000"/>
                </a:solidFill>
                <a:latin typeface="AWOWIM+ÈÞ¸Õ°íµñ"/>
                <a:cs typeface="AWOWIM+ÈÞ¸Õ°íµñ"/>
              </a:rPr>
              <a:t>아름다운</a:t>
            </a:r>
            <a:r>
              <a:rPr lang="ko-KR" altLang="en-US" sz="320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200" spc="-116">
                <a:solidFill>
                  <a:srgbClr val="000000"/>
                </a:solidFill>
                <a:latin typeface="AWOWIM+ÈÞ¸Õ°íµñ"/>
                <a:cs typeface="AWOWIM+ÈÞ¸Õ°íµñ"/>
              </a:rPr>
              <a:t>꽃길</a:t>
            </a:r>
            <a:r>
              <a:rPr lang="ko-KR" altLang="en-US" sz="320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200" spc="-122">
                <a:solidFill>
                  <a:srgbClr val="000000"/>
                </a:solidFill>
                <a:latin typeface="AWOWIM+ÈÞ¸Õ°íµñ"/>
                <a:cs typeface="AWOWIM+ÈÞ¸Õ°íµñ"/>
              </a:rPr>
              <a:t>조성으로</a:t>
            </a:r>
            <a:r>
              <a:rPr lang="ko-KR" altLang="en-US" sz="320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200" spc="-125">
                <a:solidFill>
                  <a:srgbClr val="000000"/>
                </a:solidFill>
                <a:latin typeface="AWOWIM+ÈÞ¸Õ°íµñ"/>
                <a:cs typeface="AWOWIM+ÈÞ¸Õ°íµñ"/>
              </a:rPr>
              <a:t>딱딱한</a:t>
            </a:r>
            <a:r>
              <a:rPr lang="ko-KR" altLang="en-US" sz="3200" spc="23">
                <a:solidFill>
                  <a:srgbClr val="000000"/>
                </a:solidFill>
                <a:latin typeface="AWOWIM+ÈÞ¸Õ°íµñ"/>
                <a:cs typeface="AWOWIM+ÈÞ¸Õ°íµñ"/>
              </a:rPr>
              <a:t> 마을</a:t>
            </a:r>
            <a:r>
              <a:rPr lang="ko-KR" altLang="en-US" sz="3200" spc="-126">
                <a:solidFill>
                  <a:srgbClr val="000000"/>
                </a:solidFill>
                <a:latin typeface="AWOWIM+ÈÞ¸Õ°íµñ"/>
                <a:cs typeface="AWOWIM+ÈÞ¸Õ°íµñ"/>
              </a:rPr>
              <a:t>분위기를</a:t>
            </a:r>
            <a:r>
              <a:rPr lang="ko-KR" altLang="en-US" sz="3200" spc="25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200" spc="-130">
                <a:solidFill>
                  <a:srgbClr val="000000"/>
                </a:solidFill>
                <a:latin typeface="AWOWIM+ÈÞ¸Õ°íµñ"/>
                <a:cs typeface="AWOWIM+ÈÞ¸Õ°íµñ"/>
              </a:rPr>
              <a:t>개선</a:t>
            </a:r>
          </a:p>
          <a:p>
            <a:pPr marL="400050" lvl="1">
              <a:lnSpc>
                <a:spcPct val="150000"/>
              </a:lnSpc>
              <a:spcBef>
                <a:spcPts val="0"/>
              </a:spcBef>
              <a:defRPr/>
            </a:pPr>
            <a:r>
              <a:rPr lang="ko-KR" altLang="en-US" sz="3200" spc="-58">
                <a:solidFill>
                  <a:srgbClr val="000000"/>
                </a:solidFill>
                <a:latin typeface="AWOWIM+ÈÞ¸Õ°íµñ"/>
                <a:cs typeface="AWOWIM+ÈÞ¸Õ°íµñ"/>
              </a:rPr>
              <a:t>주변</a:t>
            </a:r>
            <a:r>
              <a:rPr lang="ko-KR" altLang="en-US" sz="3200" spc="-185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200" spc="-100">
                <a:solidFill>
                  <a:srgbClr val="000000"/>
                </a:solidFill>
                <a:latin typeface="AWOWIM+ÈÞ¸Õ°íµñ"/>
                <a:cs typeface="AWOWIM+ÈÞ¸Õ°íµñ"/>
              </a:rPr>
              <a:t>환경정화도</a:t>
            </a:r>
            <a:r>
              <a:rPr lang="ko-KR" altLang="en-US" sz="3200" spc="-185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200" spc="-58">
                <a:solidFill>
                  <a:srgbClr val="000000"/>
                </a:solidFill>
                <a:latin typeface="AWOWIM+ÈÞ¸Õ°íµñ"/>
                <a:cs typeface="AWOWIM+ÈÞ¸Õ°íµñ"/>
              </a:rPr>
              <a:t>같이</a:t>
            </a:r>
            <a:r>
              <a:rPr lang="ko-KR" altLang="en-US" sz="3200" spc="-197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200" spc="-92">
                <a:solidFill>
                  <a:srgbClr val="000000"/>
                </a:solidFill>
                <a:latin typeface="AWOWIM+ÈÞ¸Õ°íµñ"/>
                <a:cs typeface="AWOWIM+ÈÞ¸Õ°íµñ"/>
              </a:rPr>
              <a:t>실시하여</a:t>
            </a:r>
            <a:r>
              <a:rPr lang="ko-KR" altLang="en-US" sz="3200" spc="-185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200" spc="-82">
                <a:solidFill>
                  <a:srgbClr val="000000"/>
                </a:solidFill>
                <a:latin typeface="AWOWIM+ÈÞ¸Õ°íµñ"/>
                <a:cs typeface="AWOWIM+ÈÞ¸Õ°íµñ"/>
              </a:rPr>
              <a:t>깨끗한</a:t>
            </a:r>
            <a:r>
              <a:rPr lang="ko-KR" altLang="en-US" sz="3200" spc="-185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200" spc="-58">
                <a:solidFill>
                  <a:srgbClr val="000000"/>
                </a:solidFill>
                <a:latin typeface="AWOWIM+ÈÞ¸Õ°íµñ"/>
                <a:cs typeface="AWOWIM+ÈÞ¸Õ°íµñ"/>
              </a:rPr>
              <a:t>거리</a:t>
            </a:r>
            <a:r>
              <a:rPr lang="ko-KR" altLang="en-US" sz="3200" spc="-185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200" spc="-82">
                <a:solidFill>
                  <a:srgbClr val="000000"/>
                </a:solidFill>
                <a:latin typeface="AWOWIM+ÈÞ¸Õ°íµñ"/>
                <a:cs typeface="AWOWIM+ÈÞ¸Õ°íµñ"/>
              </a:rPr>
              <a:t>만들기</a:t>
            </a:r>
            <a:endParaRPr lang="ko-KR" altLang="en-US" sz="3200"/>
          </a:p>
        </p:txBody>
      </p:sp>
      <p:pic>
        <p:nvPicPr>
          <p:cNvPr id="4" name="오디오 3">
            <a:hlinkClick r:id="" action="ppaction://media"/>
            <a:extLst>
              <a:ext uri="{FF2B5EF4-FFF2-40B4-BE49-F238E27FC236}">
                <a16:creationId xmlns:a16="http://schemas.microsoft.com/office/drawing/2014/main" id="{D8E53E1C-90EF-4A6A-96BA-BF34052AD4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9779">
        <p:split orient="vert"/>
      </p:transition>
    </mc:Choice>
    <mc:Fallback xmlns="">
      <p:transition spd="slow" advTm="39779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사업효과</a:t>
            </a:r>
            <a:r>
              <a:rPr lang="en-US" altLang="ko-KR"/>
              <a:t>(</a:t>
            </a:r>
            <a:r>
              <a:rPr lang="ko-KR" altLang="en-US"/>
              <a:t>검단동 꽃길 만들기</a:t>
            </a:r>
            <a:r>
              <a:rPr lang="en-US" altLang="ko-KR"/>
              <a:t>)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ko-KR" altLang="en-US" sz="3200" spc="-184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200" spc="-82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마을에</a:t>
            </a:r>
            <a:r>
              <a:rPr lang="ko-KR" altLang="en-US" sz="3200" spc="-185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200" spc="-82" dirty="0" err="1">
                <a:solidFill>
                  <a:srgbClr val="000000"/>
                </a:solidFill>
                <a:latin typeface="AWOWIM+ÈÞ¸Õ°íµñ"/>
                <a:cs typeface="AWOWIM+ÈÞ¸Õ°íµñ"/>
              </a:rPr>
              <a:t>꽃길을</a:t>
            </a:r>
            <a:r>
              <a:rPr lang="ko-KR" altLang="en-US" sz="3200" spc="-185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200" spc="-102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조성함으로써</a:t>
            </a:r>
            <a:r>
              <a:rPr lang="ko-KR" altLang="en-US" sz="3200" spc="-186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200" spc="-94" dirty="0" err="1">
                <a:solidFill>
                  <a:srgbClr val="000000"/>
                </a:solidFill>
                <a:latin typeface="AWOWIM+ÈÞ¸Õ°íµñ"/>
                <a:cs typeface="AWOWIM+ÈÞ¸Õ°íµñ"/>
              </a:rPr>
              <a:t>특색있고</a:t>
            </a:r>
            <a:r>
              <a:rPr lang="ko-KR" altLang="en-US" sz="3200" spc="-185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200" spc="-92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아름다운</a:t>
            </a:r>
            <a:r>
              <a:rPr lang="ko-KR" altLang="en-US" sz="3200" spc="-185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200" spc="-82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거리가</a:t>
            </a:r>
            <a:r>
              <a:rPr lang="ko-KR" altLang="en-US" sz="3200" spc="-185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200" spc="-82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조성됨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3200" spc="-92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번화가를</a:t>
            </a:r>
            <a:r>
              <a:rPr lang="ko-KR" altLang="en-US" sz="3200" spc="-173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200" spc="-92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중심으로</a:t>
            </a:r>
            <a:r>
              <a:rPr lang="ko-KR" altLang="en-US" sz="3200" spc="-68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200" spc="-126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쓰레기가</a:t>
            </a:r>
            <a:r>
              <a:rPr lang="ko-KR" altLang="en-US" sz="3200" spc="-34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200" spc="-130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많이</a:t>
            </a:r>
            <a:r>
              <a:rPr lang="ko-KR" altLang="en-US" sz="3200" spc="-30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200" spc="-125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발생되는데</a:t>
            </a:r>
            <a:r>
              <a:rPr lang="ko-KR" altLang="en-US" sz="3200" spc="-37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200" spc="-100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환경정화를</a:t>
            </a:r>
            <a:r>
              <a:rPr lang="ko-KR" altLang="en-US" sz="3200" spc="-173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            </a:t>
            </a:r>
            <a:endParaRPr lang="en-US" altLang="ko-KR" sz="3200" spc="-173" dirty="0">
              <a:solidFill>
                <a:srgbClr val="000000"/>
              </a:solidFill>
              <a:latin typeface="AWOWIM+ÈÞ¸Õ°íµñ"/>
              <a:cs typeface="AWOWIM+ÈÞ¸Õ°íµñ"/>
            </a:endParaRPr>
          </a:p>
          <a:p>
            <a:pPr marL="0" marR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ko-KR" spc="-173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     </a:t>
            </a:r>
            <a:r>
              <a:rPr lang="ko-KR" altLang="en-US" sz="3200" spc="-58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통한</a:t>
            </a:r>
            <a:r>
              <a:rPr lang="ko-KR" altLang="en-US" sz="3200" spc="-173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en-US" altLang="ko-KR" spc="-173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    </a:t>
            </a:r>
            <a:r>
              <a:rPr lang="ko-KR" altLang="en-US" sz="3200" spc="-82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깨끗한 </a:t>
            </a:r>
            <a:r>
              <a:rPr lang="ko-KR" altLang="en-US" sz="3200" spc="-77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200" spc="-130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환경</a:t>
            </a:r>
            <a:r>
              <a:rPr lang="ko-KR" altLang="en-US" sz="3200" spc="-30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 </a:t>
            </a:r>
            <a:r>
              <a:rPr lang="ko-KR" altLang="en-US" sz="3200" spc="-130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만들</a:t>
            </a:r>
            <a:r>
              <a:rPr lang="ko-KR" altLang="en-US" sz="3200" dirty="0">
                <a:solidFill>
                  <a:srgbClr val="000000"/>
                </a:solidFill>
                <a:latin typeface="AWOWIM+ÈÞ¸Õ°íµñ"/>
                <a:cs typeface="AWOWIM+ÈÞ¸Õ°íµñ"/>
              </a:rPr>
              <a:t>기</a:t>
            </a:r>
            <a:endParaRPr lang="ko-KR" altLang="en-US" dirty="0"/>
          </a:p>
        </p:txBody>
      </p:sp>
      <p:pic>
        <p:nvPicPr>
          <p:cNvPr id="4" name="오디오 3">
            <a:hlinkClick r:id="" action="ppaction://media"/>
            <a:extLst>
              <a:ext uri="{FF2B5EF4-FFF2-40B4-BE49-F238E27FC236}">
                <a16:creationId xmlns:a16="http://schemas.microsoft.com/office/drawing/2014/main" id="{057F6ADB-5353-4B3B-955F-4D44152AF88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6273">
        <p:split orient="vert"/>
      </p:transition>
    </mc:Choice>
    <mc:Fallback xmlns="">
      <p:transition spd="slow" advTm="36273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검단동 꽃길 만들기</a:t>
            </a: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847970" y="1484851"/>
            <a:ext cx="10764189" cy="4848157"/>
          </a:xfrm>
          <a:prstGeom prst="rect">
            <a:avLst/>
          </a:prstGeom>
        </p:spPr>
      </p:pic>
      <p:pic>
        <p:nvPicPr>
          <p:cNvPr id="3" name="오디오 2">
            <a:hlinkClick r:id="" action="ppaction://media"/>
            <a:extLst>
              <a:ext uri="{FF2B5EF4-FFF2-40B4-BE49-F238E27FC236}">
                <a16:creationId xmlns:a16="http://schemas.microsoft.com/office/drawing/2014/main" id="{4DE7AE5E-C2F9-4155-9615-22CFBC7B02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402">
        <p:split orient="vert"/>
      </p:transition>
    </mc:Choice>
    <mc:Fallback xmlns="">
      <p:transition spd="slow" advTm="4402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923251" y="0"/>
            <a:ext cx="5346583" cy="987552"/>
          </a:xfrm>
        </p:spPr>
        <p:txBody>
          <a:bodyPr/>
          <a:lstStyle/>
          <a:p>
            <a:pPr lvl="0">
              <a:defRPr/>
            </a:pPr>
            <a:r>
              <a:rPr lang="ko-KR" altLang="en-US" dirty="0" err="1"/>
              <a:t>검단동</a:t>
            </a:r>
            <a:r>
              <a:rPr lang="ko-KR" altLang="en-US" dirty="0"/>
              <a:t> </a:t>
            </a:r>
            <a:r>
              <a:rPr lang="ko-KR" altLang="en-US" dirty="0" err="1"/>
              <a:t>꽃길</a:t>
            </a:r>
            <a:r>
              <a:rPr lang="ko-KR" altLang="en-US" dirty="0"/>
              <a:t> 만들기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6168644" y="1007469"/>
            <a:ext cx="4134899" cy="5513199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502266" y="996695"/>
            <a:ext cx="4134899" cy="5513199"/>
          </a:xfrm>
          <a:prstGeom prst="rect">
            <a:avLst/>
          </a:prstGeom>
        </p:spPr>
      </p:pic>
      <p:pic>
        <p:nvPicPr>
          <p:cNvPr id="3" name="오디오 2">
            <a:hlinkClick r:id="" action="ppaction://media"/>
            <a:extLst>
              <a:ext uri="{FF2B5EF4-FFF2-40B4-BE49-F238E27FC236}">
                <a16:creationId xmlns:a16="http://schemas.microsoft.com/office/drawing/2014/main" id="{50A2F399-DCA6-466D-83DB-15870D10BFC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810">
        <p:split orient="vert"/>
      </p:transition>
    </mc:Choice>
    <mc:Fallback xmlns="">
      <p:transition spd="slow" advTm="281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US" altLang="ko-KR"/>
              <a:t>1. </a:t>
            </a:r>
            <a:r>
              <a:rPr lang="ko-KR" altLang="en-US"/>
              <a:t>운영개요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1188719"/>
            <a:ext cx="10972800" cy="5251410"/>
          </a:xfrm>
        </p:spPr>
        <p:txBody>
          <a:bodyPr>
            <a:normAutofit fontScale="25000" lnSpcReduction="20000"/>
          </a:bodyPr>
          <a:lstStyle/>
          <a:p>
            <a:pPr marL="0" marR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0" spc="-28">
                <a:solidFill>
                  <a:srgbClr val="000000"/>
                </a:solidFill>
                <a:latin typeface="VDPFAT+ÈÞ¸Õ¸íÁ¶"/>
              </a:rPr>
              <a:t>운영기간 </a:t>
            </a:r>
            <a:r>
              <a:rPr lang="en-US" altLang="ko-KR" sz="12000" spc="-28">
                <a:solidFill>
                  <a:srgbClr val="000000"/>
                </a:solidFill>
                <a:latin typeface="VDPFAT+ÈÞ¸Õ¸íÁ¶"/>
              </a:rPr>
              <a:t>: 2022. 1.</a:t>
            </a:r>
            <a:r>
              <a:rPr lang="ko-KR" altLang="en-US" sz="12000" spc="-28">
                <a:solidFill>
                  <a:srgbClr val="000000"/>
                </a:solidFill>
                <a:latin typeface="VDPFAT+ÈÞ¸Õ¸íÁ¶"/>
              </a:rPr>
              <a:t> </a:t>
            </a:r>
            <a:r>
              <a:rPr lang="en-US" altLang="ko-KR" sz="12000" spc="-28">
                <a:solidFill>
                  <a:srgbClr val="000000"/>
                </a:solidFill>
                <a:latin typeface="VDPFAT+ÈÞ¸Õ¸íÁ¶"/>
              </a:rPr>
              <a:t>1. ~</a:t>
            </a:r>
            <a:r>
              <a:rPr lang="ko-KR" altLang="en-US" sz="12000" spc="-28">
                <a:solidFill>
                  <a:srgbClr val="000000"/>
                </a:solidFill>
                <a:latin typeface="VDPFAT+ÈÞ¸Õ¸íÁ¶"/>
              </a:rPr>
              <a:t> </a:t>
            </a:r>
            <a:r>
              <a:rPr lang="en-US" altLang="ko-KR" sz="12000" spc="-28">
                <a:solidFill>
                  <a:srgbClr val="000000"/>
                </a:solidFill>
                <a:latin typeface="VDPFAT+ÈÞ¸Õ¸íÁ¶"/>
              </a:rPr>
              <a:t>12. 31. [1</a:t>
            </a:r>
            <a:r>
              <a:rPr lang="ko-KR" altLang="en-US" sz="12000" spc="-28">
                <a:solidFill>
                  <a:srgbClr val="000000"/>
                </a:solidFill>
                <a:latin typeface="VDPFAT+ÈÞ¸Õ¸íÁ¶"/>
              </a:rPr>
              <a:t>년간</a:t>
            </a:r>
            <a:r>
              <a:rPr lang="en-US" altLang="ko-KR" sz="12000" spc="-28">
                <a:solidFill>
                  <a:srgbClr val="000000"/>
                </a:solidFill>
                <a:latin typeface="VDPFAT+ÈÞ¸Õ¸íÁ¶"/>
              </a:rPr>
              <a:t>]</a:t>
            </a:r>
          </a:p>
          <a:p>
            <a:pPr marL="0" marR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0" spc="-28">
                <a:solidFill>
                  <a:srgbClr val="000000"/>
                </a:solidFill>
                <a:latin typeface="VDPFAT+ÈÞ¸Õ¸íÁ¶"/>
              </a:rPr>
              <a:t>운영방법</a:t>
            </a:r>
          </a:p>
          <a:p>
            <a:pPr marL="400050" lvl="1" indent="0">
              <a:lnSpc>
                <a:spcPct val="170000"/>
              </a:lnSpc>
              <a:spcBef>
                <a:spcPts val="0"/>
              </a:spcBef>
              <a:buNone/>
              <a:defRPr/>
            </a:pPr>
            <a:r>
              <a:rPr lang="en-US" altLang="ko-KR" sz="11600" spc="-28">
                <a:solidFill>
                  <a:srgbClr val="000000"/>
                </a:solidFill>
                <a:latin typeface="VDPFAT+ÈÞ¸Õ¸íÁ¶"/>
              </a:rPr>
              <a:t>-</a:t>
            </a:r>
            <a:r>
              <a:rPr lang="ko-KR" altLang="en-US" sz="11600" spc="-28">
                <a:solidFill>
                  <a:srgbClr val="000000"/>
                </a:solidFill>
                <a:latin typeface="VDPFAT+ÈÞ¸Õ¸íÁ¶"/>
              </a:rPr>
              <a:t> 민관협력회의</a:t>
            </a:r>
            <a:r>
              <a:rPr lang="en-US" altLang="ko-KR" sz="11600" spc="-28">
                <a:solidFill>
                  <a:srgbClr val="000000"/>
                </a:solidFill>
                <a:latin typeface="VDPFAT+ÈÞ¸Õ¸íÁ¶"/>
              </a:rPr>
              <a:t>:</a:t>
            </a:r>
            <a:r>
              <a:rPr lang="ko-KR" altLang="en-US" sz="11600" spc="-28">
                <a:solidFill>
                  <a:srgbClr val="000000"/>
                </a:solidFill>
                <a:latin typeface="VDPFAT+ÈÞ¸Õ¸íÁ¶"/>
              </a:rPr>
              <a:t> 월 </a:t>
            </a:r>
            <a:r>
              <a:rPr lang="en-US" altLang="ko-KR" sz="11600" spc="-28">
                <a:solidFill>
                  <a:srgbClr val="000000"/>
                </a:solidFill>
                <a:latin typeface="VDPFAT+ÈÞ¸Õ¸íÁ¶"/>
              </a:rPr>
              <a:t>1</a:t>
            </a:r>
            <a:r>
              <a:rPr lang="ko-KR" altLang="en-US" sz="11600" spc="-28">
                <a:solidFill>
                  <a:srgbClr val="000000"/>
                </a:solidFill>
                <a:latin typeface="VDPFAT+ÈÞ¸Õ¸íÁ¶"/>
              </a:rPr>
              <a:t>회 </a:t>
            </a:r>
            <a:r>
              <a:rPr lang="en-US" altLang="ko-KR" sz="11600" spc="-28">
                <a:solidFill>
                  <a:srgbClr val="000000"/>
                </a:solidFill>
                <a:latin typeface="VDPFAT+ÈÞ¸Õ¸íÁ¶"/>
              </a:rPr>
              <a:t>(</a:t>
            </a:r>
            <a:r>
              <a:rPr lang="ko-KR" altLang="en-US" sz="11600" spc="-28">
                <a:solidFill>
                  <a:srgbClr val="000000"/>
                </a:solidFill>
                <a:latin typeface="VDPFAT+ÈÞ¸Õ¸íÁ¶"/>
              </a:rPr>
              <a:t>첫째주 월요일 </a:t>
            </a:r>
            <a:r>
              <a:rPr lang="en-US" altLang="ko-KR" sz="11600" spc="-28">
                <a:solidFill>
                  <a:srgbClr val="000000"/>
                </a:solidFill>
                <a:latin typeface="VDPFAT+ÈÞ¸Õ¸íÁ¶"/>
              </a:rPr>
              <a:t>10:30)</a:t>
            </a:r>
          </a:p>
          <a:p>
            <a:pPr marL="400050" lvl="1" indent="0">
              <a:lnSpc>
                <a:spcPct val="170000"/>
              </a:lnSpc>
              <a:spcBef>
                <a:spcPts val="781"/>
              </a:spcBef>
              <a:buNone/>
              <a:defRPr/>
            </a:pPr>
            <a:r>
              <a:rPr lang="en-US" altLang="ko-KR" sz="11600" spc="-28">
                <a:solidFill>
                  <a:srgbClr val="000000"/>
                </a:solidFill>
                <a:latin typeface="VDPFAT+ÈÞ¸Õ¸íÁ¶"/>
              </a:rPr>
              <a:t>-</a:t>
            </a:r>
            <a:r>
              <a:rPr lang="ko-KR" altLang="en-US" sz="11600" spc="-28">
                <a:solidFill>
                  <a:srgbClr val="000000"/>
                </a:solidFill>
                <a:latin typeface="VDPFAT+ÈÞ¸Õ¸íÁ¶"/>
              </a:rPr>
              <a:t> 임원회의 </a:t>
            </a:r>
            <a:r>
              <a:rPr lang="en-US" altLang="ko-KR" sz="11600" spc="-28">
                <a:solidFill>
                  <a:srgbClr val="000000"/>
                </a:solidFill>
                <a:latin typeface="VDPFAT+ÈÞ¸Õ¸íÁ¶"/>
              </a:rPr>
              <a:t>:</a:t>
            </a:r>
            <a:r>
              <a:rPr lang="ko-KR" altLang="en-US" sz="11600" spc="-28">
                <a:solidFill>
                  <a:srgbClr val="000000"/>
                </a:solidFill>
                <a:latin typeface="VDPFAT+ÈÞ¸Õ¸íÁ¶"/>
              </a:rPr>
              <a:t> 월 </a:t>
            </a:r>
            <a:r>
              <a:rPr lang="en-US" altLang="ko-KR" sz="11600" spc="-28">
                <a:solidFill>
                  <a:srgbClr val="000000"/>
                </a:solidFill>
                <a:latin typeface="VDPFAT+ÈÞ¸Õ¸íÁ¶"/>
              </a:rPr>
              <a:t>1</a:t>
            </a:r>
            <a:r>
              <a:rPr lang="ko-KR" altLang="en-US" sz="11600" spc="-28">
                <a:solidFill>
                  <a:srgbClr val="000000"/>
                </a:solidFill>
                <a:latin typeface="VDPFAT+ÈÞ¸Õ¸íÁ¶"/>
              </a:rPr>
              <a:t>회 </a:t>
            </a:r>
            <a:r>
              <a:rPr lang="en-US" altLang="ko-KR" sz="11600" spc="-28">
                <a:solidFill>
                  <a:srgbClr val="000000"/>
                </a:solidFill>
                <a:latin typeface="VDPFAT+ÈÞ¸Õ¸íÁ¶"/>
              </a:rPr>
              <a:t>(</a:t>
            </a:r>
            <a:r>
              <a:rPr lang="ko-KR" altLang="en-US" sz="11600" spc="-28">
                <a:solidFill>
                  <a:srgbClr val="000000"/>
                </a:solidFill>
                <a:latin typeface="VDPFAT+ÈÞ¸Õ¸íÁ¶"/>
              </a:rPr>
              <a:t>둘째주 수요일 </a:t>
            </a:r>
            <a:r>
              <a:rPr lang="en-US" altLang="ko-KR" sz="11600" spc="-28">
                <a:solidFill>
                  <a:srgbClr val="000000"/>
                </a:solidFill>
                <a:latin typeface="VDPFAT+ÈÞ¸Õ¸íÁ¶"/>
              </a:rPr>
              <a:t>10:30)</a:t>
            </a:r>
          </a:p>
          <a:p>
            <a:pPr marL="400050" lvl="1" indent="0">
              <a:lnSpc>
                <a:spcPct val="170000"/>
              </a:lnSpc>
              <a:spcBef>
                <a:spcPts val="843"/>
              </a:spcBef>
              <a:buNone/>
              <a:defRPr/>
            </a:pPr>
            <a:r>
              <a:rPr lang="en-US" altLang="ko-KR" sz="11600" spc="-28">
                <a:solidFill>
                  <a:srgbClr val="000000"/>
                </a:solidFill>
                <a:latin typeface="VDPFAT+ÈÞ¸Õ¸íÁ¶"/>
              </a:rPr>
              <a:t>-</a:t>
            </a:r>
            <a:r>
              <a:rPr lang="ko-KR" altLang="en-US" sz="11600" spc="-28">
                <a:solidFill>
                  <a:srgbClr val="000000"/>
                </a:solidFill>
                <a:latin typeface="VDPFAT+ÈÞ¸Õ¸íÁ¶"/>
              </a:rPr>
              <a:t> 정기회의 </a:t>
            </a:r>
            <a:r>
              <a:rPr lang="en-US" altLang="ko-KR" sz="11600" spc="-28">
                <a:solidFill>
                  <a:srgbClr val="000000"/>
                </a:solidFill>
                <a:latin typeface="VDPFAT+ÈÞ¸Õ¸íÁ¶"/>
              </a:rPr>
              <a:t>:</a:t>
            </a:r>
            <a:r>
              <a:rPr lang="ko-KR" altLang="en-US" sz="11600" spc="-28">
                <a:solidFill>
                  <a:srgbClr val="000000"/>
                </a:solidFill>
                <a:latin typeface="VDPFAT+ÈÞ¸Õ¸íÁ¶"/>
              </a:rPr>
              <a:t> 월 </a:t>
            </a:r>
            <a:r>
              <a:rPr lang="en-US" altLang="ko-KR" sz="11600" spc="-28">
                <a:solidFill>
                  <a:srgbClr val="000000"/>
                </a:solidFill>
                <a:latin typeface="VDPFAT+ÈÞ¸Õ¸íÁ¶"/>
              </a:rPr>
              <a:t>1</a:t>
            </a:r>
            <a:r>
              <a:rPr lang="ko-KR" altLang="en-US" sz="11600" spc="-28">
                <a:solidFill>
                  <a:srgbClr val="000000"/>
                </a:solidFill>
                <a:latin typeface="VDPFAT+ÈÞ¸Õ¸íÁ¶"/>
              </a:rPr>
              <a:t>회 </a:t>
            </a:r>
            <a:r>
              <a:rPr lang="en-US" altLang="ko-KR" sz="11600" spc="-28">
                <a:solidFill>
                  <a:srgbClr val="000000"/>
                </a:solidFill>
                <a:latin typeface="VDPFAT+ÈÞ¸Õ¸íÁ¶"/>
              </a:rPr>
              <a:t>(</a:t>
            </a:r>
            <a:r>
              <a:rPr lang="ko-KR" altLang="en-US" sz="11600" spc="-28">
                <a:solidFill>
                  <a:srgbClr val="000000"/>
                </a:solidFill>
                <a:latin typeface="VDPFAT+ÈÞ¸Õ¸íÁ¶"/>
              </a:rPr>
              <a:t>셋째주 수요일 </a:t>
            </a:r>
            <a:r>
              <a:rPr lang="en-US" altLang="ko-KR" sz="11600" spc="-28">
                <a:solidFill>
                  <a:srgbClr val="000000"/>
                </a:solidFill>
                <a:latin typeface="VDPFAT+ÈÞ¸Õ¸íÁ¶"/>
              </a:rPr>
              <a:t>10:30)</a:t>
            </a:r>
          </a:p>
          <a:p>
            <a:pPr marL="400050" lvl="1" indent="0">
              <a:lnSpc>
                <a:spcPct val="170000"/>
              </a:lnSpc>
              <a:spcBef>
                <a:spcPts val="793"/>
              </a:spcBef>
              <a:buNone/>
              <a:defRPr/>
            </a:pPr>
            <a:r>
              <a:rPr lang="en-US" altLang="ko-KR" sz="11600" spc="-28">
                <a:solidFill>
                  <a:srgbClr val="000000"/>
                </a:solidFill>
                <a:latin typeface="VDPFAT+ÈÞ¸Õ¸íÁ¶"/>
              </a:rPr>
              <a:t>-</a:t>
            </a:r>
            <a:r>
              <a:rPr lang="ko-KR" altLang="en-US" sz="11600" spc="-28">
                <a:solidFill>
                  <a:srgbClr val="000000"/>
                </a:solidFill>
                <a:latin typeface="VDPFAT+ÈÞ¸Õ¸íÁ¶"/>
              </a:rPr>
              <a:t> 분과위원회 회의 </a:t>
            </a:r>
            <a:r>
              <a:rPr lang="en-US" altLang="ko-KR" sz="11600" spc="-28">
                <a:solidFill>
                  <a:srgbClr val="000000"/>
                </a:solidFill>
                <a:latin typeface="VDPFAT+ÈÞ¸Õ¸íÁ¶"/>
              </a:rPr>
              <a:t>: </a:t>
            </a:r>
            <a:r>
              <a:rPr lang="ko-KR" altLang="en-US" sz="11600" spc="-28">
                <a:solidFill>
                  <a:srgbClr val="000000"/>
                </a:solidFill>
                <a:latin typeface="VDPFAT+ÈÞ¸Õ¸íÁ¶"/>
              </a:rPr>
              <a:t>월 </a:t>
            </a:r>
            <a:r>
              <a:rPr lang="en-US" altLang="ko-KR" sz="11600" spc="-28">
                <a:solidFill>
                  <a:srgbClr val="000000"/>
                </a:solidFill>
                <a:latin typeface="VDPFAT+ÈÞ¸Õ¸íÁ¶"/>
              </a:rPr>
              <a:t>1</a:t>
            </a:r>
            <a:r>
              <a:rPr lang="ko-KR" altLang="en-US" sz="11600" spc="-28">
                <a:solidFill>
                  <a:srgbClr val="000000"/>
                </a:solidFill>
                <a:latin typeface="VDPFAT+ÈÞ¸Õ¸íÁ¶"/>
              </a:rPr>
              <a:t>회 </a:t>
            </a:r>
            <a:r>
              <a:rPr lang="en-US" altLang="ko-KR" sz="11600" spc="-28">
                <a:solidFill>
                  <a:srgbClr val="000000"/>
                </a:solidFill>
                <a:latin typeface="VDPFAT+ÈÞ¸Õ¸íÁ¶"/>
              </a:rPr>
              <a:t>(</a:t>
            </a:r>
            <a:r>
              <a:rPr lang="ko-KR" altLang="en-US" sz="11600" spc="-28">
                <a:solidFill>
                  <a:srgbClr val="000000"/>
                </a:solidFill>
                <a:latin typeface="VDPFAT+ÈÞ¸Õ¸íÁ¶"/>
              </a:rPr>
              <a:t>미정</a:t>
            </a:r>
            <a:r>
              <a:rPr lang="en-US" altLang="ko-KR" sz="11600" spc="-28">
                <a:solidFill>
                  <a:srgbClr val="000000"/>
                </a:solidFill>
                <a:latin typeface="VDPFAT+ÈÞ¸Õ¸íÁ¶"/>
              </a:rPr>
              <a:t>)</a:t>
            </a:r>
          </a:p>
          <a:p>
            <a:pPr marL="400050" lvl="1" indent="0">
              <a:lnSpc>
                <a:spcPct val="170000"/>
              </a:lnSpc>
              <a:spcBef>
                <a:spcPts val="793"/>
              </a:spcBef>
              <a:buNone/>
              <a:defRPr/>
            </a:pPr>
            <a:r>
              <a:rPr lang="en-US" altLang="ko-KR" sz="11600" spc="-28">
                <a:solidFill>
                  <a:srgbClr val="000000"/>
                </a:solidFill>
                <a:latin typeface="VDPFAT+ÈÞ¸Õ¸íÁ¶"/>
              </a:rPr>
              <a:t>-</a:t>
            </a:r>
            <a:r>
              <a:rPr lang="ko-KR" altLang="en-US" sz="11600" spc="-28">
                <a:solidFill>
                  <a:srgbClr val="000000"/>
                </a:solidFill>
                <a:latin typeface="VDPFAT+ÈÞ¸Õ¸íÁ¶"/>
              </a:rPr>
              <a:t> 주민총회 </a:t>
            </a:r>
            <a:r>
              <a:rPr lang="en-US" altLang="ko-KR" sz="11600" spc="-28">
                <a:solidFill>
                  <a:srgbClr val="000000"/>
                </a:solidFill>
                <a:latin typeface="VDPFAT+ÈÞ¸Õ¸íÁ¶"/>
              </a:rPr>
              <a:t>:</a:t>
            </a:r>
            <a:r>
              <a:rPr lang="ko-KR" altLang="en-US" sz="11600" spc="-28">
                <a:solidFill>
                  <a:srgbClr val="000000"/>
                </a:solidFill>
                <a:latin typeface="VDPFAT+ÈÞ¸Õ¸íÁ¶"/>
              </a:rPr>
              <a:t> 연 </a:t>
            </a:r>
            <a:r>
              <a:rPr lang="en-US" altLang="ko-KR" sz="11600" spc="-28">
                <a:solidFill>
                  <a:srgbClr val="000000"/>
                </a:solidFill>
                <a:latin typeface="VDPFAT+ÈÞ¸Õ¸íÁ¶"/>
              </a:rPr>
              <a:t>1</a:t>
            </a:r>
            <a:r>
              <a:rPr lang="ko-KR" altLang="en-US" sz="11600" spc="-28">
                <a:solidFill>
                  <a:srgbClr val="000000"/>
                </a:solidFill>
                <a:latin typeface="VDPFAT+ÈÞ¸Õ¸íÁ¶"/>
              </a:rPr>
              <a:t>회 개최</a:t>
            </a:r>
          </a:p>
          <a:p>
            <a:pPr>
              <a:lnSpc>
                <a:spcPct val="170000"/>
              </a:lnSpc>
              <a:defRPr/>
            </a:pPr>
            <a:endParaRPr lang="ko-KR" altLang="en-US"/>
          </a:p>
        </p:txBody>
      </p:sp>
      <p:pic>
        <p:nvPicPr>
          <p:cNvPr id="5" name="오디오 4">
            <a:hlinkClick r:id="" action="ppaction://media"/>
            <a:extLst>
              <a:ext uri="{FF2B5EF4-FFF2-40B4-BE49-F238E27FC236}">
                <a16:creationId xmlns:a16="http://schemas.microsoft.com/office/drawing/2014/main" id="{00FECB44-05B4-4D90-B548-D39E1166AF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3279">
        <p:split orient="vert"/>
      </p:transition>
    </mc:Choice>
    <mc:Fallback xmlns="">
      <p:transition spd="slow" advTm="23279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US" altLang="ko-KR"/>
              <a:t>2. </a:t>
            </a:r>
            <a:r>
              <a:rPr lang="ko-KR" altLang="en-US"/>
              <a:t>운영내용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marR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3200" spc="-28">
                <a:solidFill>
                  <a:srgbClr val="000000"/>
                </a:solidFill>
                <a:latin typeface="VDPFAT+ÈÞ¸Õ¸íÁ¶"/>
                <a:cs typeface="VDPFAT+ÈÞ¸Õ¸íÁ¶"/>
              </a:rPr>
              <a:t>주민자치위원</a:t>
            </a:r>
            <a:r>
              <a:rPr lang="ko-KR" altLang="en-US" sz="3200" spc="-18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-28">
                <a:solidFill>
                  <a:srgbClr val="000000"/>
                </a:solidFill>
                <a:latin typeface="VDPFAT+ÈÞ¸Õ¸íÁ¶"/>
                <a:cs typeface="VDPFAT+ÈÞ¸Õ¸íÁ¶"/>
              </a:rPr>
              <a:t>자치역량강화를</a:t>
            </a:r>
            <a:r>
              <a:rPr lang="ko-KR" altLang="en-US" sz="3200" spc="-18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-30">
                <a:solidFill>
                  <a:srgbClr val="000000"/>
                </a:solidFill>
                <a:latin typeface="VDPFAT+ÈÞ¸Õ¸íÁ¶"/>
                <a:cs typeface="VDPFAT+ÈÞ¸Õ¸íÁ¶"/>
              </a:rPr>
              <a:t>위한</a:t>
            </a:r>
            <a:r>
              <a:rPr lang="ko-KR" altLang="en-US" sz="3200" spc="-11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-28">
                <a:solidFill>
                  <a:srgbClr val="000000"/>
                </a:solidFill>
                <a:latin typeface="VDPFAT+ÈÞ¸Õ¸íÁ¶"/>
                <a:cs typeface="VDPFAT+ÈÞ¸Õ¸íÁ¶"/>
              </a:rPr>
              <a:t>주민자치교육</a:t>
            </a:r>
            <a:r>
              <a:rPr lang="ko-KR" altLang="en-US" sz="3200" spc="-18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및</a:t>
            </a:r>
            <a:r>
              <a:rPr lang="ko-KR" altLang="en-US" sz="3200" spc="-52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-23">
                <a:solidFill>
                  <a:srgbClr val="000000"/>
                </a:solidFill>
                <a:latin typeface="VDPFAT+ÈÞ¸Õ¸íÁ¶"/>
                <a:cs typeface="VDPFAT+ÈÞ¸Õ¸íÁ¶"/>
              </a:rPr>
              <a:t>워크숍</a:t>
            </a:r>
            <a:r>
              <a:rPr lang="ko-KR" altLang="en-US" sz="3200" spc="-18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-30">
                <a:solidFill>
                  <a:srgbClr val="000000"/>
                </a:solidFill>
                <a:latin typeface="VDPFAT+ÈÞ¸Õ¸íÁ¶"/>
                <a:cs typeface="VDPFAT+ÈÞ¸Õ¸íÁ¶"/>
              </a:rPr>
              <a:t>실시</a:t>
            </a:r>
          </a:p>
          <a:p>
            <a:pPr marL="400050" lvl="1" indent="0">
              <a:lnSpc>
                <a:spcPct val="200000"/>
              </a:lnSpc>
              <a:spcBef>
                <a:spcPts val="793"/>
              </a:spcBef>
              <a:buNone/>
              <a:defRPr/>
            </a:pPr>
            <a:r>
              <a:rPr lang="en-US" altLang="ko-KR">
                <a:solidFill>
                  <a:srgbClr val="000000"/>
                </a:solidFill>
                <a:latin typeface="VDPFAT+ÈÞ¸Õ¸íÁ¶"/>
                <a:cs typeface="VDPFAT+ÈÞ¸Õ¸íÁ¶"/>
              </a:rPr>
              <a:t>-</a:t>
            </a:r>
            <a:r>
              <a:rPr lang="ko-KR" altLang="en-US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12">
                <a:solidFill>
                  <a:srgbClr val="000000"/>
                </a:solidFill>
                <a:latin typeface="VDPFAT+ÈÞ¸Õ¸íÁ¶"/>
                <a:cs typeface="VDPFAT+ÈÞ¸Õ¸íÁ¶"/>
              </a:rPr>
              <a:t>정기적인</a:t>
            </a:r>
            <a:r>
              <a:rPr lang="ko-KR" altLang="en-US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회의체계</a:t>
            </a:r>
            <a:r>
              <a:rPr lang="ko-KR" altLang="en-US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10">
                <a:solidFill>
                  <a:srgbClr val="000000"/>
                </a:solidFill>
                <a:latin typeface="VDPFAT+ÈÞ¸Õ¸íÁ¶"/>
                <a:cs typeface="VDPFAT+ÈÞ¸Õ¸íÁ¶"/>
              </a:rPr>
              <a:t>구축과</a:t>
            </a:r>
            <a:r>
              <a:rPr lang="ko-KR" altLang="en-US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운영</a:t>
            </a:r>
          </a:p>
          <a:p>
            <a:pPr marL="400050" lvl="1" indent="0">
              <a:lnSpc>
                <a:spcPct val="200000"/>
              </a:lnSpc>
              <a:spcBef>
                <a:spcPts val="831"/>
              </a:spcBef>
              <a:buNone/>
              <a:defRPr/>
            </a:pPr>
            <a:r>
              <a:rPr lang="en-US" altLang="ko-KR">
                <a:solidFill>
                  <a:srgbClr val="000000"/>
                </a:solidFill>
                <a:latin typeface="VDPFAT+ÈÞ¸Õ¸íÁ¶"/>
                <a:cs typeface="VDPFAT+ÈÞ¸Õ¸íÁ¶"/>
              </a:rPr>
              <a:t>-</a:t>
            </a:r>
            <a:r>
              <a:rPr lang="ko-KR" altLang="en-US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 마을</a:t>
            </a:r>
            <a:r>
              <a:rPr lang="ko-KR" altLang="en-US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의제</a:t>
            </a:r>
            <a:r>
              <a:rPr lang="ko-KR" altLang="en-US">
                <a:solidFill>
                  <a:srgbClr val="000000"/>
                </a:solidFill>
                <a:latin typeface="VDPFAT+ÈÞ¸Õ¸íÁ¶"/>
                <a:cs typeface="VDPFAT+ÈÞ¸Õ¸íÁ¶"/>
              </a:rPr>
              <a:t> 발굴</a:t>
            </a:r>
            <a:r>
              <a:rPr lang="ko-KR" altLang="en-US" spc="14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>
                <a:solidFill>
                  <a:srgbClr val="000000"/>
                </a:solidFill>
                <a:latin typeface="VDPFAT+ÈÞ¸Õ¸íÁ¶"/>
                <a:cs typeface="VDPFAT+ÈÞ¸Õ¸íÁ¶"/>
              </a:rPr>
              <a:t>및</a:t>
            </a:r>
            <a:r>
              <a:rPr lang="ko-KR" altLang="en-US" spc="18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사업계획</a:t>
            </a:r>
            <a:r>
              <a:rPr lang="ko-KR" altLang="en-US">
                <a:solidFill>
                  <a:srgbClr val="000000"/>
                </a:solidFill>
                <a:latin typeface="VDPFAT+ÈÞ¸Õ¸íÁ¶"/>
                <a:cs typeface="VDPFAT+ÈÞ¸Õ¸íÁ¶"/>
              </a:rPr>
              <a:t> 수립</a:t>
            </a:r>
          </a:p>
          <a:p>
            <a:pPr marL="400050" lvl="1" indent="0">
              <a:lnSpc>
                <a:spcPct val="200000"/>
              </a:lnSpc>
              <a:spcBef>
                <a:spcPts val="793"/>
              </a:spcBef>
              <a:buNone/>
              <a:defRPr/>
            </a:pPr>
            <a:r>
              <a:rPr lang="en-US" altLang="ko-KR">
                <a:solidFill>
                  <a:srgbClr val="000000"/>
                </a:solidFill>
                <a:latin typeface="VDPFAT+ÈÞ¸Õ¸íÁ¶"/>
                <a:cs typeface="VDPFAT+ÈÞ¸Õ¸íÁ¶"/>
              </a:rPr>
              <a:t>-</a:t>
            </a:r>
            <a:r>
              <a:rPr lang="ko-KR" altLang="en-US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14">
                <a:solidFill>
                  <a:srgbClr val="000000"/>
                </a:solidFill>
                <a:latin typeface="VDPFAT+ÈÞ¸Õ¸íÁ¶"/>
                <a:cs typeface="VDPFAT+ÈÞ¸Õ¸íÁ¶"/>
              </a:rPr>
              <a:t>주민총회와</a:t>
            </a:r>
            <a:r>
              <a:rPr lang="ko-KR" altLang="en-US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14">
                <a:solidFill>
                  <a:srgbClr val="000000"/>
                </a:solidFill>
                <a:latin typeface="VDPFAT+ÈÞ¸Õ¸íÁ¶"/>
                <a:cs typeface="VDPFAT+ÈÞ¸Õ¸íÁ¶"/>
              </a:rPr>
              <a:t>주민투표로</a:t>
            </a:r>
            <a:r>
              <a:rPr lang="ko-KR" altLang="en-US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수립된</a:t>
            </a:r>
            <a:r>
              <a:rPr lang="ko-KR" altLang="en-US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11">
                <a:solidFill>
                  <a:srgbClr val="000000"/>
                </a:solidFill>
                <a:latin typeface="VDPFAT+ÈÞ¸Õ¸íÁ¶"/>
                <a:cs typeface="VDPFAT+ÈÞ¸Õ¸íÁ¶"/>
              </a:rPr>
              <a:t>주민자치계획</a:t>
            </a:r>
            <a:r>
              <a:rPr lang="ko-KR" altLang="en-US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사업</a:t>
            </a:r>
            <a:r>
              <a:rPr lang="ko-KR" altLang="en-US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실행</a:t>
            </a:r>
          </a:p>
          <a:p>
            <a:pPr marL="400050" lvl="1" indent="0">
              <a:lnSpc>
                <a:spcPct val="200000"/>
              </a:lnSpc>
              <a:spcBef>
                <a:spcPts val="793"/>
              </a:spcBef>
              <a:buNone/>
              <a:defRPr/>
            </a:pPr>
            <a:r>
              <a:rPr lang="en-US" altLang="ko-KR">
                <a:solidFill>
                  <a:srgbClr val="000000"/>
                </a:solidFill>
                <a:latin typeface="VDPFAT+ÈÞ¸Õ¸íÁ¶"/>
                <a:cs typeface="VDPFAT+ÈÞ¸Õ¸íÁ¶"/>
              </a:rPr>
              <a:t>-</a:t>
            </a:r>
            <a:r>
              <a:rPr lang="ko-KR" altLang="en-US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12">
                <a:solidFill>
                  <a:srgbClr val="000000"/>
                </a:solidFill>
                <a:latin typeface="VDPFAT+ÈÞ¸Õ¸íÁ¶"/>
                <a:cs typeface="VDPFAT+ÈÞ¸Õ¸íÁ¶"/>
              </a:rPr>
              <a:t>주민총회</a:t>
            </a:r>
            <a:r>
              <a:rPr lang="ko-KR" altLang="en-US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개최</a:t>
            </a:r>
          </a:p>
          <a:p>
            <a:pPr lvl="0">
              <a:defRPr/>
            </a:pPr>
            <a:endParaRPr lang="ko-KR" altLang="en-US"/>
          </a:p>
        </p:txBody>
      </p:sp>
      <p:pic>
        <p:nvPicPr>
          <p:cNvPr id="4" name="오디오 3">
            <a:hlinkClick r:id="" action="ppaction://media"/>
            <a:extLst>
              <a:ext uri="{FF2B5EF4-FFF2-40B4-BE49-F238E27FC236}">
                <a16:creationId xmlns:a16="http://schemas.microsoft.com/office/drawing/2014/main" id="{B277EE21-067B-4353-B136-369B856A0F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808">
        <p:split orient="vert"/>
      </p:transition>
    </mc:Choice>
    <mc:Fallback xmlns="">
      <p:transition spd="slow" advTm="20808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en-US" altLang="ko-KR"/>
              <a:t>3. </a:t>
            </a:r>
            <a:r>
              <a:rPr lang="ko-KR" altLang="en-US"/>
              <a:t>마을의제 발굴 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05968" y="824927"/>
            <a:ext cx="10972800" cy="4983480"/>
          </a:xfrm>
        </p:spPr>
        <p:txBody>
          <a:bodyPr>
            <a:normAutofit fontScale="92500"/>
          </a:bodyPr>
          <a:lstStyle/>
          <a:p>
            <a:pPr marL="0" marR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3200" spc="12">
                <a:solidFill>
                  <a:srgbClr val="000000"/>
                </a:solidFill>
                <a:latin typeface="VDPFAT+ÈÞ¸Õ¸íÁ¶"/>
                <a:cs typeface="VDPFAT+ÈÞ¸Õ¸íÁ¶"/>
              </a:rPr>
              <a:t>운영방안</a:t>
            </a:r>
            <a:r>
              <a:rPr lang="ko-KR" altLang="en-US" sz="3200" spc="89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en-US" altLang="ko-KR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:</a:t>
            </a:r>
            <a:r>
              <a:rPr lang="ko-KR" altLang="en-US" sz="3200" spc="91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14">
                <a:solidFill>
                  <a:srgbClr val="000000"/>
                </a:solidFill>
                <a:latin typeface="VDPFAT+ÈÞ¸Õ¸íÁ¶"/>
                <a:cs typeface="VDPFAT+ÈÞ¸Õ¸íÁ¶"/>
              </a:rPr>
              <a:t>분과위원회별</a:t>
            </a:r>
            <a:r>
              <a:rPr lang="ko-KR" altLang="en-US" sz="3200" spc="87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마을</a:t>
            </a:r>
            <a:r>
              <a:rPr lang="ko-KR" altLang="en-US" sz="3200" spc="86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12">
                <a:solidFill>
                  <a:srgbClr val="000000"/>
                </a:solidFill>
                <a:latin typeface="VDPFAT+ÈÞ¸Õ¸íÁ¶"/>
                <a:cs typeface="VDPFAT+ÈÞ¸Õ¸íÁ¶"/>
              </a:rPr>
              <a:t>자원조사</a:t>
            </a:r>
            <a:r>
              <a:rPr lang="ko-KR" altLang="en-US" sz="3200" spc="89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및</a:t>
            </a:r>
            <a:r>
              <a:rPr lang="ko-KR" altLang="en-US" sz="3200" spc="102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10">
                <a:solidFill>
                  <a:srgbClr val="000000"/>
                </a:solidFill>
                <a:latin typeface="VDPFAT+ÈÞ¸Õ¸íÁ¶"/>
                <a:cs typeface="VDPFAT+ÈÞ¸Õ¸íÁ¶"/>
              </a:rPr>
              <a:t>공론화</a:t>
            </a:r>
            <a:r>
              <a:rPr lang="ko-KR" altLang="en-US" sz="3200" spc="92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과정을</a:t>
            </a:r>
            <a:r>
              <a:rPr lang="ko-KR" altLang="en-US" sz="3200" spc="86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통하여</a:t>
            </a:r>
            <a:r>
              <a:rPr lang="ko-KR" altLang="en-US" sz="3200" spc="14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다양한</a:t>
            </a:r>
            <a:r>
              <a:rPr lang="ko-KR" altLang="en-US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12">
                <a:solidFill>
                  <a:srgbClr val="000000"/>
                </a:solidFill>
                <a:latin typeface="VDPFAT+ÈÞ¸Õ¸íÁ¶"/>
                <a:cs typeface="VDPFAT+ÈÞ¸Õ¸íÁ¶"/>
              </a:rPr>
              <a:t>마을의제</a:t>
            </a:r>
            <a:r>
              <a:rPr lang="ko-KR" altLang="en-US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발굴</a:t>
            </a:r>
          </a:p>
          <a:p>
            <a:pPr>
              <a:lnSpc>
                <a:spcPct val="150000"/>
              </a:lnSpc>
              <a:defRPr/>
            </a:pPr>
            <a:r>
              <a:rPr lang="ko-KR" altLang="en-US" sz="3200" spc="12">
                <a:solidFill>
                  <a:srgbClr val="000000"/>
                </a:solidFill>
                <a:latin typeface="VDPFAT+ÈÞ¸Õ¸íÁ¶"/>
                <a:cs typeface="VDPFAT+ÈÞ¸Õ¸íÁ¶"/>
              </a:rPr>
              <a:t>운영기간</a:t>
            </a:r>
            <a:r>
              <a:rPr lang="ko-KR" altLang="en-US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en-US" altLang="ko-KR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:</a:t>
            </a:r>
            <a:r>
              <a:rPr lang="ko-KR" altLang="en-US" sz="3200" spc="18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en-US" altLang="ko-KR" spc="12">
                <a:solidFill>
                  <a:srgbClr val="000000"/>
                </a:solidFill>
                <a:latin typeface="VDPFAT+ÈÞ¸Õ¸íÁ¶"/>
              </a:rPr>
              <a:t>2022. 3. ~</a:t>
            </a:r>
            <a:r>
              <a:rPr lang="ko-KR" altLang="en-US" spc="12">
                <a:solidFill>
                  <a:srgbClr val="000000"/>
                </a:solidFill>
                <a:latin typeface="VDPFAT+ÈÞ¸Õ¸íÁ¶"/>
              </a:rPr>
              <a:t> </a:t>
            </a:r>
            <a:r>
              <a:rPr lang="en-US" altLang="ko-KR" spc="12">
                <a:solidFill>
                  <a:srgbClr val="000000"/>
                </a:solidFill>
                <a:latin typeface="VDPFAT+ÈÞ¸Õ¸íÁ¶"/>
              </a:rPr>
              <a:t>6.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3200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내용</a:t>
            </a:r>
          </a:p>
          <a:p>
            <a:pPr marL="0" marR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ko-KR" altLang="en-US" sz="3200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  각</a:t>
            </a:r>
            <a:r>
              <a:rPr lang="ko-KR" altLang="en-US" sz="3200" spc="-34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-12">
                <a:solidFill>
                  <a:srgbClr val="000000"/>
                </a:solidFill>
                <a:latin typeface="VDPFAT+ÈÞ¸Õ¸íÁ¶"/>
                <a:cs typeface="VDPFAT+ÈÞ¸Õ¸íÁ¶"/>
              </a:rPr>
              <a:t>분과와</a:t>
            </a:r>
            <a:r>
              <a:rPr lang="ko-KR" altLang="en-US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-12">
                <a:solidFill>
                  <a:srgbClr val="000000"/>
                </a:solidFill>
                <a:latin typeface="VDPFAT+ÈÞ¸Õ¸íÁ¶"/>
                <a:cs typeface="VDPFAT+ÈÞ¸Õ¸íÁ¶"/>
              </a:rPr>
              <a:t>관련된</a:t>
            </a:r>
            <a:r>
              <a:rPr lang="ko-KR" altLang="en-US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-10">
                <a:solidFill>
                  <a:srgbClr val="000000"/>
                </a:solidFill>
                <a:latin typeface="VDPFAT+ÈÞ¸Õ¸íÁ¶"/>
                <a:cs typeface="VDPFAT+ÈÞ¸Õ¸íÁ¶"/>
              </a:rPr>
              <a:t>주민욕구</a:t>
            </a:r>
            <a:r>
              <a:rPr lang="en-US" altLang="ko-KR" sz="3200" spc="-10">
                <a:solidFill>
                  <a:srgbClr val="000000"/>
                </a:solidFill>
                <a:latin typeface="VDPFAT+ÈÞ¸Õ¸íÁ¶"/>
                <a:cs typeface="VDPFAT+ÈÞ¸Õ¸íÁ¶"/>
              </a:rPr>
              <a:t>,</a:t>
            </a:r>
            <a:r>
              <a:rPr lang="ko-KR" altLang="en-US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-12">
                <a:solidFill>
                  <a:srgbClr val="000000"/>
                </a:solidFill>
                <a:latin typeface="VDPFAT+ÈÞ¸Õ¸íÁ¶"/>
                <a:cs typeface="VDPFAT+ÈÞ¸Õ¸íÁ¶"/>
              </a:rPr>
              <a:t>마을의</a:t>
            </a:r>
            <a:r>
              <a:rPr lang="ko-KR" altLang="en-US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-10">
                <a:solidFill>
                  <a:srgbClr val="000000"/>
                </a:solidFill>
                <a:latin typeface="VDPFAT+ÈÞ¸Õ¸íÁ¶"/>
                <a:cs typeface="VDPFAT+ÈÞ¸Õ¸íÁ¶"/>
              </a:rPr>
              <a:t>필요자원</a:t>
            </a:r>
            <a:r>
              <a:rPr lang="en-US" altLang="ko-KR" sz="3200" spc="-10">
                <a:solidFill>
                  <a:srgbClr val="000000"/>
                </a:solidFill>
                <a:latin typeface="VDPFAT+ÈÞ¸Õ¸íÁ¶"/>
                <a:cs typeface="VDPFAT+ÈÞ¸Õ¸íÁ¶"/>
              </a:rPr>
              <a:t>,</a:t>
            </a:r>
            <a:r>
              <a:rPr lang="ko-KR" altLang="en-US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 활용가능</a:t>
            </a:r>
            <a:r>
              <a:rPr lang="ko-KR" altLang="en-US" sz="3200" spc="-1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-18">
                <a:solidFill>
                  <a:srgbClr val="000000"/>
                </a:solidFill>
                <a:latin typeface="VDPFAT+ÈÞ¸Õ¸íÁ¶"/>
                <a:cs typeface="VDPFAT+ÈÞ¸Õ¸íÁ¶"/>
              </a:rPr>
              <a:t>자원</a:t>
            </a:r>
            <a:r>
              <a:rPr lang="ko-KR" altLang="en-US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등          </a:t>
            </a:r>
          </a:p>
          <a:p>
            <a:pPr marL="0" marR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ko-KR">
                <a:solidFill>
                  <a:srgbClr val="000000"/>
                </a:solidFill>
                <a:latin typeface="VDPFAT+ÈÞ¸Õ¸íÁ¶"/>
                <a:cs typeface="VDPFAT+ÈÞ¸Õ¸íÁ¶"/>
              </a:rPr>
              <a:t>  </a:t>
            </a:r>
            <a:r>
              <a:rPr lang="ko-KR" altLang="en-US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을</a:t>
            </a:r>
            <a:r>
              <a:rPr lang="ko-KR" altLang="en-US" sz="3200" spc="-23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-18">
                <a:solidFill>
                  <a:srgbClr val="000000"/>
                </a:solidFill>
                <a:latin typeface="VDPFAT+ÈÞ¸Õ¸íÁ¶"/>
                <a:cs typeface="VDPFAT+ÈÞ¸Õ¸íÁ¶"/>
              </a:rPr>
              <a:t>조사하여</a:t>
            </a:r>
            <a:r>
              <a:rPr lang="ko-KR" altLang="en-US" sz="3200" spc="-12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-15">
                <a:solidFill>
                  <a:srgbClr val="000000"/>
                </a:solidFill>
                <a:latin typeface="VDPFAT+ÈÞ¸Õ¸íÁ¶"/>
                <a:cs typeface="VDPFAT+ÈÞ¸Õ¸íÁ¶"/>
              </a:rPr>
              <a:t>분과위원회 </a:t>
            </a:r>
            <a:r>
              <a:rPr lang="ko-KR" altLang="en-US" sz="3200" spc="-18">
                <a:solidFill>
                  <a:srgbClr val="000000"/>
                </a:solidFill>
                <a:latin typeface="VDPFAT+ÈÞ¸Õ¸íÁ¶"/>
                <a:cs typeface="VDPFAT+ÈÞ¸Õ¸íÁ¶"/>
              </a:rPr>
              <a:t>정기회의</a:t>
            </a:r>
            <a:r>
              <a:rPr lang="ko-KR" altLang="en-US" sz="3200" spc="-12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시</a:t>
            </a:r>
            <a:r>
              <a:rPr lang="ko-KR" altLang="en-US" sz="3200" spc="-28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-18">
                <a:solidFill>
                  <a:srgbClr val="000000"/>
                </a:solidFill>
                <a:latin typeface="VDPFAT+ÈÞ¸Õ¸íÁ¶"/>
                <a:cs typeface="VDPFAT+ÈÞ¸Õ¸íÁ¶"/>
              </a:rPr>
              <a:t>논의</a:t>
            </a:r>
            <a:r>
              <a:rPr lang="ko-KR" altLang="en-US" sz="3200" spc="-1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및</a:t>
            </a:r>
            <a:r>
              <a:rPr lang="ko-KR" altLang="en-US" sz="3200" spc="-28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-18">
                <a:solidFill>
                  <a:srgbClr val="000000"/>
                </a:solidFill>
                <a:latin typeface="VDPFAT+ÈÞ¸Õ¸íÁ¶"/>
                <a:cs typeface="VDPFAT+ÈÞ¸Õ¸íÁ¶"/>
              </a:rPr>
              <a:t>공유</a:t>
            </a:r>
          </a:p>
          <a:p>
            <a:pPr lvl="0">
              <a:defRPr/>
            </a:pPr>
            <a:endParaRPr lang="ko-KR" altLang="en-US"/>
          </a:p>
        </p:txBody>
      </p:sp>
      <p:pic>
        <p:nvPicPr>
          <p:cNvPr id="4" name="오디오 3">
            <a:hlinkClick r:id="" action="ppaction://media"/>
            <a:extLst>
              <a:ext uri="{FF2B5EF4-FFF2-40B4-BE49-F238E27FC236}">
                <a16:creationId xmlns:a16="http://schemas.microsoft.com/office/drawing/2014/main" id="{2539A25B-7AF3-4855-9B78-CAA10F53BE1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8517">
        <p:split orient="vert"/>
      </p:transition>
    </mc:Choice>
    <mc:Fallback xmlns="">
      <p:transition spd="slow" advTm="28517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US" altLang="ko-KR"/>
              <a:t>4. </a:t>
            </a:r>
            <a:r>
              <a:rPr lang="ko-KR" altLang="en-US"/>
              <a:t>분과위원회별 사업계획 수립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1336204"/>
            <a:ext cx="10972800" cy="4983480"/>
          </a:xfrm>
        </p:spPr>
        <p:txBody>
          <a:bodyPr/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3200" spc="12">
                <a:solidFill>
                  <a:srgbClr val="000000"/>
                </a:solidFill>
                <a:latin typeface="VDPFAT+ÈÞ¸Õ¸íÁ¶"/>
                <a:cs typeface="VDPFAT+ÈÞ¸Õ¸íÁ¶"/>
              </a:rPr>
              <a:t>운영방안</a:t>
            </a:r>
            <a:r>
              <a:rPr lang="ko-KR" altLang="en-US" sz="3200" spc="15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en-US" altLang="ko-KR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:</a:t>
            </a:r>
            <a:r>
              <a:rPr lang="ko-KR" altLang="en-US" sz="3200" spc="15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-61">
                <a:solidFill>
                  <a:srgbClr val="000000"/>
                </a:solidFill>
                <a:latin typeface="VDPFAT+ÈÞ¸Õ¸íÁ¶"/>
                <a:cs typeface="VDPFAT+ÈÞ¸Õ¸íÁ¶"/>
              </a:rPr>
              <a:t>발굴한</a:t>
            </a:r>
            <a:r>
              <a:rPr lang="ko-KR" altLang="en-US" sz="3200" spc="102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-55">
                <a:solidFill>
                  <a:srgbClr val="000000"/>
                </a:solidFill>
                <a:latin typeface="VDPFAT+ÈÞ¸Õ¸íÁ¶"/>
                <a:cs typeface="VDPFAT+ÈÞ¸Õ¸íÁ¶"/>
              </a:rPr>
              <a:t>마을</a:t>
            </a:r>
            <a:r>
              <a:rPr lang="ko-KR" altLang="en-US" sz="3200" spc="97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-55">
                <a:solidFill>
                  <a:srgbClr val="000000"/>
                </a:solidFill>
                <a:latin typeface="VDPFAT+ÈÞ¸Õ¸íÁ¶"/>
                <a:cs typeface="VDPFAT+ÈÞ¸Õ¸íÁ¶"/>
              </a:rPr>
              <a:t>의제</a:t>
            </a:r>
            <a:r>
              <a:rPr lang="ko-KR" altLang="en-US" sz="3200" spc="109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중</a:t>
            </a:r>
            <a:r>
              <a:rPr lang="ko-KR" altLang="en-US" sz="3200" spc="43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en-US" altLang="ko-KR" sz="3200" spc="-28">
                <a:solidFill>
                  <a:srgbClr val="000000"/>
                </a:solidFill>
                <a:latin typeface="VDPFAT+ÈÞ¸Õ¸íÁ¶"/>
                <a:cs typeface="VDPFAT+ÈÞ¸Õ¸íÁ¶"/>
              </a:rPr>
              <a:t>2023</a:t>
            </a:r>
            <a:r>
              <a:rPr lang="ko-KR" altLang="en-US" sz="3200" spc="-28">
                <a:solidFill>
                  <a:srgbClr val="000000"/>
                </a:solidFill>
                <a:latin typeface="VDPFAT+ÈÞ¸Õ¸íÁ¶"/>
                <a:cs typeface="VDPFAT+ÈÞ¸Õ¸íÁ¶"/>
              </a:rPr>
              <a:t>년</a:t>
            </a:r>
            <a:r>
              <a:rPr lang="ko-KR" altLang="en-US" sz="3200" spc="7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-58">
                <a:solidFill>
                  <a:srgbClr val="000000"/>
                </a:solidFill>
                <a:latin typeface="VDPFAT+ÈÞ¸Õ¸íÁ¶"/>
                <a:cs typeface="VDPFAT+ÈÞ¸Õ¸íÁ¶"/>
              </a:rPr>
              <a:t>사업화를</a:t>
            </a:r>
            <a:r>
              <a:rPr lang="ko-KR" altLang="en-US" sz="3200" spc="112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-61">
                <a:solidFill>
                  <a:srgbClr val="000000"/>
                </a:solidFill>
                <a:latin typeface="VDPFAT+ÈÞ¸Õ¸íÁ¶"/>
                <a:cs typeface="VDPFAT+ÈÞ¸Õ¸íÁ¶"/>
              </a:rPr>
              <a:t>진행할</a:t>
            </a:r>
            <a:r>
              <a:rPr lang="ko-KR" altLang="en-US" sz="3200" spc="102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-55">
                <a:solidFill>
                  <a:srgbClr val="000000"/>
                </a:solidFill>
                <a:latin typeface="VDPFAT+ÈÞ¸Õ¸íÁ¶"/>
                <a:cs typeface="VDPFAT+ÈÞ¸Õ¸íÁ¶"/>
              </a:rPr>
              <a:t>의제를 </a:t>
            </a:r>
            <a:r>
              <a:rPr lang="ko-KR" altLang="en-US" sz="3200" spc="-66">
                <a:solidFill>
                  <a:srgbClr val="000000"/>
                </a:solidFill>
                <a:latin typeface="VDPFAT+ÈÞ¸Õ¸íÁ¶"/>
                <a:cs typeface="VDPFAT+ÈÞ¸Õ¸íÁ¶"/>
              </a:rPr>
              <a:t>최종</a:t>
            </a:r>
            <a:r>
              <a:rPr lang="ko-KR" altLang="en-US" sz="3200" spc="-1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-61">
                <a:solidFill>
                  <a:srgbClr val="000000"/>
                </a:solidFill>
                <a:latin typeface="VDPFAT+ÈÞ¸Õ¸íÁ¶"/>
                <a:cs typeface="VDPFAT+ÈÞ¸Õ¸íÁ¶"/>
              </a:rPr>
              <a:t>선정하고</a:t>
            </a:r>
            <a:r>
              <a:rPr lang="en-US" altLang="ko-KR" sz="3200" spc="-61">
                <a:solidFill>
                  <a:srgbClr val="000000"/>
                </a:solidFill>
                <a:latin typeface="VDPFAT+ÈÞ¸Õ¸íÁ¶"/>
                <a:cs typeface="VDPFAT+ÈÞ¸Õ¸íÁ¶"/>
              </a:rPr>
              <a:t>,</a:t>
            </a:r>
            <a:r>
              <a:rPr lang="ko-KR" altLang="en-US" sz="3200" spc="2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-55">
                <a:solidFill>
                  <a:srgbClr val="000000"/>
                </a:solidFill>
                <a:latin typeface="VDPFAT+ÈÞ¸Õ¸íÁ¶"/>
                <a:cs typeface="VDPFAT+ÈÞ¸Õ¸íÁ¶"/>
              </a:rPr>
              <a:t>세부</a:t>
            </a:r>
            <a:r>
              <a:rPr lang="ko-KR" altLang="en-US" sz="3200" spc="-21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-61">
                <a:solidFill>
                  <a:srgbClr val="000000"/>
                </a:solidFill>
                <a:latin typeface="VDPFAT+ÈÞ¸Õ¸íÁ¶"/>
                <a:cs typeface="VDPFAT+ÈÞ¸Õ¸íÁ¶"/>
              </a:rPr>
              <a:t>사업계획을</a:t>
            </a:r>
            <a:r>
              <a:rPr lang="ko-KR" altLang="en-US" sz="3200" spc="-18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-62">
                <a:solidFill>
                  <a:srgbClr val="000000"/>
                </a:solidFill>
                <a:latin typeface="VDPFAT+ÈÞ¸Õ¸íÁ¶"/>
                <a:cs typeface="VDPFAT+ÈÞ¸Õ¸íÁ¶"/>
              </a:rPr>
              <a:t>수립하여</a:t>
            </a:r>
            <a:r>
              <a:rPr lang="ko-KR" altLang="en-US" sz="3200" spc="-15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-52">
                <a:solidFill>
                  <a:srgbClr val="000000"/>
                </a:solidFill>
                <a:latin typeface="VDPFAT+ÈÞ¸Õ¸íÁ¶"/>
                <a:cs typeface="VDPFAT+ÈÞ¸Õ¸íÁ¶"/>
              </a:rPr>
              <a:t>자치계획</a:t>
            </a:r>
            <a:r>
              <a:rPr lang="en-US" altLang="ko-KR" sz="3200" spc="-52">
                <a:solidFill>
                  <a:srgbClr val="000000"/>
                </a:solidFill>
                <a:latin typeface="VDPFAT+ÈÞ¸Õ¸íÁ¶"/>
                <a:cs typeface="VDPFAT+ÈÞ¸Õ¸íÁ¶"/>
              </a:rPr>
              <a:t>(</a:t>
            </a:r>
            <a:r>
              <a:rPr lang="ko-KR" altLang="en-US" sz="3200" spc="-52">
                <a:solidFill>
                  <a:srgbClr val="000000"/>
                </a:solidFill>
                <a:latin typeface="VDPFAT+ÈÞ¸Õ¸íÁ¶"/>
                <a:cs typeface="VDPFAT+ÈÞ¸Õ¸íÁ¶"/>
              </a:rPr>
              <a:t>안</a:t>
            </a:r>
            <a:r>
              <a:rPr lang="en-US" altLang="ko-KR" sz="3200" spc="-52">
                <a:solidFill>
                  <a:srgbClr val="000000"/>
                </a:solidFill>
                <a:latin typeface="VDPFAT+ÈÞ¸Õ¸íÁ¶"/>
                <a:cs typeface="VDPFAT+ÈÞ¸Õ¸íÁ¶"/>
              </a:rPr>
              <a:t>) </a:t>
            </a:r>
            <a:r>
              <a:rPr lang="ko-KR" altLang="en-US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및</a:t>
            </a:r>
            <a:r>
              <a:rPr lang="ko-KR" altLang="en-US" sz="3200" spc="-10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-55">
                <a:solidFill>
                  <a:srgbClr val="000000"/>
                </a:solidFill>
                <a:latin typeface="VDPFAT+ÈÞ¸Õ¸íÁ¶"/>
                <a:cs typeface="VDPFAT+ÈÞ¸Õ¸íÁ¶"/>
              </a:rPr>
              <a:t>총회</a:t>
            </a:r>
            <a:r>
              <a:rPr lang="ko-KR" altLang="en-US" sz="3200" spc="-34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-62">
                <a:solidFill>
                  <a:srgbClr val="000000"/>
                </a:solidFill>
                <a:latin typeface="VDPFAT+ÈÞ¸Õ¸íÁ¶"/>
                <a:cs typeface="VDPFAT+ÈÞ¸Õ¸íÁ¶"/>
              </a:rPr>
              <a:t>안건으로</a:t>
            </a:r>
            <a:r>
              <a:rPr lang="ko-KR" altLang="en-US" sz="3200" spc="-28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-55">
                <a:solidFill>
                  <a:srgbClr val="000000"/>
                </a:solidFill>
                <a:latin typeface="VDPFAT+ÈÞ¸Õ¸íÁ¶"/>
                <a:cs typeface="VDPFAT+ÈÞ¸Õ¸íÁ¶"/>
              </a:rPr>
              <a:t>상정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3200" spc="12">
                <a:solidFill>
                  <a:srgbClr val="000000"/>
                </a:solidFill>
                <a:latin typeface="VDPFAT+ÈÞ¸Õ¸íÁ¶"/>
                <a:cs typeface="VDPFAT+ÈÞ¸Õ¸íÁ¶"/>
              </a:rPr>
              <a:t>운영기간</a:t>
            </a:r>
            <a:r>
              <a:rPr lang="ko-KR" altLang="en-US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en-US" altLang="ko-KR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:</a:t>
            </a:r>
            <a:r>
              <a:rPr lang="ko-KR" altLang="en-US" sz="3200" spc="18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en-US" altLang="ko-KR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2022. 6. ~</a:t>
            </a:r>
            <a:r>
              <a:rPr lang="ko-KR" altLang="en-US" sz="3200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en-US" altLang="ko-KR" sz="3200" spc="14">
                <a:solidFill>
                  <a:srgbClr val="000000"/>
                </a:solidFill>
                <a:latin typeface="VDPFAT+ÈÞ¸Õ¸íÁ¶"/>
                <a:cs typeface="VDPFAT+ÈÞ¸Õ¸íÁ¶"/>
              </a:rPr>
              <a:t>7.</a:t>
            </a:r>
          </a:p>
          <a:p>
            <a:pPr marL="0" marR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ko-KR" altLang="en-US"/>
          </a:p>
        </p:txBody>
      </p:sp>
      <p:pic>
        <p:nvPicPr>
          <p:cNvPr id="4" name="오디오 3">
            <a:hlinkClick r:id="" action="ppaction://media"/>
            <a:extLst>
              <a:ext uri="{FF2B5EF4-FFF2-40B4-BE49-F238E27FC236}">
                <a16:creationId xmlns:a16="http://schemas.microsoft.com/office/drawing/2014/main" id="{2836AFC5-64FB-4BE6-8704-ECE369C175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1956">
        <p:split orient="vert"/>
      </p:transition>
    </mc:Choice>
    <mc:Fallback xmlns="">
      <p:transition spd="slow" advTm="21956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US" altLang="ko-KR"/>
              <a:t>5. </a:t>
            </a:r>
            <a:r>
              <a:rPr lang="ko-KR" altLang="en-US"/>
              <a:t>분과위원회별 사업내용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50000"/>
              </a:lnSpc>
              <a:defRPr/>
            </a:pPr>
            <a:r>
              <a:rPr lang="ko-KR" altLang="en-US" sz="3200" spc="12">
                <a:solidFill>
                  <a:srgbClr val="000000"/>
                </a:solidFill>
                <a:latin typeface="VDPFAT+ÈÞ¸Õ¸íÁ¶"/>
                <a:cs typeface="VDPFAT+ÈÞ¸Õ¸íÁ¶"/>
              </a:rPr>
              <a:t>사업계획</a:t>
            </a:r>
            <a:r>
              <a:rPr lang="ko-KR" altLang="en-US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수립</a:t>
            </a:r>
            <a:r>
              <a:rPr lang="ko-KR" altLang="en-US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en-US" altLang="ko-KR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: 2022. </a:t>
            </a:r>
            <a:r>
              <a:rPr lang="en-US" altLang="ko-KR" sz="3200" spc="14">
                <a:solidFill>
                  <a:srgbClr val="000000"/>
                </a:solidFill>
                <a:latin typeface="VDPFAT+ÈÞ¸Õ¸íÁ¶"/>
                <a:cs typeface="VDPFAT+ÈÞ¸Õ¸íÁ¶"/>
              </a:rPr>
              <a:t>6.</a:t>
            </a:r>
            <a:r>
              <a:rPr lang="ko-KR" altLang="en-US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en-US" altLang="ko-KR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~ </a:t>
            </a:r>
            <a:r>
              <a:rPr lang="en-US" altLang="ko-KR" sz="3200" spc="14">
                <a:solidFill>
                  <a:srgbClr val="000000"/>
                </a:solidFill>
                <a:latin typeface="VDPFAT+ÈÞ¸Õ¸íÁ¶"/>
                <a:cs typeface="VDPFAT+ÈÞ¸Õ¸íÁ¶"/>
              </a:rPr>
              <a:t>7.</a:t>
            </a:r>
          </a:p>
          <a:p>
            <a:pPr marL="400050" lvl="1" indent="0">
              <a:lnSpc>
                <a:spcPct val="150000"/>
              </a:lnSpc>
              <a:buNone/>
              <a:defRPr/>
            </a:pPr>
            <a:r>
              <a:rPr lang="en-US" altLang="ko-KR" spc="12">
                <a:solidFill>
                  <a:srgbClr val="000000"/>
                </a:solidFill>
                <a:latin typeface="VDPFAT+ÈÞ¸Õ¸íÁ¶"/>
                <a:cs typeface="VDPFAT+ÈÞ¸Õ¸íÁ¶"/>
              </a:rPr>
              <a:t>-</a:t>
            </a:r>
            <a:r>
              <a:rPr lang="ko-KR" altLang="en-US" spc="12">
                <a:solidFill>
                  <a:srgbClr val="000000"/>
                </a:solidFill>
                <a:latin typeface="VDPFAT+ÈÞ¸Õ¸íÁ¶"/>
                <a:cs typeface="VDPFAT+ÈÞ¸Õ¸íÁ¶"/>
              </a:rPr>
              <a:t>발굴한</a:t>
            </a:r>
            <a:r>
              <a:rPr lang="ko-KR" altLang="en-US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마을의제</a:t>
            </a:r>
            <a:r>
              <a:rPr lang="ko-KR" altLang="en-US">
                <a:solidFill>
                  <a:srgbClr val="000000"/>
                </a:solidFill>
                <a:latin typeface="VDPFAT+ÈÞ¸Õ¸íÁ¶"/>
                <a:cs typeface="VDPFAT+ÈÞ¸Õ¸íÁ¶"/>
              </a:rPr>
              <a:t> 목록</a:t>
            </a:r>
            <a:r>
              <a:rPr lang="ko-KR" altLang="en-US" spc="14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최종</a:t>
            </a:r>
            <a:r>
              <a:rPr lang="ko-KR" altLang="en-US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정리</a:t>
            </a:r>
          </a:p>
          <a:p>
            <a:pPr marL="400050" lvl="1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altLang="ko-KR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-</a:t>
            </a:r>
            <a:r>
              <a:rPr lang="ko-KR" altLang="en-US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세부</a:t>
            </a:r>
            <a:r>
              <a:rPr lang="ko-KR" altLang="en-US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12">
                <a:solidFill>
                  <a:srgbClr val="000000"/>
                </a:solidFill>
                <a:latin typeface="VDPFAT+ÈÞ¸Õ¸íÁ¶"/>
                <a:cs typeface="VDPFAT+ÈÞ¸Õ¸íÁ¶"/>
              </a:rPr>
              <a:t>사업계획</a:t>
            </a:r>
            <a:r>
              <a:rPr lang="ko-KR" altLang="en-US">
                <a:solidFill>
                  <a:srgbClr val="000000"/>
                </a:solidFill>
                <a:latin typeface="VDPFAT+ÈÞ¸Õ¸íÁ¶"/>
                <a:cs typeface="VDPFAT+ÈÞ¸Õ¸íÁ¶"/>
              </a:rPr>
              <a:t> 및</a:t>
            </a:r>
            <a:r>
              <a:rPr lang="ko-KR" altLang="en-US" spc="18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14">
                <a:solidFill>
                  <a:srgbClr val="000000"/>
                </a:solidFill>
                <a:latin typeface="VDPFAT+ÈÞ¸Õ¸íÁ¶"/>
                <a:cs typeface="VDPFAT+ÈÞ¸Õ¸íÁ¶"/>
              </a:rPr>
              <a:t>예산계획을</a:t>
            </a:r>
            <a:r>
              <a:rPr lang="ko-KR" altLang="en-US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12">
                <a:solidFill>
                  <a:srgbClr val="000000"/>
                </a:solidFill>
                <a:latin typeface="VDPFAT+ÈÞ¸Õ¸íÁ¶"/>
                <a:cs typeface="VDPFAT+ÈÞ¸Õ¸íÁ¶"/>
              </a:rPr>
              <a:t>수립하여</a:t>
            </a:r>
            <a:r>
              <a:rPr lang="ko-KR" altLang="en-US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총회에</a:t>
            </a:r>
            <a:r>
              <a:rPr lang="ko-KR" altLang="en-US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12">
                <a:solidFill>
                  <a:srgbClr val="000000"/>
                </a:solidFill>
                <a:latin typeface="VDPFAT+ÈÞ¸Õ¸íÁ¶"/>
                <a:cs typeface="VDPFAT+ÈÞ¸Õ¸íÁ¶"/>
              </a:rPr>
              <a:t>안건으로 </a:t>
            </a:r>
            <a:r>
              <a:rPr lang="ko-KR" altLang="en-US" spc="10">
                <a:solidFill>
                  <a:srgbClr val="000000"/>
                </a:solidFill>
                <a:latin typeface="VDPFAT+ÈÞ¸Õ¸íÁ¶"/>
                <a:cs typeface="VDPFAT+ÈÞ¸Õ¸íÁ¶"/>
              </a:rPr>
              <a:t>상정할</a:t>
            </a:r>
            <a:r>
              <a:rPr lang="ko-KR" altLang="en-US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목록</a:t>
            </a:r>
            <a:r>
              <a:rPr lang="ko-KR" altLang="en-US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endParaRPr lang="ko-KR" altLang="en-US" spc="17">
              <a:solidFill>
                <a:srgbClr val="000000"/>
              </a:solidFill>
              <a:latin typeface="VDPFAT+ÈÞ¸Õ¸íÁ¶"/>
              <a:cs typeface="VDPFAT+ÈÞ¸Õ¸íÁ¶"/>
            </a:endParaRPr>
          </a:p>
          <a:p>
            <a:pPr marL="400050" lvl="1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ko-KR" altLang="en-US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확정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3200" spc="12">
                <a:solidFill>
                  <a:srgbClr val="000000"/>
                </a:solidFill>
                <a:latin typeface="VDPFAT+ÈÞ¸Õ¸íÁ¶"/>
                <a:cs typeface="VDPFAT+ÈÞ¸Õ¸íÁ¶"/>
              </a:rPr>
              <a:t>주민총회</a:t>
            </a:r>
            <a:r>
              <a:rPr lang="ko-KR" altLang="en-US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안건</a:t>
            </a:r>
            <a:r>
              <a:rPr lang="ko-KR" altLang="en-US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상정을</a:t>
            </a:r>
            <a:r>
              <a:rPr lang="ko-KR" altLang="en-US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 위한</a:t>
            </a:r>
            <a:r>
              <a:rPr lang="ko-KR" altLang="en-US" sz="3200" spc="14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3200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준비</a:t>
            </a:r>
            <a:r>
              <a:rPr lang="ko-KR" altLang="en-US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en-US" altLang="ko-KR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: </a:t>
            </a:r>
            <a:r>
              <a:rPr lang="en-US" altLang="ko-KR" sz="3200" spc="10">
                <a:solidFill>
                  <a:srgbClr val="000000"/>
                </a:solidFill>
                <a:latin typeface="VDPFAT+ÈÞ¸Õ¸íÁ¶"/>
                <a:cs typeface="VDPFAT+ÈÞ¸Õ¸íÁ¶"/>
              </a:rPr>
              <a:t>2022.</a:t>
            </a:r>
            <a:r>
              <a:rPr lang="ko-KR" altLang="en-US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en-US" altLang="ko-KR" sz="3200">
                <a:solidFill>
                  <a:srgbClr val="000000"/>
                </a:solidFill>
                <a:latin typeface="VDPFAT+ÈÞ¸Õ¸íÁ¶"/>
                <a:cs typeface="VDPFAT+ÈÞ¸Õ¸íÁ¶"/>
              </a:rPr>
              <a:t>8. ~</a:t>
            </a:r>
            <a:r>
              <a:rPr lang="ko-KR" altLang="en-US" sz="3200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en-US" altLang="ko-KR" sz="3200" spc="14">
                <a:solidFill>
                  <a:srgbClr val="000000"/>
                </a:solidFill>
                <a:latin typeface="VDPFAT+ÈÞ¸Õ¸íÁ¶"/>
                <a:cs typeface="VDPFAT+ÈÞ¸Õ¸íÁ¶"/>
              </a:rPr>
              <a:t>9.</a:t>
            </a:r>
          </a:p>
          <a:p>
            <a:pPr marL="400050" lvl="1" indent="0">
              <a:lnSpc>
                <a:spcPct val="150000"/>
              </a:lnSpc>
              <a:spcBef>
                <a:spcPts val="793"/>
              </a:spcBef>
              <a:buNone/>
              <a:defRPr/>
            </a:pPr>
            <a:r>
              <a:rPr lang="en-US" altLang="ko-KR" spc="-25">
                <a:solidFill>
                  <a:srgbClr val="000000"/>
                </a:solidFill>
                <a:latin typeface="VDPFAT+ÈÞ¸Õ¸íÁ¶"/>
                <a:cs typeface="VDPFAT+ÈÞ¸Õ¸íÁ¶"/>
              </a:rPr>
              <a:t>-</a:t>
            </a:r>
            <a:r>
              <a:rPr lang="ko-KR" altLang="en-US" spc="-25">
                <a:solidFill>
                  <a:srgbClr val="000000"/>
                </a:solidFill>
                <a:latin typeface="VDPFAT+ÈÞ¸Õ¸íÁ¶"/>
                <a:cs typeface="VDPFAT+ÈÞ¸Õ¸íÁ¶"/>
              </a:rPr>
              <a:t>관련</a:t>
            </a:r>
            <a:r>
              <a:rPr lang="ko-KR" altLang="en-US" spc="-88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-69">
                <a:solidFill>
                  <a:srgbClr val="000000"/>
                </a:solidFill>
                <a:latin typeface="VDPFAT+ÈÞ¸Õ¸íÁ¶"/>
                <a:cs typeface="VDPFAT+ÈÞ¸Õ¸íÁ¶"/>
              </a:rPr>
              <a:t>사업부서</a:t>
            </a:r>
            <a:r>
              <a:rPr lang="ko-KR" altLang="en-US" spc="-44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-66">
                <a:solidFill>
                  <a:srgbClr val="000000"/>
                </a:solidFill>
                <a:latin typeface="VDPFAT+ÈÞ¸Õ¸íÁ¶"/>
                <a:cs typeface="VDPFAT+ÈÞ¸Õ¸íÁ¶"/>
              </a:rPr>
              <a:t>검토</a:t>
            </a:r>
            <a:r>
              <a:rPr lang="ko-KR" altLang="en-US" spc="-46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-73">
                <a:solidFill>
                  <a:srgbClr val="000000"/>
                </a:solidFill>
                <a:latin typeface="VDPFAT+ÈÞ¸Õ¸íÁ¶"/>
                <a:cs typeface="VDPFAT+ÈÞ¸Õ¸íÁ¶"/>
              </a:rPr>
              <a:t>협의</a:t>
            </a:r>
            <a:r>
              <a:rPr lang="en-US" altLang="ko-KR" spc="-73">
                <a:solidFill>
                  <a:srgbClr val="000000"/>
                </a:solidFill>
                <a:latin typeface="VDPFAT+ÈÞ¸Õ¸íÁ¶"/>
                <a:cs typeface="VDPFAT+ÈÞ¸Õ¸íÁ¶"/>
              </a:rPr>
              <a:t>,</a:t>
            </a:r>
            <a:r>
              <a:rPr lang="ko-KR" altLang="en-US" spc="2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-68">
                <a:solidFill>
                  <a:srgbClr val="000000"/>
                </a:solidFill>
                <a:latin typeface="VDPFAT+ÈÞ¸Õ¸íÁ¶"/>
                <a:cs typeface="VDPFAT+ÈÞ¸Õ¸íÁ¶"/>
              </a:rPr>
              <a:t>정기회의를</a:t>
            </a:r>
            <a:r>
              <a:rPr lang="ko-KR" altLang="en-US" spc="-46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-66">
                <a:solidFill>
                  <a:srgbClr val="000000"/>
                </a:solidFill>
                <a:latin typeface="VDPFAT+ÈÞ¸Õ¸íÁ¶"/>
                <a:cs typeface="VDPFAT+ÈÞ¸Õ¸íÁ¶"/>
              </a:rPr>
              <a:t>통한</a:t>
            </a:r>
            <a:r>
              <a:rPr lang="ko-KR" altLang="en-US" spc="-46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-66">
                <a:solidFill>
                  <a:srgbClr val="000000"/>
                </a:solidFill>
                <a:latin typeface="VDPFAT+ÈÞ¸Õ¸íÁ¶"/>
                <a:cs typeface="VDPFAT+ÈÞ¸Õ¸íÁ¶"/>
              </a:rPr>
              <a:t>사업</a:t>
            </a:r>
            <a:r>
              <a:rPr lang="ko-KR" altLang="en-US" spc="-46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-72">
                <a:solidFill>
                  <a:srgbClr val="000000"/>
                </a:solidFill>
                <a:latin typeface="VDPFAT+ÈÞ¸Õ¸íÁ¶"/>
                <a:cs typeface="VDPFAT+ÈÞ¸Õ¸íÁ¶"/>
              </a:rPr>
              <a:t>구체화</a:t>
            </a:r>
            <a:r>
              <a:rPr lang="ko-KR" altLang="en-US" spc="-3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-77">
                <a:solidFill>
                  <a:srgbClr val="000000"/>
                </a:solidFill>
                <a:latin typeface="VDPFAT+ÈÞ¸Õ¸íÁ¶"/>
                <a:cs typeface="VDPFAT+ÈÞ¸Õ¸íÁ¶"/>
              </a:rPr>
              <a:t>과정</a:t>
            </a:r>
            <a:r>
              <a:rPr lang="ko-KR" altLang="en-US" spc="-23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>
                <a:solidFill>
                  <a:srgbClr val="000000"/>
                </a:solidFill>
                <a:latin typeface="VDPFAT+ÈÞ¸Õ¸íÁ¶"/>
                <a:cs typeface="VDPFAT+ÈÞ¸Õ¸íÁ¶"/>
              </a:rPr>
              <a:t>및 </a:t>
            </a:r>
            <a:r>
              <a:rPr lang="ko-KR" altLang="en-US" spc="-72">
                <a:solidFill>
                  <a:srgbClr val="000000"/>
                </a:solidFill>
                <a:latin typeface="VDPFAT+ÈÞ¸Õ¸íÁ¶"/>
                <a:cs typeface="VDPFAT+ÈÞ¸Õ¸íÁ¶"/>
              </a:rPr>
              <a:t>컨설팅</a:t>
            </a:r>
            <a:r>
              <a:rPr lang="ko-KR" altLang="en-US" spc="-3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-77">
                <a:solidFill>
                  <a:srgbClr val="000000"/>
                </a:solidFill>
                <a:latin typeface="VDPFAT+ÈÞ¸Õ¸íÁ¶"/>
                <a:cs typeface="VDPFAT+ÈÞ¸Õ¸íÁ¶"/>
              </a:rPr>
              <a:t>등을</a:t>
            </a:r>
            <a:r>
              <a:rPr lang="ko-KR" altLang="en-US" spc="-23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-72">
                <a:solidFill>
                  <a:srgbClr val="000000"/>
                </a:solidFill>
                <a:latin typeface="VDPFAT+ÈÞ¸Õ¸íÁ¶"/>
                <a:cs typeface="VDPFAT+ÈÞ¸Õ¸íÁ¶"/>
              </a:rPr>
              <a:t>통하여</a:t>
            </a:r>
            <a:r>
              <a:rPr lang="ko-KR" altLang="en-US" spc="-41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-66">
                <a:solidFill>
                  <a:srgbClr val="000000"/>
                </a:solidFill>
                <a:latin typeface="VDPFAT+ÈÞ¸Õ¸íÁ¶"/>
                <a:cs typeface="VDPFAT+ÈÞ¸Õ¸íÁ¶"/>
              </a:rPr>
              <a:t>총회</a:t>
            </a:r>
            <a:r>
              <a:rPr lang="ko-KR" altLang="en-US" spc="-46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-69">
                <a:solidFill>
                  <a:srgbClr val="000000"/>
                </a:solidFill>
                <a:latin typeface="VDPFAT+ÈÞ¸Õ¸íÁ¶"/>
                <a:cs typeface="VDPFAT+ÈÞ¸Õ¸íÁ¶"/>
              </a:rPr>
              <a:t>안건으로</a:t>
            </a:r>
            <a:r>
              <a:rPr lang="ko-KR" altLang="en-US" spc="-33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-69">
                <a:solidFill>
                  <a:srgbClr val="000000"/>
                </a:solidFill>
                <a:latin typeface="VDPFAT+ÈÞ¸Õ¸íÁ¶"/>
                <a:cs typeface="VDPFAT+ÈÞ¸Õ¸íÁ¶"/>
              </a:rPr>
              <a:t>상정하기</a:t>
            </a:r>
            <a:r>
              <a:rPr lang="ko-KR" altLang="en-US" spc="-44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-66">
                <a:solidFill>
                  <a:srgbClr val="000000"/>
                </a:solidFill>
                <a:latin typeface="VDPFAT+ÈÞ¸Õ¸íÁ¶"/>
                <a:cs typeface="VDPFAT+ÈÞ¸Õ¸íÁ¶"/>
              </a:rPr>
              <a:t>위한</a:t>
            </a:r>
            <a:r>
              <a:rPr lang="ko-KR" altLang="en-US" spc="-46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pc="-66">
                <a:solidFill>
                  <a:srgbClr val="000000"/>
                </a:solidFill>
                <a:latin typeface="VDPFAT+ÈÞ¸Õ¸íÁ¶"/>
                <a:cs typeface="VDPFAT+ÈÞ¸Õ¸íÁ¶"/>
              </a:rPr>
              <a:t>준비</a:t>
            </a:r>
          </a:p>
          <a:p>
            <a:pPr marL="0" marR="0" indent="0">
              <a:lnSpc>
                <a:spcPct val="150000"/>
              </a:lnSpc>
              <a:spcBef>
                <a:spcPts val="781"/>
              </a:spcBef>
              <a:spcAft>
                <a:spcPts val="0"/>
              </a:spcAft>
              <a:buNone/>
              <a:defRPr/>
            </a:pPr>
            <a:endParaRPr lang="ko-KR" altLang="en-US" sz="3200" spc="17">
              <a:solidFill>
                <a:srgbClr val="000000"/>
              </a:solidFill>
              <a:latin typeface="VDPFAT+ÈÞ¸Õ¸íÁ¶"/>
              <a:cs typeface="VDPFAT+ÈÞ¸Õ¸íÁ¶"/>
            </a:endParaRPr>
          </a:p>
          <a:p>
            <a:pPr lvl="0">
              <a:defRPr/>
            </a:pPr>
            <a:endParaRPr lang="en-US" altLang="ko-KR" sz="3200" spc="14">
              <a:solidFill>
                <a:srgbClr val="000000"/>
              </a:solidFill>
              <a:latin typeface="VDPFAT+ÈÞ¸Õ¸íÁ¶"/>
              <a:cs typeface="VDPFAT+ÈÞ¸Õ¸íÁ¶"/>
            </a:endParaRPr>
          </a:p>
          <a:p>
            <a:pPr lvl="0">
              <a:defRPr/>
            </a:pPr>
            <a:endParaRPr lang="ko-KR" altLang="en-US"/>
          </a:p>
        </p:txBody>
      </p:sp>
      <p:pic>
        <p:nvPicPr>
          <p:cNvPr id="4" name="오디오 3">
            <a:hlinkClick r:id="" action="ppaction://media"/>
            <a:extLst>
              <a:ext uri="{FF2B5EF4-FFF2-40B4-BE49-F238E27FC236}">
                <a16:creationId xmlns:a16="http://schemas.microsoft.com/office/drawing/2014/main" id="{60238D46-3034-4D3B-8ACF-3F8092671F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3881">
        <p:split orient="vert"/>
      </p:transition>
    </mc:Choice>
    <mc:Fallback xmlns="">
      <p:transition spd="slow" advTm="33881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US" altLang="ko-KR"/>
              <a:t>6. </a:t>
            </a:r>
            <a:r>
              <a:rPr lang="ko-KR" altLang="en-US"/>
              <a:t>자치계획 사업 실행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05968" y="996695"/>
            <a:ext cx="11440226" cy="5610582"/>
          </a:xfrm>
        </p:spPr>
        <p:txBody>
          <a:bodyPr>
            <a:normAutofit fontScale="62500" lnSpcReduction="20000"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4600">
                <a:solidFill>
                  <a:srgbClr val="000000"/>
                </a:solidFill>
                <a:latin typeface="VDPFAT+ÈÞ¸Õ¸íÁ¶"/>
                <a:cs typeface="VDPFAT+ÈÞ¸Õ¸íÁ¶"/>
              </a:rPr>
              <a:t>2021</a:t>
            </a:r>
            <a:r>
              <a:rPr lang="ko-KR" altLang="en-US" sz="4600">
                <a:solidFill>
                  <a:srgbClr val="000000"/>
                </a:solidFill>
                <a:latin typeface="VDPFAT+ÈÞ¸Õ¸íÁ¶"/>
                <a:cs typeface="VDPFAT+ÈÞ¸Õ¸íÁ¶"/>
              </a:rPr>
              <a:t>년</a:t>
            </a:r>
            <a:r>
              <a:rPr lang="ko-KR" altLang="en-US" sz="4600" spc="1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en-US" altLang="ko-KR" sz="4600" spc="14">
                <a:solidFill>
                  <a:srgbClr val="000000"/>
                </a:solidFill>
                <a:latin typeface="VDPFAT+ÈÞ¸Õ¸íÁ¶"/>
                <a:cs typeface="VDPFAT+ÈÞ¸Õ¸íÁ¶"/>
              </a:rPr>
              <a:t>9</a:t>
            </a:r>
            <a:r>
              <a:rPr lang="ko-KR" altLang="en-US" sz="4600" spc="14">
                <a:solidFill>
                  <a:srgbClr val="000000"/>
                </a:solidFill>
                <a:latin typeface="VDPFAT+ÈÞ¸Õ¸íÁ¶"/>
                <a:cs typeface="VDPFAT+ÈÞ¸Õ¸íÁ¶"/>
              </a:rPr>
              <a:t>월</a:t>
            </a:r>
            <a:r>
              <a:rPr lang="ko-KR" altLang="en-US" sz="460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4600" spc="14">
                <a:solidFill>
                  <a:srgbClr val="000000"/>
                </a:solidFill>
                <a:latin typeface="VDPFAT+ÈÞ¸Õ¸íÁ¶"/>
                <a:cs typeface="VDPFAT+ÈÞ¸Õ¸íÁ¶"/>
              </a:rPr>
              <a:t>주민총회에서</a:t>
            </a:r>
            <a:r>
              <a:rPr lang="ko-KR" altLang="en-US" sz="460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4600" spc="10">
                <a:solidFill>
                  <a:srgbClr val="000000"/>
                </a:solidFill>
                <a:latin typeface="VDPFAT+ÈÞ¸Õ¸íÁ¶"/>
                <a:cs typeface="VDPFAT+ÈÞ¸Õ¸íÁ¶"/>
              </a:rPr>
              <a:t>의결된</a:t>
            </a:r>
            <a:r>
              <a:rPr lang="ko-KR" altLang="en-US" sz="460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4600" spc="12">
                <a:solidFill>
                  <a:srgbClr val="000000"/>
                </a:solidFill>
                <a:latin typeface="VDPFAT+ÈÞ¸Õ¸íÁ¶"/>
                <a:cs typeface="VDPFAT+ÈÞ¸Õ¸íÁ¶"/>
              </a:rPr>
              <a:t>자치계획</a:t>
            </a:r>
            <a:r>
              <a:rPr lang="ko-KR" altLang="en-US" sz="460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4600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실행</a:t>
            </a:r>
          </a:p>
          <a:p>
            <a:pPr marL="400050" lvl="1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altLang="ko-KR" sz="4200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- </a:t>
            </a:r>
            <a:r>
              <a:rPr lang="ko-KR" altLang="en-US" sz="4200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운영</a:t>
            </a:r>
            <a:r>
              <a:rPr lang="ko-KR" altLang="en-US" sz="4100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방안</a:t>
            </a:r>
            <a:r>
              <a:rPr lang="ko-KR" altLang="en-US" sz="4100" spc="5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en-US" altLang="ko-KR" sz="4100">
                <a:solidFill>
                  <a:srgbClr val="000000"/>
                </a:solidFill>
                <a:latin typeface="VDPFAT+ÈÞ¸Õ¸íÁ¶"/>
                <a:cs typeface="VDPFAT+ÈÞ¸Õ¸íÁ¶"/>
              </a:rPr>
              <a:t>:</a:t>
            </a:r>
            <a:r>
              <a:rPr lang="ko-KR" altLang="en-US" sz="4100" spc="67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4100" spc="-102">
                <a:solidFill>
                  <a:srgbClr val="000000"/>
                </a:solidFill>
                <a:latin typeface="VDPFAT+ÈÞ¸Õ¸íÁ¶"/>
                <a:cs typeface="VDPFAT+ÈÞ¸Õ¸íÁ¶"/>
              </a:rPr>
              <a:t>수립된</a:t>
            </a:r>
            <a:r>
              <a:rPr lang="ko-KR" altLang="en-US" sz="4100" spc="-1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4100" spc="-100">
                <a:solidFill>
                  <a:srgbClr val="000000"/>
                </a:solidFill>
                <a:latin typeface="VDPFAT+ÈÞ¸Õ¸íÁ¶"/>
                <a:cs typeface="VDPFAT+ÈÞ¸Õ¸íÁ¶"/>
              </a:rPr>
              <a:t>자치계획을</a:t>
            </a:r>
            <a:r>
              <a:rPr lang="ko-KR" altLang="en-US" sz="4100" spc="-14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4100" spc="-100">
                <a:solidFill>
                  <a:srgbClr val="000000"/>
                </a:solidFill>
                <a:latin typeface="VDPFAT+ÈÞ¸Õ¸íÁ¶"/>
                <a:cs typeface="VDPFAT+ÈÞ¸Õ¸íÁ¶"/>
              </a:rPr>
              <a:t>분과위원회가</a:t>
            </a:r>
            <a:r>
              <a:rPr lang="ko-KR" altLang="en-US" sz="4100" spc="-14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4100" spc="-102">
                <a:solidFill>
                  <a:srgbClr val="000000"/>
                </a:solidFill>
                <a:latin typeface="VDPFAT+ÈÞ¸Õ¸íÁ¶"/>
                <a:cs typeface="VDPFAT+ÈÞ¸Õ¸íÁ¶"/>
              </a:rPr>
              <a:t>주도적으로</a:t>
            </a:r>
            <a:r>
              <a:rPr lang="ko-KR" altLang="en-US" sz="410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4100" spc="-102">
                <a:solidFill>
                  <a:srgbClr val="000000"/>
                </a:solidFill>
                <a:latin typeface="VDPFAT+ÈÞ¸Õ¸íÁ¶"/>
                <a:cs typeface="VDPFAT+ÈÞ¸Õ¸íÁ¶"/>
              </a:rPr>
              <a:t>사업을</a:t>
            </a:r>
            <a:r>
              <a:rPr lang="ko-KR" altLang="en-US" sz="4100" spc="528">
                <a:solidFill>
                  <a:srgbClr val="000000"/>
                </a:solidFill>
                <a:latin typeface="VDPFAT+ÈÞ¸Õ¸íÁ¶"/>
                <a:cs typeface="VDPFAT+ÈÞ¸Õ¸íÁ¶"/>
              </a:rPr>
              <a:t> 실</a:t>
            </a:r>
            <a:r>
              <a:rPr lang="ko-KR" altLang="en-US" sz="4100" spc="-135">
                <a:solidFill>
                  <a:srgbClr val="000000"/>
                </a:solidFill>
                <a:latin typeface="VDPFAT+ÈÞ¸Õ¸íÁ¶"/>
                <a:cs typeface="VDPFAT+ÈÞ¸Õ¸íÁ¶"/>
              </a:rPr>
              <a:t>행하며</a:t>
            </a:r>
            <a:r>
              <a:rPr lang="en-US" altLang="ko-KR" sz="4100" spc="-135">
                <a:solidFill>
                  <a:srgbClr val="000000"/>
                </a:solidFill>
                <a:latin typeface="VDPFAT+ÈÞ¸Õ¸íÁ¶"/>
                <a:cs typeface="VDPFAT+ÈÞ¸Õ¸íÁ¶"/>
              </a:rPr>
              <a:t>,</a:t>
            </a:r>
            <a:r>
              <a:rPr lang="ko-KR" altLang="en-US" sz="4100" spc="34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4100" spc="-138">
                <a:solidFill>
                  <a:srgbClr val="000000"/>
                </a:solidFill>
                <a:latin typeface="VDPFAT+ÈÞ¸Õ¸íÁ¶"/>
                <a:cs typeface="VDPFAT+ÈÞ¸Õ¸íÁ¶"/>
              </a:rPr>
              <a:t>규모가</a:t>
            </a:r>
            <a:r>
              <a:rPr lang="ko-KR" altLang="en-US" sz="4100" spc="-69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4100">
                <a:solidFill>
                  <a:srgbClr val="000000"/>
                </a:solidFill>
                <a:latin typeface="VDPFAT+ÈÞ¸Õ¸íÁ¶"/>
                <a:cs typeface="VDPFAT+ÈÞ¸Õ¸íÁ¶"/>
              </a:rPr>
              <a:t>큰</a:t>
            </a:r>
            <a:r>
              <a:rPr lang="ko-KR" altLang="en-US" sz="4100" spc="-197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4100" spc="-138">
                <a:solidFill>
                  <a:srgbClr val="000000"/>
                </a:solidFill>
                <a:latin typeface="VDPFAT+ÈÞ¸Õ¸íÁ¶"/>
                <a:cs typeface="VDPFAT+ÈÞ¸Õ¸íÁ¶"/>
              </a:rPr>
              <a:t>사업의</a:t>
            </a:r>
            <a:r>
              <a:rPr lang="ko-KR" altLang="en-US" sz="4100" spc="-69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4100" spc="-135">
                <a:solidFill>
                  <a:srgbClr val="000000"/>
                </a:solidFill>
                <a:latin typeface="VDPFAT+ÈÞ¸Õ¸íÁ¶"/>
                <a:cs typeface="VDPFAT+ÈÞ¸Õ¸íÁ¶"/>
              </a:rPr>
              <a:t>경우에는</a:t>
            </a:r>
            <a:r>
              <a:rPr lang="ko-KR" altLang="en-US" sz="4100" spc="-75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4100" spc="-125">
                <a:solidFill>
                  <a:srgbClr val="000000"/>
                </a:solidFill>
                <a:latin typeface="VDPFAT+ÈÞ¸Õ¸íÁ¶"/>
                <a:cs typeface="VDPFAT+ÈÞ¸Õ¸íÁ¶"/>
              </a:rPr>
              <a:t>다른</a:t>
            </a:r>
            <a:r>
              <a:rPr lang="ko-KR" altLang="en-US" sz="4100" spc="-82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4100" spc="-138">
                <a:solidFill>
                  <a:srgbClr val="000000"/>
                </a:solidFill>
                <a:latin typeface="VDPFAT+ÈÞ¸Õ¸íÁ¶"/>
                <a:cs typeface="VDPFAT+ÈÞ¸Õ¸íÁ¶"/>
              </a:rPr>
              <a:t>분과에서</a:t>
            </a:r>
            <a:r>
              <a:rPr lang="ko-KR" altLang="en-US" sz="4100" spc="-57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4100" spc="-138">
                <a:solidFill>
                  <a:srgbClr val="000000"/>
                </a:solidFill>
                <a:latin typeface="VDPFAT+ÈÞ¸Õ¸íÁ¶"/>
                <a:cs typeface="VDPFAT+ÈÞ¸Õ¸íÁ¶"/>
              </a:rPr>
              <a:t>지원</a:t>
            </a:r>
          </a:p>
          <a:p>
            <a:pPr marL="400050" lvl="1" indent="0">
              <a:lnSpc>
                <a:spcPct val="150000"/>
              </a:lnSpc>
              <a:spcBef>
                <a:spcPts val="793"/>
              </a:spcBef>
              <a:buNone/>
              <a:defRPr/>
            </a:pPr>
            <a:r>
              <a:rPr lang="en-US" altLang="ko-KR" sz="4500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-</a:t>
            </a:r>
            <a:r>
              <a:rPr lang="ko-KR" altLang="en-US" sz="4500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4500" spc="12">
                <a:solidFill>
                  <a:srgbClr val="000000"/>
                </a:solidFill>
                <a:latin typeface="VDPFAT+ÈÞ¸Õ¸íÁ¶"/>
                <a:cs typeface="VDPFAT+ÈÞ¸Õ¸íÁ¶"/>
              </a:rPr>
              <a:t>운영기간</a:t>
            </a:r>
            <a:r>
              <a:rPr lang="ko-KR" altLang="en-US" sz="450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en-US" altLang="ko-KR" sz="4500">
                <a:solidFill>
                  <a:srgbClr val="000000"/>
                </a:solidFill>
                <a:latin typeface="VDPFAT+ÈÞ¸Õ¸íÁ¶"/>
                <a:cs typeface="VDPFAT+ÈÞ¸Õ¸íÁ¶"/>
              </a:rPr>
              <a:t>:</a:t>
            </a:r>
            <a:r>
              <a:rPr lang="ko-KR" altLang="en-US" sz="4500" spc="18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en-US" altLang="ko-KR" sz="4500">
                <a:solidFill>
                  <a:srgbClr val="000000"/>
                </a:solidFill>
                <a:latin typeface="VDPFAT+ÈÞ¸Õ¸íÁ¶"/>
                <a:cs typeface="VDPFAT+ÈÞ¸Õ¸íÁ¶"/>
              </a:rPr>
              <a:t>2022. 1. ~</a:t>
            </a:r>
            <a:r>
              <a:rPr lang="ko-KR" altLang="en-US" sz="4500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en-US" altLang="ko-KR" sz="4500">
                <a:solidFill>
                  <a:srgbClr val="000000"/>
                </a:solidFill>
                <a:latin typeface="VDPFAT+ÈÞ¸Õ¸íÁ¶"/>
                <a:cs typeface="VDPFAT+ÈÞ¸Õ¸íÁ¶"/>
              </a:rPr>
              <a:t>12.</a:t>
            </a:r>
          </a:p>
          <a:p>
            <a:pPr>
              <a:lnSpc>
                <a:spcPct val="150000"/>
              </a:lnSpc>
              <a:defRPr/>
            </a:pPr>
            <a:r>
              <a:rPr lang="ko-KR" altLang="en-US" sz="4600" spc="12">
                <a:solidFill>
                  <a:srgbClr val="000000"/>
                </a:solidFill>
                <a:latin typeface="VDPFAT+ÈÞ¸Õ¸íÁ¶"/>
                <a:cs typeface="VDPFAT+ÈÞ¸Õ¸íÁ¶"/>
              </a:rPr>
              <a:t>소요예산</a:t>
            </a:r>
            <a:r>
              <a:rPr lang="ko-KR" altLang="en-US" sz="460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en-US" altLang="ko-KR" sz="4600">
                <a:solidFill>
                  <a:srgbClr val="000000"/>
                </a:solidFill>
                <a:latin typeface="VDPFAT+ÈÞ¸Õ¸íÁ¶"/>
                <a:cs typeface="VDPFAT+ÈÞ¸Õ¸íÁ¶"/>
              </a:rPr>
              <a:t>:</a:t>
            </a:r>
            <a:r>
              <a:rPr lang="ko-KR" altLang="en-US" sz="4600" spc="18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en-US" altLang="ko-KR" sz="4600">
                <a:solidFill>
                  <a:srgbClr val="000000"/>
                </a:solidFill>
                <a:latin typeface="VDPFAT+ÈÞ¸Õ¸íÁ¶"/>
                <a:cs typeface="VDPFAT+ÈÞ¸Õ¸íÁ¶"/>
              </a:rPr>
              <a:t>80,000</a:t>
            </a:r>
            <a:r>
              <a:rPr lang="ko-KR" altLang="en-US" sz="4600">
                <a:solidFill>
                  <a:srgbClr val="000000"/>
                </a:solidFill>
                <a:latin typeface="VDPFAT+ÈÞ¸Õ¸íÁ¶"/>
                <a:cs typeface="VDPFAT+ÈÞ¸Õ¸íÁ¶"/>
              </a:rPr>
              <a:t>천원</a:t>
            </a:r>
          </a:p>
          <a:p>
            <a:pPr>
              <a:lnSpc>
                <a:spcPct val="150000"/>
              </a:lnSpc>
              <a:defRPr/>
            </a:pPr>
            <a:r>
              <a:rPr lang="ko-KR" altLang="en-US" sz="4600"/>
              <a:t>내용 </a:t>
            </a:r>
            <a:r>
              <a:rPr lang="en-US" altLang="ko-KR" sz="4600"/>
              <a:t>: </a:t>
            </a:r>
            <a:r>
              <a:rPr lang="en-US" altLang="ko-KR" sz="4600" spc="10">
                <a:solidFill>
                  <a:srgbClr val="000000"/>
                </a:solidFill>
                <a:latin typeface="VDPFAT+ÈÞ¸Õ¸íÁ¶"/>
                <a:cs typeface="VDPFAT+ÈÞ¸Õ¸íÁ¶"/>
              </a:rPr>
              <a:t>2021</a:t>
            </a:r>
            <a:r>
              <a:rPr lang="ko-KR" altLang="en-US" sz="4600" spc="10">
                <a:solidFill>
                  <a:srgbClr val="000000"/>
                </a:solidFill>
                <a:latin typeface="VDPFAT+ÈÞ¸Õ¸íÁ¶"/>
                <a:cs typeface="VDPFAT+ÈÞ¸Õ¸íÁ¶"/>
              </a:rPr>
              <a:t>년</a:t>
            </a:r>
            <a:r>
              <a:rPr lang="ko-KR" altLang="en-US" sz="460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en-US" altLang="ko-KR" sz="4600">
                <a:solidFill>
                  <a:srgbClr val="000000"/>
                </a:solidFill>
                <a:latin typeface="VDPFAT+ÈÞ¸Õ¸íÁ¶"/>
                <a:cs typeface="VDPFAT+ÈÞ¸Õ¸íÁ¶"/>
              </a:rPr>
              <a:t>9</a:t>
            </a:r>
            <a:r>
              <a:rPr lang="ko-KR" altLang="en-US" sz="4600">
                <a:solidFill>
                  <a:srgbClr val="000000"/>
                </a:solidFill>
                <a:latin typeface="VDPFAT+ÈÞ¸Õ¸íÁ¶"/>
                <a:cs typeface="VDPFAT+ÈÞ¸Õ¸íÁ¶"/>
              </a:rPr>
              <a:t>월</a:t>
            </a:r>
            <a:r>
              <a:rPr lang="ko-KR" altLang="en-US" sz="4600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4600" spc="14">
                <a:solidFill>
                  <a:srgbClr val="000000"/>
                </a:solidFill>
                <a:latin typeface="VDPFAT+ÈÞ¸Õ¸íÁ¶"/>
                <a:cs typeface="VDPFAT+ÈÞ¸Õ¸íÁ¶"/>
              </a:rPr>
              <a:t>주민총회에서</a:t>
            </a:r>
            <a:r>
              <a:rPr lang="ko-KR" altLang="en-US" sz="460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4600" spc="10">
                <a:solidFill>
                  <a:srgbClr val="000000"/>
                </a:solidFill>
                <a:latin typeface="VDPFAT+ÈÞ¸Õ¸íÁ¶"/>
                <a:cs typeface="VDPFAT+ÈÞ¸Õ¸íÁ¶"/>
              </a:rPr>
              <a:t>의결된</a:t>
            </a:r>
            <a:r>
              <a:rPr lang="ko-KR" altLang="en-US" sz="460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4600" spc="14">
                <a:solidFill>
                  <a:srgbClr val="000000"/>
                </a:solidFill>
                <a:latin typeface="VDPFAT+ÈÞ¸Õ¸íÁ¶"/>
                <a:cs typeface="VDPFAT+ÈÞ¸Õ¸íÁ¶"/>
              </a:rPr>
              <a:t>주민자치계획</a:t>
            </a:r>
            <a:r>
              <a:rPr lang="ko-KR" altLang="en-US" sz="460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4600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사업</a:t>
            </a:r>
            <a:r>
              <a:rPr lang="ko-KR" altLang="en-US" sz="460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4600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실행</a:t>
            </a:r>
          </a:p>
          <a:p>
            <a:pPr marL="0" marR="0" indent="0">
              <a:lnSpc>
                <a:spcPct val="150000"/>
              </a:lnSpc>
              <a:spcBef>
                <a:spcPts val="793"/>
              </a:spcBef>
              <a:spcAft>
                <a:spcPts val="0"/>
              </a:spcAft>
              <a:buNone/>
              <a:defRPr/>
            </a:pPr>
            <a:r>
              <a:rPr lang="en-US" altLang="ko-KR" sz="4600" spc="10">
                <a:solidFill>
                  <a:srgbClr val="000000"/>
                </a:solidFill>
                <a:latin typeface="VDPFAT+ÈÞ¸Õ¸íÁ¶"/>
                <a:cs typeface="VDPFAT+ÈÞ¸Õ¸íÁ¶"/>
              </a:rPr>
              <a:t>, </a:t>
            </a:r>
            <a:r>
              <a:rPr lang="ko-KR" altLang="en-US" sz="4600" spc="10">
                <a:solidFill>
                  <a:srgbClr val="000000"/>
                </a:solidFill>
                <a:latin typeface="VDPFAT+ÈÞ¸Õ¸íÁ¶"/>
                <a:cs typeface="VDPFAT+ÈÞ¸Õ¸íÁ¶"/>
              </a:rPr>
              <a:t>분과</a:t>
            </a:r>
            <a:r>
              <a:rPr lang="ko-KR" altLang="en-US" sz="460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4600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사업별로</a:t>
            </a:r>
            <a:r>
              <a:rPr lang="ko-KR" altLang="en-US" sz="4600">
                <a:solidFill>
                  <a:srgbClr val="000000"/>
                </a:solidFill>
                <a:latin typeface="VDPFAT+ÈÞ¸Õ¸íÁ¶"/>
                <a:cs typeface="VDPFAT+ÈÞ¸Õ¸íÁ¶"/>
              </a:rPr>
              <a:t> 최종</a:t>
            </a:r>
            <a:r>
              <a:rPr lang="ko-KR" altLang="en-US" sz="4600" spc="14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4600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실행계획</a:t>
            </a:r>
            <a:r>
              <a:rPr lang="ko-KR" altLang="en-US" sz="4600">
                <a:solidFill>
                  <a:srgbClr val="000000"/>
                </a:solidFill>
                <a:latin typeface="VDPFAT+ÈÞ¸Õ¸íÁ¶"/>
                <a:cs typeface="VDPFAT+ÈÞ¸Õ¸íÁ¶"/>
              </a:rPr>
              <a:t> 및</a:t>
            </a:r>
            <a:r>
              <a:rPr lang="ko-KR" altLang="en-US" sz="4600" spc="18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4600" spc="14">
                <a:solidFill>
                  <a:srgbClr val="000000"/>
                </a:solidFill>
                <a:latin typeface="VDPFAT+ÈÞ¸Õ¸íÁ¶"/>
                <a:cs typeface="VDPFAT+ÈÞ¸Õ¸íÁ¶"/>
              </a:rPr>
              <a:t>예산계획서</a:t>
            </a:r>
            <a:r>
              <a:rPr lang="ko-KR" altLang="en-US" sz="4600">
                <a:solidFill>
                  <a:srgbClr val="000000"/>
                </a:solidFill>
                <a:latin typeface="VDPFAT+ÈÞ¸Õ¸íÁ¶"/>
                <a:cs typeface="VDPFAT+ÈÞ¸Õ¸íÁ¶"/>
              </a:rPr>
              <a:t> 작성</a:t>
            </a:r>
            <a:r>
              <a:rPr lang="ko-KR" altLang="en-US" sz="4600" spc="14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4600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후</a:t>
            </a:r>
            <a:r>
              <a:rPr lang="en-US" altLang="ko-KR" sz="4600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,</a:t>
            </a:r>
            <a:r>
              <a:rPr lang="ko-KR" altLang="en-US" sz="4600" spc="-1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4600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정기회의에서</a:t>
            </a:r>
            <a:r>
              <a:rPr lang="ko-KR" altLang="en-US" sz="460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4600" spc="12">
                <a:solidFill>
                  <a:srgbClr val="000000"/>
                </a:solidFill>
                <a:latin typeface="VDPFAT+ÈÞ¸Õ¸íÁ¶"/>
                <a:cs typeface="VDPFAT+ÈÞ¸Õ¸íÁ¶"/>
              </a:rPr>
              <a:t>의결하여</a:t>
            </a:r>
            <a:r>
              <a:rPr lang="ko-KR" altLang="en-US" sz="4600">
                <a:solidFill>
                  <a:srgbClr val="000000"/>
                </a:solidFill>
                <a:latin typeface="VDPFAT+ÈÞ¸Õ¸íÁ¶"/>
                <a:cs typeface="VDPFAT+ÈÞ¸Õ¸íÁ¶"/>
              </a:rPr>
              <a:t> </a:t>
            </a:r>
            <a:r>
              <a:rPr lang="ko-KR" altLang="en-US" sz="4600" spc="17">
                <a:solidFill>
                  <a:srgbClr val="000000"/>
                </a:solidFill>
                <a:latin typeface="VDPFAT+ÈÞ¸Õ¸íÁ¶"/>
                <a:cs typeface="VDPFAT+ÈÞ¸Õ¸íÁ¶"/>
              </a:rPr>
              <a:t>사업</a:t>
            </a:r>
            <a:r>
              <a:rPr lang="ko-KR" altLang="en-US" sz="4600">
                <a:solidFill>
                  <a:srgbClr val="000000"/>
                </a:solidFill>
                <a:latin typeface="VDPFAT+ÈÞ¸Õ¸íÁ¶"/>
                <a:cs typeface="VDPFAT+ÈÞ¸Õ¸íÁ¶"/>
              </a:rPr>
              <a:t> 진행</a:t>
            </a:r>
          </a:p>
          <a:p>
            <a:pPr lvl="0">
              <a:defRPr/>
            </a:pPr>
            <a:endParaRPr lang="ko-KR" altLang="en-US"/>
          </a:p>
        </p:txBody>
      </p:sp>
      <p:pic>
        <p:nvPicPr>
          <p:cNvPr id="4" name="오디오 3">
            <a:hlinkClick r:id="" action="ppaction://media"/>
            <a:extLst>
              <a:ext uri="{FF2B5EF4-FFF2-40B4-BE49-F238E27FC236}">
                <a16:creationId xmlns:a16="http://schemas.microsoft.com/office/drawing/2014/main" id="{66D401BA-1EB9-4ED7-A18B-76BD6EA0BF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2088">
        <p:split orient="vert"/>
      </p:transition>
    </mc:Choice>
    <mc:Fallback xmlns="">
      <p:transition spd="slow" advTm="42088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0" y="0"/>
            <a:ext cx="10765536" cy="987552"/>
          </a:xfrm>
        </p:spPr>
        <p:txBody>
          <a:bodyPr/>
          <a:lstStyle/>
          <a:p>
            <a:pPr lvl="0">
              <a:defRPr/>
            </a:pPr>
            <a:r>
              <a:rPr lang="en-US" altLang="ko-KR"/>
              <a:t>7. 2022</a:t>
            </a:r>
            <a:r>
              <a:rPr lang="ko-KR" altLang="en-US"/>
              <a:t>년 분과위원회별 사업 추진계획</a:t>
            </a:r>
          </a:p>
        </p:txBody>
      </p:sp>
      <p:graphicFrame>
        <p:nvGraphicFramePr>
          <p:cNvPr id="5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7418043"/>
              </p:ext>
            </p:extLst>
          </p:nvPr>
        </p:nvGraphicFramePr>
        <p:xfrm>
          <a:off x="255639" y="1070053"/>
          <a:ext cx="11734799" cy="55372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74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85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368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319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1161"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ko-KR" altLang="en-US" sz="2400"/>
                        <a:t>분과명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ko-KR" altLang="en-US" sz="2400"/>
                        <a:t>인원</a:t>
                      </a:r>
                      <a:r>
                        <a:rPr lang="en-US" altLang="ko-KR" sz="2400"/>
                        <a:t>(</a:t>
                      </a:r>
                      <a:r>
                        <a:rPr lang="ko-KR" altLang="en-US" sz="2400"/>
                        <a:t>명</a:t>
                      </a:r>
                      <a:r>
                        <a:rPr lang="en-US" altLang="ko-KR" sz="2400"/>
                        <a:t>)</a:t>
                      </a:r>
                      <a:endParaRPr lang="ko-KR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  <a:defRPr/>
                      </a:pPr>
                      <a:r>
                        <a:rPr lang="ko-KR" altLang="en-US" sz="2400"/>
                        <a:t>사업내용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ko-KR" altLang="en-US" sz="2400"/>
                        <a:t>추진시기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52051"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ko-KR" altLang="en-US" sz="2000"/>
                        <a:t>마을공동체</a:t>
                      </a:r>
                    </a:p>
                    <a:p>
                      <a:pPr algn="ctr" latinLnBrk="1">
                        <a:defRPr/>
                      </a:pPr>
                      <a:r>
                        <a:rPr lang="ko-KR" altLang="en-US" sz="2000"/>
                        <a:t>분과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en-US" altLang="ko-KR" sz="2000"/>
                        <a:t>8</a:t>
                      </a:r>
                      <a:endParaRPr lang="ko-KR" altLang="en-US" sz="2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marR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defRPr/>
                      </a:pPr>
                      <a:r>
                        <a:rPr lang="ko-KR" altLang="en-US" sz="2000" spc="-68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아름다운</a:t>
                      </a:r>
                      <a:r>
                        <a:rPr lang="ko-KR" altLang="en-US" sz="2000" spc="-37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 </a:t>
                      </a:r>
                      <a:r>
                        <a:rPr lang="ko-KR" altLang="en-US" sz="2000" spc="-72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마을</a:t>
                      </a:r>
                      <a:r>
                        <a:rPr lang="ko-KR" altLang="en-US" sz="2000" spc="-31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 </a:t>
                      </a:r>
                      <a:r>
                        <a:rPr lang="ko-KR" altLang="en-US" sz="2000" spc="-73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만들기</a:t>
                      </a:r>
                      <a:r>
                        <a:rPr lang="en-US" altLang="ko-KR" sz="2000" spc="-73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,</a:t>
                      </a:r>
                      <a:r>
                        <a:rPr lang="ko-KR" altLang="en-US" sz="2000" spc="15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 </a:t>
                      </a:r>
                      <a:r>
                        <a:rPr lang="ko-KR" altLang="en-US" sz="2000" spc="-68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불우이웃</a:t>
                      </a:r>
                      <a:r>
                        <a:rPr lang="ko-KR" altLang="en-US" sz="2000" spc="-67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돕기</a:t>
                      </a:r>
                      <a:r>
                        <a:rPr lang="en-US" altLang="ko-KR" sz="2000" spc="-67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,</a:t>
                      </a:r>
                      <a:r>
                        <a:rPr lang="ko-KR" altLang="en-US" sz="2000" spc="10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 </a:t>
                      </a:r>
                      <a:r>
                        <a:rPr lang="ko-KR" altLang="en-US" sz="2000" spc="-72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자원봉사</a:t>
                      </a:r>
                      <a:r>
                        <a:rPr lang="ko-KR" altLang="en-US" sz="2000" spc="-34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 </a:t>
                      </a:r>
                      <a:r>
                        <a:rPr lang="ko-KR" altLang="en-US" sz="2000" spc="-72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활동</a:t>
                      </a:r>
                      <a:r>
                        <a:rPr lang="ko-KR" altLang="en-US" sz="2000" spc="-31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 </a:t>
                      </a:r>
                      <a:r>
                        <a:rPr lang="ko-KR" altLang="en-US" sz="2000" spc="-72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사업</a:t>
                      </a:r>
                      <a:r>
                        <a:rPr lang="ko-KR" altLang="en-US" sz="2000" spc="-31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 </a:t>
                      </a:r>
                      <a:r>
                        <a:rPr lang="ko-KR" altLang="en-US" sz="2000" spc="-72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추진 </a:t>
                      </a:r>
                    </a:p>
                    <a:p>
                      <a:pPr marL="342900" marR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defRPr/>
                      </a:pPr>
                      <a:r>
                        <a:rPr lang="en-US" altLang="ko-KR" sz="2000" spc="-72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2021</a:t>
                      </a:r>
                      <a:r>
                        <a:rPr lang="ko-KR" altLang="en-US" sz="2000" spc="-72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년에 확정된 자치계획 사업시행</a:t>
                      </a:r>
                      <a:endParaRPr lang="ko-KR" altLang="en-US" sz="2000"/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en-US" altLang="ko-KR" sz="2000"/>
                        <a:t>2022</a:t>
                      </a:r>
                      <a:r>
                        <a:rPr lang="ko-KR" altLang="en-US" sz="2000"/>
                        <a:t>년 </a:t>
                      </a:r>
                    </a:p>
                    <a:p>
                      <a:pPr algn="ctr" latinLnBrk="1">
                        <a:defRPr/>
                      </a:pPr>
                      <a:r>
                        <a:rPr lang="en-US" altLang="ko-KR" sz="2000"/>
                        <a:t>1</a:t>
                      </a:r>
                      <a:r>
                        <a:rPr lang="ko-KR" altLang="en-US" sz="2000"/>
                        <a:t>월</a:t>
                      </a:r>
                      <a:r>
                        <a:rPr lang="en-US" altLang="ko-KR" sz="2000"/>
                        <a:t>~12</a:t>
                      </a:r>
                      <a:r>
                        <a:rPr lang="ko-KR" altLang="en-US" sz="2000"/>
                        <a:t>월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6168"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ko-KR" altLang="en-US" sz="2000"/>
                        <a:t>사회교육</a:t>
                      </a:r>
                    </a:p>
                    <a:p>
                      <a:pPr algn="ctr" latinLnBrk="1">
                        <a:defRPr/>
                      </a:pPr>
                      <a:r>
                        <a:rPr lang="ko-KR" altLang="en-US" sz="2000"/>
                        <a:t>분과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en-US" altLang="ko-KR" sz="2000"/>
                        <a:t>10</a:t>
                      </a:r>
                      <a:endParaRPr lang="ko-KR" altLang="en-US" sz="2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 latinLnBrk="1">
                        <a:buFont typeface="Arial"/>
                        <a:buChar char="•"/>
                        <a:defRPr/>
                      </a:pPr>
                      <a:r>
                        <a:rPr lang="ko-KR" altLang="en-US" sz="2000"/>
                        <a:t>평생교육</a:t>
                      </a:r>
                      <a:r>
                        <a:rPr lang="en-US" altLang="ko-KR" sz="2000"/>
                        <a:t>, </a:t>
                      </a:r>
                      <a:r>
                        <a:rPr lang="ko-KR" altLang="en-US" sz="2000"/>
                        <a:t>교양강좌</a:t>
                      </a:r>
                      <a:r>
                        <a:rPr lang="en-US" altLang="ko-KR" sz="2000"/>
                        <a:t>, </a:t>
                      </a:r>
                      <a:r>
                        <a:rPr lang="ko-KR" altLang="en-US" sz="2000"/>
                        <a:t>청소년선도 활동 사업추진 </a:t>
                      </a:r>
                      <a:r>
                        <a:rPr lang="en-US" altLang="ko-KR" sz="2000"/>
                        <a:t>2021</a:t>
                      </a:r>
                      <a:r>
                        <a:rPr lang="ko-KR" altLang="en-US" sz="2000"/>
                        <a:t>년에 확정된 자치계획 사업시행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9318"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ko-KR" altLang="en-US" sz="2000"/>
                        <a:t>문화체육</a:t>
                      </a:r>
                    </a:p>
                    <a:p>
                      <a:pPr algn="ctr" latinLnBrk="1">
                        <a:defRPr/>
                      </a:pPr>
                      <a:r>
                        <a:rPr lang="ko-KR" altLang="en-US" sz="2000"/>
                        <a:t>분과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en-US" altLang="ko-KR" sz="2000"/>
                        <a:t>10</a:t>
                      </a:r>
                      <a:endParaRPr lang="ko-KR" altLang="en-US" sz="2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 latinLnBrk="1">
                        <a:buFont typeface="Arial"/>
                        <a:buChar char="•"/>
                        <a:defRPr/>
                      </a:pPr>
                      <a:r>
                        <a:rPr lang="ko-KR" altLang="en-US" sz="2000" dirty="0"/>
                        <a:t>현장체험학습실시</a:t>
                      </a:r>
                      <a:r>
                        <a:rPr lang="en-US" altLang="ko-KR" sz="2000" dirty="0"/>
                        <a:t>, </a:t>
                      </a:r>
                      <a:r>
                        <a:rPr lang="ko-KR" altLang="en-US" sz="2000" dirty="0"/>
                        <a:t>문화행사</a:t>
                      </a:r>
                      <a:r>
                        <a:rPr lang="en-US" altLang="ko-KR" sz="2000" dirty="0"/>
                        <a:t>, </a:t>
                      </a:r>
                      <a:r>
                        <a:rPr lang="ko-KR" altLang="en-US" sz="2000" dirty="0"/>
                        <a:t>생활체육</a:t>
                      </a:r>
                      <a:r>
                        <a:rPr lang="en-US" altLang="ko-KR" sz="2000" dirty="0"/>
                        <a:t>, </a:t>
                      </a:r>
                      <a:r>
                        <a:rPr lang="ko-KR" altLang="en-US" sz="2000" dirty="0"/>
                        <a:t>전시회 사업추진 </a:t>
                      </a:r>
                    </a:p>
                    <a:p>
                      <a:pPr marL="342900" indent="-342900" latinLnBrk="1">
                        <a:buFont typeface="Arial"/>
                        <a:buChar char="•"/>
                        <a:defRPr/>
                      </a:pPr>
                      <a:r>
                        <a:rPr lang="ko-KR" altLang="en-US" sz="2000" dirty="0"/>
                        <a:t>각종 문화행사 기획 및 추진 </a:t>
                      </a:r>
                    </a:p>
                    <a:p>
                      <a:pPr marL="342900" indent="-342900" latinLnBrk="1">
                        <a:buFont typeface="Arial"/>
                        <a:buChar char="•"/>
                        <a:defRPr/>
                      </a:pPr>
                      <a:r>
                        <a:rPr lang="en-US" altLang="ko-KR" sz="2000" dirty="0"/>
                        <a:t>2021</a:t>
                      </a:r>
                      <a:r>
                        <a:rPr lang="ko-KR" altLang="en-US" sz="2000" dirty="0"/>
                        <a:t>년에 확정된 자치계획 사업시행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88525"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ko-KR" altLang="en-US" sz="2000"/>
                        <a:t>생활민원</a:t>
                      </a:r>
                    </a:p>
                    <a:p>
                      <a:pPr algn="ctr" latinLnBrk="1">
                        <a:defRPr/>
                      </a:pPr>
                      <a:r>
                        <a:rPr lang="ko-KR" altLang="en-US" sz="2000"/>
                        <a:t>분과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en-US" altLang="ko-KR" sz="2000"/>
                        <a:t>13</a:t>
                      </a:r>
                      <a:endParaRPr lang="ko-KR" altLang="en-US" sz="2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455552" marR="0" indent="-342900">
                        <a:lnSpc>
                          <a:spcPct val="100000"/>
                        </a:lnSpc>
                        <a:spcBef>
                          <a:spcPts val="643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defRPr/>
                      </a:pPr>
                      <a:r>
                        <a:rPr lang="ko-KR" altLang="en-US" sz="2000" dirty="0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지역문제 </a:t>
                      </a:r>
                      <a:r>
                        <a:rPr lang="ko-KR" altLang="en-US" sz="2000" dirty="0" err="1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토론∙건의</a:t>
                      </a:r>
                      <a:r>
                        <a:rPr lang="en-US" altLang="ko-KR" sz="2000" dirty="0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, </a:t>
                      </a:r>
                      <a:r>
                        <a:rPr lang="ko-KR" altLang="en-US" sz="2000" dirty="0" err="1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지역간∙주민간</a:t>
                      </a:r>
                      <a:r>
                        <a:rPr lang="ko-KR" altLang="en-US" sz="2000" dirty="0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 </a:t>
                      </a:r>
                      <a:r>
                        <a:rPr lang="ko-KR" altLang="en-US" sz="2000" spc="-12" dirty="0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분쟁</a:t>
                      </a:r>
                      <a:r>
                        <a:rPr lang="ko-KR" altLang="en-US" sz="2000" dirty="0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 예방</a:t>
                      </a:r>
                      <a:r>
                        <a:rPr lang="en-US" altLang="ko-KR" sz="2000" dirty="0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·</a:t>
                      </a:r>
                      <a:r>
                        <a:rPr lang="ko-KR" altLang="en-US" sz="2000" dirty="0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조정</a:t>
                      </a:r>
                      <a:r>
                        <a:rPr lang="en-US" altLang="ko-KR" sz="2000" dirty="0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, </a:t>
                      </a:r>
                      <a:r>
                        <a:rPr lang="ko-KR" altLang="en-US" sz="2000" spc="-12" dirty="0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주민</a:t>
                      </a:r>
                      <a:r>
                        <a:rPr lang="ko-KR" altLang="en-US" sz="2000" dirty="0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 </a:t>
                      </a:r>
                      <a:r>
                        <a:rPr lang="ko-KR" altLang="en-US" sz="2000" dirty="0" err="1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민원예방∙조정</a:t>
                      </a:r>
                      <a:r>
                        <a:rPr lang="ko-KR" altLang="en-US" sz="2000" dirty="0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 </a:t>
                      </a:r>
                    </a:p>
                    <a:p>
                      <a:pPr marL="455552" marR="0" indent="-342900">
                        <a:lnSpc>
                          <a:spcPct val="100000"/>
                        </a:lnSpc>
                        <a:spcBef>
                          <a:spcPts val="643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defRPr/>
                      </a:pPr>
                      <a:r>
                        <a:rPr lang="ko-KR" altLang="en-US" sz="2000" dirty="0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주민 민원 해결 </a:t>
                      </a:r>
                      <a:r>
                        <a:rPr lang="ko-KR" altLang="en-US" sz="2000" spc="-12" dirty="0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사업</a:t>
                      </a:r>
                      <a:r>
                        <a:rPr lang="ko-KR" altLang="en-US" sz="2000" dirty="0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 </a:t>
                      </a:r>
                      <a:r>
                        <a:rPr lang="ko-KR" altLang="en-US" sz="2000" spc="-12" dirty="0">
                          <a:solidFill>
                            <a:srgbClr val="000000"/>
                          </a:solidFill>
                          <a:latin typeface="VDPFAT+ÈÞ¸Õ¸íÁ¶"/>
                          <a:cs typeface="VDPFAT+ÈÞ¸Õ¸íÁ¶"/>
                        </a:rPr>
                        <a:t>추진</a:t>
                      </a:r>
                    </a:p>
                    <a:p>
                      <a:pPr marL="455552" marR="0" indent="-342900">
                        <a:lnSpc>
                          <a:spcPct val="100000"/>
                        </a:lnSpc>
                        <a:spcBef>
                          <a:spcPts val="681"/>
                        </a:spcBef>
                        <a:spcAft>
                          <a:spcPts val="0"/>
                        </a:spcAft>
                        <a:buFont typeface="Arial"/>
                        <a:buChar char="•"/>
                        <a:defRPr/>
                      </a:pPr>
                      <a:r>
                        <a:rPr lang="en-US" altLang="ko-KR" sz="2000" dirty="0"/>
                        <a:t>2021</a:t>
                      </a:r>
                      <a:r>
                        <a:rPr lang="ko-KR" altLang="en-US" sz="2000" dirty="0"/>
                        <a:t>년에 확정된 자치계획 사업시행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3" name="오디오 2">
            <a:hlinkClick r:id="" action="ppaction://media"/>
            <a:extLst>
              <a:ext uri="{FF2B5EF4-FFF2-40B4-BE49-F238E27FC236}">
                <a16:creationId xmlns:a16="http://schemas.microsoft.com/office/drawing/2014/main" id="{5215EC03-F765-4237-BA3C-064D3C6D13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3775">
        <p:split orient="vert"/>
      </p:transition>
    </mc:Choice>
    <mc:Fallback xmlns="">
      <p:transition spd="slow" advTm="33775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New_Korea03">
  <a:themeElements>
    <a:clrScheme name="Korea03">
      <a:dk1>
        <a:srgbClr val="000000"/>
      </a:dk1>
      <a:lt1>
        <a:srgbClr val="FFFFFF"/>
      </a:lt1>
      <a:dk2>
        <a:srgbClr val="0362B9"/>
      </a:dk2>
      <a:lt2>
        <a:srgbClr val="BCE7FA"/>
      </a:lt2>
      <a:accent1>
        <a:srgbClr val="3DB5DB"/>
      </a:accent1>
      <a:accent2>
        <a:srgbClr val="DF9B29"/>
      </a:accent2>
      <a:accent3>
        <a:srgbClr val="6699FF"/>
      </a:accent3>
      <a:accent4>
        <a:srgbClr val="D361AA"/>
      </a:accent4>
      <a:accent5>
        <a:srgbClr val="A3D75D"/>
      </a:accent5>
      <a:accent6>
        <a:srgbClr val="D36161"/>
      </a:accent6>
      <a:hlink>
        <a:srgbClr val="FF9933"/>
      </a:hlink>
      <a:folHlink>
        <a:srgbClr val="FF3399"/>
      </a:folHlink>
    </a:clrScheme>
    <a:fontScheme name="Korea03">
      <a:majorFont>
        <a:latin typeface="Corbel"/>
        <a:ea typeface=""/>
        <a:cs typeface=""/>
        <a:font script="Jpan" typeface="HG創英角ｺﾞｼｯｸUB"/>
        <a:font script="Hang" typeface="맑은 고딕"/>
        <a:font script="Hans" typeface="隶书"/>
        <a:font script="Hant" typeface="Microsoft JhengHei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w Cen MT"/>
        <a:ea typeface=""/>
        <a:cs typeface=""/>
        <a:font script="Jpan" typeface="HGｺﾞｼｯｸE"/>
        <a:font script="Hang" typeface="휴먼모음T"/>
        <a:font script="Hans" typeface="华文楷体"/>
        <a:font script="Hant" typeface="Microsoft JhengHei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Korea03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hade val="100000"/>
                <a:satMod val="115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1094</Words>
  <Application>Microsoft Office PowerPoint</Application>
  <PresentationFormat>와이드스크린</PresentationFormat>
  <Paragraphs>197</Paragraphs>
  <Slides>29</Slides>
  <Notes>0</Notes>
  <HiddenSlides>0</HiddenSlides>
  <MMClips>29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29</vt:i4>
      </vt:variant>
    </vt:vector>
  </HeadingPairs>
  <TitlesOfParts>
    <vt:vector size="41" baseType="lpstr">
      <vt:lpstr>AWOWIM+ÈÞ¸Õ°íµñ</vt:lpstr>
      <vt:lpstr>VAEQCN+MalgunGothic</vt:lpstr>
      <vt:lpstr>VDPFAT+ÈÞ¸Õ¸íÁ¶</vt:lpstr>
      <vt:lpstr>굴림</vt:lpstr>
      <vt:lpstr>맑은 고딕</vt:lpstr>
      <vt:lpstr>한컴 윤고딕 230</vt:lpstr>
      <vt:lpstr>Arial</vt:lpstr>
      <vt:lpstr>Corbel</vt:lpstr>
      <vt:lpstr>Tw Cen MT</vt:lpstr>
      <vt:lpstr>Wingdings</vt:lpstr>
      <vt:lpstr>Wingdings 2</vt:lpstr>
      <vt:lpstr>New_Korea03</vt:lpstr>
      <vt:lpstr>2022년 검단동 주민참여사업 안내</vt:lpstr>
      <vt:lpstr>목 차</vt:lpstr>
      <vt:lpstr>1. 운영개요</vt:lpstr>
      <vt:lpstr>2. 운영내용</vt:lpstr>
      <vt:lpstr>3. 마을의제 발굴 </vt:lpstr>
      <vt:lpstr>4. 분과위원회별 사업계획 수립</vt:lpstr>
      <vt:lpstr>5. 분과위원회별 사업내용</vt:lpstr>
      <vt:lpstr>6. 자치계획 사업 실행</vt:lpstr>
      <vt:lpstr>7. 2022년 분과위원회별 사업 추진계획</vt:lpstr>
      <vt:lpstr>8. 동에 배정된 주민참여예산 사업 계획</vt:lpstr>
      <vt:lpstr>9. 사업목록</vt:lpstr>
      <vt:lpstr>10. 기대효과</vt:lpstr>
      <vt:lpstr>11. 사업소개</vt:lpstr>
      <vt:lpstr>검단동 주민의 날</vt:lpstr>
      <vt:lpstr>사업효과(검단동 주민의 날)</vt:lpstr>
      <vt:lpstr>검단동 주민의 날 관련사진</vt:lpstr>
      <vt:lpstr>검단동 주민의 날 관련사진</vt:lpstr>
      <vt:lpstr>검단동 주민의 날(비빔밥 만들기)</vt:lpstr>
      <vt:lpstr>전통을 찾아가는 여행길, 맛 우리게 물어봐,  우리의 전통 먹거리를 찾아서 (된장, 메주, 고추장, 간장 만들기)</vt:lpstr>
      <vt:lpstr>사업효과(된장, 메주, 고추장, 간장 만들기)</vt:lpstr>
      <vt:lpstr>메주, 된장만들기(관련사진)</vt:lpstr>
      <vt:lpstr>고추장, 간장만들기(관련사진)</vt:lpstr>
      <vt:lpstr> 신나는 줄넘기</vt:lpstr>
      <vt:lpstr>사업효과( 신나는 줄넘기)</vt:lpstr>
      <vt:lpstr>신나는 줄넘기(관련사진)</vt:lpstr>
      <vt:lpstr>검단동 꽃길 만들기</vt:lpstr>
      <vt:lpstr>사업효과(검단동 꽃길 만들기)</vt:lpstr>
      <vt:lpstr>검단동 꽃길 만들기</vt:lpstr>
      <vt:lpstr>검단동 꽃길 만들기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2022년 검단동 주민참여사업 안내</dc:title>
  <dc:creator>송 영태</dc:creator>
  <cp:lastModifiedBy>User</cp:lastModifiedBy>
  <cp:revision>21</cp:revision>
  <dcterms:created xsi:type="dcterms:W3CDTF">2021-08-10T01:38:10Z</dcterms:created>
  <dcterms:modified xsi:type="dcterms:W3CDTF">2021-08-17T02:55:30Z</dcterms:modified>
  <cp:version/>
</cp:coreProperties>
</file>