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7" r:id="rId4"/>
    <p:sldId id="269" r:id="rId5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4" userDrawn="1">
          <p15:clr>
            <a:srgbClr val="A4A3A4"/>
          </p15:clr>
        </p15:guide>
        <p15:guide id="2" pos="3974" userDrawn="1">
          <p15:clr>
            <a:srgbClr val="A4A3A4"/>
          </p15:clr>
        </p15:guide>
        <p15:guide id="3" pos="323" userDrawn="1">
          <p15:clr>
            <a:srgbClr val="A4A3A4"/>
          </p15:clr>
        </p15:guide>
        <p15:guide id="4" pos="459" userDrawn="1">
          <p15:clr>
            <a:srgbClr val="A4A3A4"/>
          </p15:clr>
        </p15:guide>
        <p15:guide id="5" orient="horz" pos="6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8" autoAdjust="0"/>
    <p:restoredTop sz="94660"/>
  </p:normalViewPr>
  <p:slideViewPr>
    <p:cSldViewPr snapToGrid="0" showGuides="1">
      <p:cViewPr>
        <p:scale>
          <a:sx n="86" d="100"/>
          <a:sy n="86" d="100"/>
        </p:scale>
        <p:origin x="-606" y="-24"/>
      </p:cViewPr>
      <p:guideLst>
        <p:guide orient="horz" pos="194"/>
        <p:guide orient="horz" pos="6182"/>
        <p:guide pos="3974"/>
        <p:guide pos="323"/>
        <p:guide pos="4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9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98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t2you.com/" TargetMode="External"/><Relationship Id="rId2" Type="http://schemas.openxmlformats.org/officeDocument/2006/relationships/hyperlink" Target="https://www.apt2you.com-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>
            <a:extLst>
              <a:ext uri="{FF2B5EF4-FFF2-40B4-BE49-F238E27FC236}">
                <a16:creationId xmlns:a16="http://schemas.microsoft.com/office/drawing/2014/main" xmlns="" id="{A3CE3AA6-901B-409D-AD59-C3FD8BC54736}"/>
              </a:ext>
            </a:extLst>
          </p:cNvPr>
          <p:cNvSpPr/>
          <p:nvPr/>
        </p:nvSpPr>
        <p:spPr>
          <a:xfrm>
            <a:off x="549276" y="353695"/>
            <a:ext cx="5758368" cy="491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685800" latinLnBrk="1">
              <a:lnSpc>
                <a:spcPct val="150000"/>
              </a:lnSpc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판교 </a:t>
            </a:r>
            <a:r>
              <a:rPr lang="ko-KR" altLang="en-US" sz="1600" dirty="0" err="1" smtClean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퍼스트힐</a:t>
            </a:r>
            <a:r>
              <a:rPr lang="ko-KR" altLang="en-US" sz="1600" dirty="0" smtClean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푸르지오</a:t>
            </a:r>
            <a:r>
              <a:rPr lang="ko-KR" altLang="en-US" sz="1600" dirty="0" smtClean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600" dirty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기관추천 특별공급 안내문</a:t>
            </a:r>
            <a:endParaRPr lang="en-US" altLang="ko-KR" sz="1600" dirty="0">
              <a:solidFill>
                <a:schemeClr val="tx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1" name="Rounded Rectangle 73">
            <a:extLst>
              <a:ext uri="{FF2B5EF4-FFF2-40B4-BE49-F238E27FC236}">
                <a16:creationId xmlns:a16="http://schemas.microsoft.com/office/drawing/2014/main" xmlns="" id="{4DC48E29-A024-48B1-803F-BAFA16B3C64D}"/>
              </a:ext>
            </a:extLst>
          </p:cNvPr>
          <p:cNvSpPr/>
          <p:nvPr/>
        </p:nvSpPr>
        <p:spPr>
          <a:xfrm rot="16200000" flipH="1">
            <a:off x="3387884" y="-2567145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Rounded Rectangle 73">
            <a:extLst>
              <a:ext uri="{FF2B5EF4-FFF2-40B4-BE49-F238E27FC236}">
                <a16:creationId xmlns:a16="http://schemas.microsoft.com/office/drawing/2014/main" xmlns="" id="{F2F8A468-CAF5-4F8F-B2D7-80A8DD3DB117}"/>
              </a:ext>
            </a:extLst>
          </p:cNvPr>
          <p:cNvSpPr/>
          <p:nvPr/>
        </p:nvSpPr>
        <p:spPr>
          <a:xfrm rot="16200000" flipH="1">
            <a:off x="3387884" y="-2030281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BEEECE2C-11DD-44A7-9E50-A51B0BA8AB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96887"/>
              </p:ext>
            </p:extLst>
          </p:nvPr>
        </p:nvGraphicFramePr>
        <p:xfrm>
          <a:off x="512762" y="1040420"/>
          <a:ext cx="5794882" cy="940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313593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특별공급 추천기관에서 특별공급 대상자로 선정되었다 하더라도 반드시 특별공급 신청일에 신청하여야 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</a:p>
                    <a:p>
                      <a:pPr fontAlgn="base" latinLnBrk="1"/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미신청시 당첨자 선정 및 계약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313593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r" latinLnBrk="1"/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신청 자격 확인결과 부적격자로 판명되는 경우 해당 기관의 추천여부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․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청약신청 및 동호배정 여부와 무관하게 계약체결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청약통장 효력상실 및 청약통장 재사용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특별공급 신청자격 박탈 등의 불이익을 받습니다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313593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r" latinLnBrk="1"/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신청자가 동 안내문 내용을 미숙지하고 신청하여 받는 불이익에 대하여 사업주체에서 책임지지 않으므로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 기관에서는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특히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‘신청자격’ 및 ‘공급대상에서 제외되는 자’를 충분히 안내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검증하여 추천하여 주시기 바랍니다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</a:tbl>
          </a:graphicData>
        </a:graphic>
      </p:graphicFrame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D1FA45DB-BC2E-4BE4-B5E4-BA844D27D640}"/>
              </a:ext>
            </a:extLst>
          </p:cNvPr>
          <p:cNvSpPr/>
          <p:nvPr/>
        </p:nvSpPr>
        <p:spPr>
          <a:xfrm>
            <a:off x="512764" y="12176"/>
            <a:ext cx="681036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#</a:t>
            </a:r>
            <a:r>
              <a:rPr lang="ko-KR" altLang="en-US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붙임</a:t>
            </a:r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1</a:t>
            </a:r>
            <a:endParaRPr lang="ko-KR" altLang="en-US" sz="1100" dirty="0">
              <a:solidFill>
                <a:srgbClr val="0070C0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1B9DB059-E7F0-4F48-A4A2-C363D63B572B}"/>
              </a:ext>
            </a:extLst>
          </p:cNvPr>
          <p:cNvSpPr/>
          <p:nvPr/>
        </p:nvSpPr>
        <p:spPr>
          <a:xfrm>
            <a:off x="512763" y="2162809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Ⅰ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AFBFEA1A-A251-4F36-9815-F6CF1928121F}"/>
              </a:ext>
            </a:extLst>
          </p:cNvPr>
          <p:cNvSpPr/>
          <p:nvPr/>
        </p:nvSpPr>
        <p:spPr>
          <a:xfrm>
            <a:off x="971550" y="2162809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공급일정 안내</a:t>
            </a: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xmlns="" id="{DD3C6AEA-7173-4B58-8F47-20B94885A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307201"/>
              </p:ext>
            </p:extLst>
          </p:nvPr>
        </p:nvGraphicFramePr>
        <p:xfrm>
          <a:off x="512761" y="4802492"/>
          <a:ext cx="5795963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5963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03647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`18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5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월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아파트투유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홈페이지 홈페이지 청약시스템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개편으로 인터넷 접수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노약자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장애인 등 인터넷 청약이 불가한 경우에만 견본주택에서 접수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(10:00~14:00)</a:t>
                      </a: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방문 접수 시 구비서류는 입주자 모집 공고문을 참고하시기 바라며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구비서류 미비 시 접수가 불가하오니 유의하시기 바랍니다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위 일정은 업무 추진 중에 다소 변동될 수 있으니 반드시 입주자 모집공고문을 확인해 주시기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바랍니다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9639DB88-6C1C-48A4-84F1-3DCC7D84C062}"/>
              </a:ext>
            </a:extLst>
          </p:cNvPr>
          <p:cNvSpPr/>
          <p:nvPr/>
        </p:nvSpPr>
        <p:spPr>
          <a:xfrm>
            <a:off x="512763" y="5729809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Ⅱ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xmlns="" id="{3B9F0941-1BD2-44E1-9F45-237212D8E075}"/>
              </a:ext>
            </a:extLst>
          </p:cNvPr>
          <p:cNvSpPr/>
          <p:nvPr/>
        </p:nvSpPr>
        <p:spPr>
          <a:xfrm>
            <a:off x="971550" y="5729809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신청자격 및 당첨자 선정 방법</a:t>
            </a: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59459"/>
              </p:ext>
            </p:extLst>
          </p:nvPr>
        </p:nvGraphicFramePr>
        <p:xfrm>
          <a:off x="512762" y="2554705"/>
          <a:ext cx="5796000" cy="232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000">
                  <a:extLst>
                    <a:ext uri="{9D8B030D-6E8A-4147-A177-3AD203B41FA5}">
                      <a16:colId xmlns:a16="http://schemas.microsoft.com/office/drawing/2014/main" xmlns="" val="2739151518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xmlns="" val="4238746055"/>
                    </a:ext>
                  </a:extLst>
                </a:gridCol>
                <a:gridCol w="3312000">
                  <a:extLst>
                    <a:ext uri="{9D8B030D-6E8A-4147-A177-3AD203B41FA5}">
                      <a16:colId xmlns:a16="http://schemas.microsoft.com/office/drawing/2014/main" xmlns="" val="3344679284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예정일자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비고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1869632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입주자 모집공고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2018. 11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월중 예정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일간신문 및 당사 홈페이지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(http://www.prugio.com/house/2018/seopangyo/index_w.aspx)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5885762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견본주택 개관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2018. 11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월중 예정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견본주택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아래 약도 참조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91241666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 일자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2018. 11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월중 예정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인터넷 접수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2"/>
                        </a:rPr>
                        <a:t>https://www.apt2you.com-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금융결제원 홈페이지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57969210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당첨자 및 동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호수 발표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2018. 12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월중 예정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금융결제원 홈페이지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hlinkClick r:id="rId3"/>
                        </a:rPr>
                        <a:t>https://www.apt2you.com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및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홈페이지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(http://www.prugio.com/house/2018/seopangyo/index_w.aspx)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6000" marR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4875348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xmlns="" id="{11833007-CFAB-45FC-AEB3-C6959F642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413895"/>
              </p:ext>
            </p:extLst>
          </p:nvPr>
        </p:nvGraphicFramePr>
        <p:xfrm>
          <a:off x="512762" y="8698444"/>
          <a:ext cx="5794882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4882">
                  <a:extLst>
                    <a:ext uri="{9D8B030D-6E8A-4147-A177-3AD203B41FA5}">
                      <a16:colId xmlns:a16="http://schemas.microsoft.com/office/drawing/2014/main" xmlns="" val="116717816"/>
                    </a:ext>
                  </a:extLst>
                </a:gridCol>
              </a:tblGrid>
              <a:tr h="177618"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세대주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세대원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및 다음 각 목의 사람 전원이 주택을 소유하고 있지 아니한 세대의 세대주 및 세대원을 말한다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가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세대주 또는 세대원의 배우자이면서 해당 세대주 또는 세대원과 세대별 주민등록표상에 함께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등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재되어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    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있지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아니한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177618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나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세대주 또는 세대원의 직계존비속으로서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가목의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배우자와 동일한 세대를 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  <a:tr h="177618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다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세대주의 직계비속인 세대원의 배우자로서 해당 세대원과 동일한 세대를 이루고 있는 사람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4376476"/>
                  </a:ext>
                </a:extLst>
              </a:tr>
              <a:tr h="17761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 라</a:t>
                      </a: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주택공급을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신청하려는 세대원의 직계존속으로서 해당 세대원과 동일한 세대를 이루고 있는 사람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7075846"/>
                  </a:ext>
                </a:extLst>
              </a:tr>
            </a:tbl>
          </a:graphicData>
        </a:graphic>
      </p:graphicFrame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xmlns="" id="{61C1D8FF-A445-4A10-AA99-D4727C916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469794"/>
              </p:ext>
            </p:extLst>
          </p:nvPr>
        </p:nvGraphicFramePr>
        <p:xfrm>
          <a:off x="512762" y="8509490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488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l" fontAlgn="base" latinLnBrk="1"/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무주택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구성원의 의미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xmlns="" id="{E2387FFA-31C2-419A-B84F-03536F9AD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079610"/>
              </p:ext>
            </p:extLst>
          </p:nvPr>
        </p:nvGraphicFramePr>
        <p:xfrm>
          <a:off x="512762" y="6184440"/>
          <a:ext cx="5794882" cy="2471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488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256122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 신청자격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355314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입주자모집공고일 현재 주택공급에 관한 규칙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36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조에 의하여 주택특별공급 신청자격을 갖춘 </a:t>
                      </a:r>
                      <a:r>
                        <a:rPr lang="ko-KR" altLang="en-US" sz="800" b="0" kern="1200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무주택세대구성원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으로서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 기관에서 특별공급 대상자로 선정하여 시공사인 ㈜대우건설에 통보한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분</a:t>
                      </a:r>
                      <a:endParaRPr lang="en-US" altLang="ko-KR" sz="800" b="0" kern="12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특별공급 대상자 </a:t>
                      </a:r>
                      <a:r>
                        <a:rPr lang="ko-KR" altLang="en-US" sz="800" b="0" kern="1200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선정시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성남시 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1</a:t>
                      </a:r>
                      <a:r>
                        <a:rPr lang="ko-KR" altLang="en-US" sz="800" b="0" kern="1200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년이상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거주요건을 충족한 자에게 우선 공급하며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서류접수시</a:t>
                      </a:r>
                      <a:r>
                        <a:rPr lang="ko-KR" altLang="en-US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증빙서류와 상이  할 경우 부적격 당첨 처리됩니다</a:t>
                      </a:r>
                      <a:r>
                        <a:rPr lang="en-US" altLang="ko-KR" sz="800" b="0" kern="12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33384361"/>
                  </a:ext>
                </a:extLst>
              </a:tr>
              <a:tr h="203643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청약통장 가입 요건</a:t>
                      </a:r>
                      <a:r>
                        <a:rPr lang="en-US" altLang="ko-KR" sz="800" b="0" kern="1200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국가유공자</a:t>
                      </a:r>
                      <a:r>
                        <a:rPr lang="en-US" altLang="ko-KR" sz="800" b="0" kern="1200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장애인 제외</a:t>
                      </a:r>
                      <a:r>
                        <a:rPr lang="en-US" altLang="ko-KR" sz="800" b="0" kern="1200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3600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1065941"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① 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주택청약종합저축에 가입하여 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개월이 경과된 자 중 입주자모집공고일 현재 잔액기준이 해당 주택에 신청 가능한 청약예금   </a:t>
                      </a:r>
                      <a:endParaRPr lang="en-US" altLang="ko-KR" sz="800" kern="1200" dirty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80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지역별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kern="1200" dirty="0" err="1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면적별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예치금액 이상인 자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② 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 예금에 가입하여 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개월이 경과되고 지역별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/</a:t>
                      </a:r>
                      <a:r>
                        <a:rPr lang="ko-KR" altLang="en-US" sz="800" kern="1200" dirty="0" err="1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면적별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예치금액 </a:t>
                      </a:r>
                      <a:r>
                        <a:rPr lang="ko-KR" altLang="en-US" sz="800" kern="1200" dirty="0" err="1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이상이신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③ 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 부금에 가입하여 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6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개월이 경과되고 매월 약정 납입일에 월납입금을 납입하여 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85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㎡이하의 주택에 청약할 수 있는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80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청약예금 예치금액 이상을 납입하신 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kern="1200" dirty="0" smtClean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가입기간 및 예치금액 인정 신청자격 판단의 기준일은 입주자모집공고 예정일입니다</a:t>
                      </a:r>
                      <a:r>
                        <a:rPr lang="en-US" altLang="ko-KR" sz="800" kern="1200" dirty="0">
                          <a:solidFill>
                            <a:schemeClr val="dk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kern="1200" dirty="0">
                        <a:solidFill>
                          <a:schemeClr val="dk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33522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95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xmlns="" id="{F037B9FC-2CAD-460B-9E02-EF4E53219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955532"/>
              </p:ext>
            </p:extLst>
          </p:nvPr>
        </p:nvGraphicFramePr>
        <p:xfrm>
          <a:off x="512762" y="304042"/>
          <a:ext cx="5568504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공급대상에서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제외되는 분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xmlns="" id="{EF4E4034-97C1-470C-82F2-E803D3B2D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697958"/>
              </p:ext>
            </p:extLst>
          </p:nvPr>
        </p:nvGraphicFramePr>
        <p:xfrm>
          <a:off x="512763" y="516297"/>
          <a:ext cx="5795962" cy="1026740"/>
        </p:xfrm>
        <a:graphic>
          <a:graphicData uri="http://schemas.openxmlformats.org/drawingml/2006/table">
            <a:tbl>
              <a:tblPr/>
              <a:tblGrid>
                <a:gridCol w="5795962">
                  <a:extLst>
                    <a:ext uri="{9D8B030D-6E8A-4147-A177-3AD203B41FA5}">
                      <a16:colId xmlns:a16="http://schemas.microsoft.com/office/drawing/2014/main" xmlns="" val="584024280"/>
                    </a:ext>
                  </a:extLst>
                </a:gridCol>
              </a:tblGrid>
              <a:tr h="855303">
                <a:tc>
                  <a:txBody>
                    <a:bodyPr/>
                    <a:lstStyle/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1. 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입주자모집공고일 현재 신청자 및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세대원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중 주택을 소유한 자 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en-US" altLang="ko-KR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규칙」 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53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 주택소유 여부 판정기준에 </a:t>
                      </a: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  </a:t>
                      </a:r>
                      <a:endParaRPr lang="en-US" altLang="ko-KR" sz="80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</a:t>
                      </a: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해당되는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주택을 </a:t>
                      </a: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소유한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경우 제외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en-US" altLang="ko-KR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. </a:t>
                      </a: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「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규칙」제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55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조에 의하여 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35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조부터 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49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조까지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기관추천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신혼부부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다자녀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노부모특별공급 등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</a:t>
                      </a:r>
                      <a:endParaRPr lang="en-US" altLang="ko-KR" sz="8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88900" marR="127000" indent="0" algn="l" fontAlgn="base" latinLnBrk="1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en-US" altLang="ko-KR" sz="8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</a:t>
                      </a: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규정에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따른 특별공급은 한 차례에 한정하여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 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주택의 기준으로 공급</a:t>
                      </a:r>
                    </a:p>
                  </a:txBody>
                  <a:tcPr marL="17308" marR="17308" marT="17308" marB="173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2359987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xmlns="" id="{7D1D7D2E-3E7F-4273-A29C-F13C8E41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310543"/>
              </p:ext>
            </p:extLst>
          </p:nvPr>
        </p:nvGraphicFramePr>
        <p:xfrm>
          <a:off x="512762" y="1476759"/>
          <a:ext cx="5568504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l" fontAlgn="base" latinLnBrk="1"/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 당첨자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선정 방법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xmlns="" id="{5AC70F00-7A26-4EE1-B8DB-0A1DA2397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218240"/>
              </p:ext>
            </p:extLst>
          </p:nvPr>
        </p:nvGraphicFramePr>
        <p:xfrm>
          <a:off x="512763" y="1680043"/>
          <a:ext cx="5795962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5962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-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기관추천 특별공급의 경우 자격조건을 갖춘 자는 먼저 해당기관에 신청하여야 함</a:t>
                      </a:r>
                    </a:p>
                  </a:txBody>
                  <a:tcPr marL="3600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-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기관추천 특별공급 대상자는 해당기관에서 선정하여 시공사인 ㈜대우건설에 통보한 자만 신청 가능하며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해당기관에서 특별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  공급대상자로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선정되었다 하더라도 반드시 해당 신청일에 신청하여야함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[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미신청시 당첨자 선정 및 계약불가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]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3600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-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당첨자에 대한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호배정은 일반공급 당첨자와 함께 전산관리지정기관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금융결제원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컴퓨터 프로그램에 의해 무작위로 추첨함 </a:t>
                      </a:r>
                    </a:p>
                  </a:txBody>
                  <a:tcPr marL="3600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28400799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E0A62A0E-971F-4744-9172-149D1B884D30}"/>
              </a:ext>
            </a:extLst>
          </p:cNvPr>
          <p:cNvSpPr/>
          <p:nvPr/>
        </p:nvSpPr>
        <p:spPr>
          <a:xfrm>
            <a:off x="512763" y="2631343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Ⅲ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EF793E14-3F03-4D3C-9206-1F32C89B4F3B}"/>
              </a:ext>
            </a:extLst>
          </p:cNvPr>
          <p:cNvSpPr/>
          <p:nvPr/>
        </p:nvSpPr>
        <p:spPr>
          <a:xfrm>
            <a:off x="971550" y="2631343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유의사항 안내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xmlns="" id="{82FE7876-299C-44EA-B603-CB8ED7FDA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993439"/>
              </p:ext>
            </p:extLst>
          </p:nvPr>
        </p:nvGraphicFramePr>
        <p:xfrm>
          <a:off x="512762" y="3112202"/>
          <a:ext cx="5794882" cy="3388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xmlns="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xmlns="" val="1072566746"/>
                    </a:ext>
                  </a:extLst>
                </a:gridCol>
              </a:tblGrid>
              <a:tr h="44089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청약자격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확인 결과 신청자격에 해당하지 않는 분이 신청하였을 경우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해당기관의 신청 여부 및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호배정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여부와 무관하게 계약 체결이 불가하며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신청자가 위 사실을 미숙지하고 신청하여 받는 불이익은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㈜화천대유자산관리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및 ㈜대우건설에서 책임지지 않습니다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26052977"/>
                  </a:ext>
                </a:extLst>
              </a:tr>
              <a:tr h="44089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금회 기관추천 특별공급 물량에 따라 일반공급 물량이 확정되므로 각 기관에서 시공사인 ㈜대우건설로 통보한 사항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주택형 등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의 변경은 절대 불가합니다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6556810"/>
                  </a:ext>
                </a:extLst>
              </a:tr>
              <a:tr h="66133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기관추천 특별공급 대상자는 당첨이 확정되어 있는 상태에서 신청하는 것이므로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신청자는 타 특별공급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다자녀 가구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신혼부부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노부모 부양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및 일반 공급에 중복 신청이 불가하며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중복 당첨될 경우 모두 계약 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통장 효력 상실 및 청약통장 재사용이 불가합니다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73109192"/>
                  </a:ext>
                </a:extLst>
              </a:tr>
              <a:tr h="661339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신청자격 확인 결과 부적격자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공급대상에서 제외되는 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로 판명되는 경우 해당기관의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추천 여부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․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청약신청 및 동호배정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여부와는 관계없이 계약체결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청약통장 효력 상실 및 청약통장 재사용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특별공급 신청자격 박탈 등의 불이익을 받습니다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89296739"/>
                  </a:ext>
                </a:extLst>
              </a:tr>
              <a:tr h="63562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신청자가 상기 내용을 미숙지하고 신청하여 받는 불이익은 당사에서 책임지지 않으므로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 기관에서는 위 사항을 적극적으로 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홍보하여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주시기 바라며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특히 무주택 구성원과 관련된 것은 주민등록표등본으로 확인 가능하므로 추천 시 </a:t>
                      </a:r>
                      <a:r>
                        <a:rPr lang="ko-KR" altLang="en-US" sz="800" b="0" kern="120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재검증하여</a:t>
                      </a:r>
                      <a:r>
                        <a:rPr lang="ko-KR" altLang="en-US" sz="800" b="0" kern="12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01752699"/>
                  </a:ext>
                </a:extLst>
              </a:tr>
              <a:tr h="440893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또한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해당기관에서 특별공급 대상자로 선정되었다 하더라도 반드시 특별공급 신청일에 신청하여야 당첨자로 확정됨을 적극 홍보하여 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.(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미신청시 당첨자 선정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호 배정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및 계약불가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3354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59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DAC86C47-8C10-4DC8-BF6C-93B81BDD945E}"/>
              </a:ext>
            </a:extLst>
          </p:cNvPr>
          <p:cNvSpPr/>
          <p:nvPr/>
        </p:nvSpPr>
        <p:spPr>
          <a:xfrm>
            <a:off x="512763" y="30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Rix모던고딕 M" panose="02020603020101020101" pitchFamily="18" charset="-127"/>
              </a:rPr>
              <a:t>Ⅳ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36258C0B-ADCD-464E-856B-25DA047E3EAD}"/>
              </a:ext>
            </a:extLst>
          </p:cNvPr>
          <p:cNvSpPr/>
          <p:nvPr/>
        </p:nvSpPr>
        <p:spPr>
          <a:xfrm>
            <a:off x="971550" y="307975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현장 위치도</a:t>
            </a:r>
            <a:endParaRPr lang="ko-KR" altLang="en-US" sz="1400" dirty="0">
              <a:solidFill>
                <a:schemeClr val="tx1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43" y="925741"/>
            <a:ext cx="5794882" cy="405487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43" y="5206248"/>
            <a:ext cx="5794882" cy="36202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2763" y="9583093"/>
            <a:ext cx="41665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상기 이미지는 소비자의 이해를 돕기 위한 것으로 실제와 차이가 날 수 있습니다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369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DAEBAF5F-69F2-4362-9494-E77BC89ABDF9}"/>
              </a:ext>
            </a:extLst>
          </p:cNvPr>
          <p:cNvSpPr/>
          <p:nvPr/>
        </p:nvSpPr>
        <p:spPr>
          <a:xfrm>
            <a:off x="512763" y="307975"/>
            <a:ext cx="295200" cy="295799"/>
          </a:xfrm>
          <a:prstGeom prst="rect">
            <a:avLst/>
          </a:prstGeom>
          <a:solidFill>
            <a:srgbClr val="164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 smtClean="0">
                <a:solidFill>
                  <a:prstClr val="white"/>
                </a:solidFill>
                <a:latin typeface="Stencil Std" panose="04020904080802020404" pitchFamily="82" charset="0"/>
                <a:ea typeface="맑은 고딕" panose="020B0503020000020004" pitchFamily="50" charset="-127"/>
              </a:rPr>
              <a:t>Ⅴ</a:t>
            </a:r>
            <a:endParaRPr lang="ko-KR" altLang="en-US" dirty="0">
              <a:solidFill>
                <a:prstClr val="white"/>
              </a:solidFill>
              <a:latin typeface="Stencil Std" panose="04020904080802020404" pitchFamily="82" charset="0"/>
              <a:ea typeface="맑은 고딕" panose="020B0503020000020004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0148148A-71AD-4EE7-A58D-6D55BB61C603}"/>
              </a:ext>
            </a:extLst>
          </p:cNvPr>
          <p:cNvSpPr/>
          <p:nvPr/>
        </p:nvSpPr>
        <p:spPr>
          <a:xfrm>
            <a:off x="971550" y="307975"/>
            <a:ext cx="5336095" cy="29579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 견본주택 약도</a:t>
            </a:r>
            <a:endParaRPr lang="ko-KR" altLang="en-US" sz="1400" dirty="0">
              <a:solidFill>
                <a:schemeClr val="tx1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3" y="817668"/>
            <a:ext cx="5853632" cy="543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5592</TotalTime>
  <Words>871</Words>
  <Application>Microsoft Office PowerPoint</Application>
  <PresentationFormat>A4 용지(210x297mm)</PresentationFormat>
  <Paragraphs>83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kqzwx@outlook.kr</dc:creator>
  <cp:lastModifiedBy>user</cp:lastModifiedBy>
  <cp:revision>213</cp:revision>
  <cp:lastPrinted>2018-06-21T00:20:36Z</cp:lastPrinted>
  <dcterms:created xsi:type="dcterms:W3CDTF">2017-09-20T11:41:16Z</dcterms:created>
  <dcterms:modified xsi:type="dcterms:W3CDTF">2018-11-06T04:45:28Z</dcterms:modified>
</cp:coreProperties>
</file>