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71"/>
  </p:notesMasterIdLst>
  <p:handoutMasterIdLst>
    <p:handoutMasterId r:id="rId72"/>
  </p:handoutMasterIdLst>
  <p:sldIdLst>
    <p:sldId id="273" r:id="rId2"/>
    <p:sldId id="265" r:id="rId3"/>
    <p:sldId id="309" r:id="rId4"/>
    <p:sldId id="325" r:id="rId5"/>
    <p:sldId id="310" r:id="rId6"/>
    <p:sldId id="326" r:id="rId7"/>
    <p:sldId id="313" r:id="rId8"/>
    <p:sldId id="314" r:id="rId9"/>
    <p:sldId id="315" r:id="rId10"/>
    <p:sldId id="287" r:id="rId11"/>
    <p:sldId id="318" r:id="rId12"/>
    <p:sldId id="317" r:id="rId13"/>
    <p:sldId id="312" r:id="rId14"/>
    <p:sldId id="319" r:id="rId15"/>
    <p:sldId id="384" r:id="rId16"/>
    <p:sldId id="320" r:id="rId17"/>
    <p:sldId id="321" r:id="rId18"/>
    <p:sldId id="327" r:id="rId19"/>
    <p:sldId id="328" r:id="rId20"/>
    <p:sldId id="329" r:id="rId21"/>
    <p:sldId id="330" r:id="rId22"/>
    <p:sldId id="331" r:id="rId23"/>
    <p:sldId id="332" r:id="rId24"/>
    <p:sldId id="333" r:id="rId25"/>
    <p:sldId id="335" r:id="rId26"/>
    <p:sldId id="336" r:id="rId27"/>
    <p:sldId id="337" r:id="rId28"/>
    <p:sldId id="339" r:id="rId29"/>
    <p:sldId id="338" r:id="rId30"/>
    <p:sldId id="345" r:id="rId31"/>
    <p:sldId id="342" r:id="rId32"/>
    <p:sldId id="344" r:id="rId33"/>
    <p:sldId id="343" r:id="rId34"/>
    <p:sldId id="341" r:id="rId35"/>
    <p:sldId id="346" r:id="rId36"/>
    <p:sldId id="348" r:id="rId37"/>
    <p:sldId id="347" r:id="rId38"/>
    <p:sldId id="349" r:id="rId39"/>
    <p:sldId id="350" r:id="rId40"/>
    <p:sldId id="368" r:id="rId41"/>
    <p:sldId id="369" r:id="rId42"/>
    <p:sldId id="378" r:id="rId43"/>
    <p:sldId id="370" r:id="rId44"/>
    <p:sldId id="371" r:id="rId45"/>
    <p:sldId id="379" r:id="rId46"/>
    <p:sldId id="372" r:id="rId47"/>
    <p:sldId id="373" r:id="rId48"/>
    <p:sldId id="380" r:id="rId49"/>
    <p:sldId id="374" r:id="rId50"/>
    <p:sldId id="375" r:id="rId51"/>
    <p:sldId id="381" r:id="rId52"/>
    <p:sldId id="376" r:id="rId53"/>
    <p:sldId id="377" r:id="rId54"/>
    <p:sldId id="352" r:id="rId55"/>
    <p:sldId id="351" r:id="rId56"/>
    <p:sldId id="353" r:id="rId57"/>
    <p:sldId id="334" r:id="rId58"/>
    <p:sldId id="363" r:id="rId59"/>
    <p:sldId id="365" r:id="rId60"/>
    <p:sldId id="366" r:id="rId61"/>
    <p:sldId id="382" r:id="rId62"/>
    <p:sldId id="383" r:id="rId63"/>
    <p:sldId id="385" r:id="rId64"/>
    <p:sldId id="386" r:id="rId65"/>
    <p:sldId id="387" r:id="rId66"/>
    <p:sldId id="367" r:id="rId67"/>
    <p:sldId id="298" r:id="rId68"/>
    <p:sldId id="305" r:id="rId69"/>
    <p:sldId id="272" r:id="rId70"/>
  </p:sldIdLst>
  <p:sldSz cx="9144000" cy="5143500" type="screen16x9"/>
  <p:notesSz cx="9934575" cy="68024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50D"/>
    <a:srgbClr val="FFE9A3"/>
    <a:srgbClr val="FFDD71"/>
    <a:srgbClr val="CC9B00"/>
    <a:srgbClr val="967200"/>
    <a:srgbClr val="644C00"/>
    <a:srgbClr val="4093FF"/>
    <a:srgbClr val="BF9000"/>
    <a:srgbClr val="403000"/>
    <a:srgbClr val="7F6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746" autoAdjust="0"/>
  </p:normalViewPr>
  <p:slideViewPr>
    <p:cSldViewPr>
      <p:cViewPr>
        <p:scale>
          <a:sx n="125" d="100"/>
          <a:sy n="125" d="100"/>
        </p:scale>
        <p:origin x="-1224" y="-4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-1986" y="-102"/>
      </p:cViewPr>
      <p:guideLst>
        <p:guide orient="horz" pos="2143"/>
        <p:guide pos="312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16"/>
    </mc:Choice>
    <mc:Fallback>
      <c:style val="16"/>
    </mc:Fallback>
  </mc:AlternateContent>
  <c:chart>
    <c:title>
      <c:tx>
        <c:rich>
          <a:bodyPr/>
          <a:lstStyle/>
          <a:p>
            <a:pPr>
              <a:defRPr sz="1800" spc="-150">
                <a:solidFill>
                  <a:srgbClr val="C09200"/>
                </a:solidFill>
              </a:defRPr>
            </a:pPr>
            <a:r>
              <a:rPr lang="ko-KR" altLang="en-US" sz="1800" spc="-150" dirty="0" smtClean="0">
                <a:solidFill>
                  <a:srgbClr val="C09200"/>
                </a:solidFill>
              </a:rPr>
              <a:t>연도별 신고접수 및 사례판단 건수</a:t>
            </a:r>
            <a:endParaRPr lang="ko-KR" sz="1800" spc="-150" dirty="0">
              <a:solidFill>
                <a:srgbClr val="C09200"/>
              </a:solidFill>
            </a:endParaRPr>
          </a:p>
        </c:rich>
      </c:tx>
      <c:layout>
        <c:manualLayout>
          <c:xMode val="edge"/>
          <c:yMode val="edge"/>
          <c:x val="0.31292901979145177"/>
          <c:y val="3.579732572138845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523930872760172"/>
          <c:y val="0.1471090068608483"/>
          <c:w val="0.82236766536298223"/>
          <c:h val="0.54156415257653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신고접수</c:v>
                </c:pt>
              </c:strCache>
            </c:strRef>
          </c:tx>
          <c:marker>
            <c:symbol val="none"/>
          </c:marker>
          <c:dLbls>
            <c:dLbl>
              <c:idx val="9"/>
              <c:layout>
                <c:manualLayout>
                  <c:x val="-6.5447294933331221E-2"/>
                  <c:y val="-5.90730651268309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8498481336348691E-2"/>
                  <c:y val="-8.9597808816903407E-2"/>
                </c:manualLayout>
              </c:layout>
              <c:tx>
                <c:rich>
                  <a:bodyPr/>
                  <a:lstStyle/>
                  <a:p>
                    <a:pPr>
                      <a:lnSpc>
                        <a:spcPct val="80000"/>
                      </a:lnSpc>
                      <a:defRPr sz="1600" b="1" spc="-150">
                        <a:solidFill>
                          <a:srgbClr val="C09200"/>
                        </a:solidFill>
                      </a:defRPr>
                    </a:pPr>
                    <a:r>
                      <a:rPr lang="en-US" altLang="en-US" sz="1600" dirty="0" smtClean="0"/>
                      <a:t>17,791</a:t>
                    </a:r>
                  </a:p>
                  <a:p>
                    <a:pPr>
                      <a:lnSpc>
                        <a:spcPct val="80000"/>
                      </a:lnSpc>
                      <a:defRPr sz="1600" b="1" spc="-150">
                        <a:solidFill>
                          <a:srgbClr val="C09200"/>
                        </a:solidFill>
                      </a:defRPr>
                    </a:pPr>
                    <a:r>
                      <a:rPr lang="en-US" altLang="en-US" sz="1600" dirty="0" smtClean="0"/>
                      <a:t>(</a:t>
                    </a:r>
                    <a:r>
                      <a:rPr lang="ko-KR" altLang="en-US" sz="1600" dirty="0" smtClean="0"/>
                      <a:t>신고접수</a:t>
                    </a:r>
                    <a:r>
                      <a:rPr lang="en-US" altLang="ko-KR" sz="1600" dirty="0" smtClean="0"/>
                      <a:t>)</a:t>
                    </a:r>
                    <a:r>
                      <a:rPr lang="en-US" altLang="en-US" sz="1600" dirty="0" smtClean="0"/>
                      <a:t> </a:t>
                    </a:r>
                    <a:endParaRPr lang="en-US" altLang="en-US" sz="1600" dirty="0"/>
                  </a:p>
                </c:rich>
              </c:tx>
              <c:spPr>
                <a:ln w="28575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1600" spc="-150"/>
                </a:pPr>
                <a:endParaRPr lang="ko-K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Sheet1!$B$2:$B$12</c:f>
              <c:numCache>
                <c:formatCode>#,##0_ </c:formatCode>
                <c:ptCount val="11"/>
                <c:pt idx="0">
                  <c:v>6998</c:v>
                </c:pt>
                <c:pt idx="1">
                  <c:v>8000</c:v>
                </c:pt>
                <c:pt idx="2">
                  <c:v>8903</c:v>
                </c:pt>
                <c:pt idx="3">
                  <c:v>9478</c:v>
                </c:pt>
                <c:pt idx="4">
                  <c:v>9570</c:v>
                </c:pt>
                <c:pt idx="5">
                  <c:v>9309</c:v>
                </c:pt>
                <c:pt idx="6">
                  <c:v>9199</c:v>
                </c:pt>
                <c:pt idx="7">
                  <c:v>10146</c:v>
                </c:pt>
                <c:pt idx="8">
                  <c:v>10943</c:v>
                </c:pt>
                <c:pt idx="9">
                  <c:v>13076</c:v>
                </c:pt>
                <c:pt idx="10">
                  <c:v>17791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아동학대사례</c:v>
                </c:pt>
              </c:strCache>
            </c:strRef>
          </c:tx>
          <c:marker>
            <c:symbol val="none"/>
          </c:marker>
          <c:dLbls>
            <c:dLbl>
              <c:idx val="10"/>
              <c:layout>
                <c:manualLayout>
                  <c:x val="-8.9679301169926506E-3"/>
                  <c:y val="-5.8226027018267762E-2"/>
                </c:manualLayout>
              </c:layout>
              <c:tx>
                <c:rich>
                  <a:bodyPr/>
                  <a:lstStyle/>
                  <a:p>
                    <a:pPr>
                      <a:lnSpc>
                        <a:spcPct val="80000"/>
                      </a:lnSpc>
                      <a:defRPr sz="1600" b="1" spc="-150">
                        <a:solidFill>
                          <a:srgbClr val="C09200"/>
                        </a:solidFill>
                      </a:defRPr>
                    </a:pPr>
                    <a:r>
                      <a:rPr lang="en-US" altLang="en-US" sz="1600" dirty="0" smtClean="0"/>
                      <a:t>10,027</a:t>
                    </a:r>
                  </a:p>
                  <a:p>
                    <a:pPr>
                      <a:lnSpc>
                        <a:spcPct val="80000"/>
                      </a:lnSpc>
                      <a:defRPr sz="1600" b="1" spc="-150">
                        <a:solidFill>
                          <a:srgbClr val="C09200"/>
                        </a:solidFill>
                      </a:defRPr>
                    </a:pPr>
                    <a:r>
                      <a:rPr lang="en-US" altLang="en-US" sz="1600" dirty="0" smtClean="0"/>
                      <a:t>(</a:t>
                    </a:r>
                    <a:r>
                      <a:rPr lang="ko-KR" altLang="en-US" sz="1600" dirty="0" smtClean="0"/>
                      <a:t>아동학대사례</a:t>
                    </a:r>
                    <a:r>
                      <a:rPr lang="en-US" altLang="ko-KR" sz="1600" dirty="0" smtClean="0"/>
                      <a:t>)</a:t>
                    </a:r>
                    <a:r>
                      <a:rPr lang="en-US" altLang="en-US" sz="1600" dirty="0" smtClean="0"/>
                      <a:t> </a:t>
                    </a:r>
                    <a:endParaRPr lang="en-US" altLang="en-US" sz="1600" dirty="0"/>
                  </a:p>
                </c:rich>
              </c:tx>
              <c:spPr>
                <a:ln w="28575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spc="-150"/>
                </a:pPr>
                <a:endParaRPr lang="ko-K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Sheet1!$C$2:$C$12</c:f>
              <c:numCache>
                <c:formatCode>#,##0_ </c:formatCode>
                <c:ptCount val="11"/>
                <c:pt idx="0">
                  <c:v>3891</c:v>
                </c:pt>
                <c:pt idx="1">
                  <c:v>4633</c:v>
                </c:pt>
                <c:pt idx="2">
                  <c:v>5202</c:v>
                </c:pt>
                <c:pt idx="3">
                  <c:v>5581</c:v>
                </c:pt>
                <c:pt idx="4">
                  <c:v>5578</c:v>
                </c:pt>
                <c:pt idx="5">
                  <c:v>5685</c:v>
                </c:pt>
                <c:pt idx="6">
                  <c:v>5657</c:v>
                </c:pt>
                <c:pt idx="7">
                  <c:v>6058</c:v>
                </c:pt>
                <c:pt idx="8">
                  <c:v>6403</c:v>
                </c:pt>
                <c:pt idx="9">
                  <c:v>6796</c:v>
                </c:pt>
                <c:pt idx="10">
                  <c:v>10027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8603264"/>
        <c:axId val="108604800"/>
      </c:lineChart>
      <c:catAx>
        <c:axId val="108603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spc="-150"/>
            </a:pPr>
            <a:endParaRPr lang="ko-KR"/>
          </a:p>
        </c:txPr>
        <c:crossAx val="108604800"/>
        <c:crosses val="autoZero"/>
        <c:auto val="1"/>
        <c:lblAlgn val="ctr"/>
        <c:lblOffset val="100"/>
        <c:noMultiLvlLbl val="0"/>
      </c:catAx>
      <c:valAx>
        <c:axId val="108604800"/>
        <c:scaling>
          <c:orientation val="minMax"/>
          <c:max val="18000"/>
          <c:min val="3500"/>
        </c:scaling>
        <c:delete val="0"/>
        <c:axPos val="l"/>
        <c:majorGridlines/>
        <c:numFmt formatCode="#,##0_ " sourceLinked="1"/>
        <c:majorTickMark val="none"/>
        <c:minorTickMark val="none"/>
        <c:tickLblPos val="nextTo"/>
        <c:txPr>
          <a:bodyPr/>
          <a:lstStyle/>
          <a:p>
            <a:pPr>
              <a:defRPr sz="1600" spc="-150"/>
            </a:pPr>
            <a:endParaRPr lang="ko-KR"/>
          </a:p>
        </c:txPr>
        <c:crossAx val="108603264"/>
        <c:crosses val="autoZero"/>
        <c:crossBetween val="between"/>
        <c:majorUnit val="2000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26705849647658197"/>
          <c:y val="0.83359176677383962"/>
          <c:w val="0.49174150141509698"/>
          <c:h val="7.0276249535598814E-2"/>
        </c:manualLayout>
      </c:layout>
      <c:overlay val="0"/>
      <c:txPr>
        <a:bodyPr/>
        <a:lstStyle/>
        <a:p>
          <a:pPr>
            <a:defRPr sz="1600" spc="-150"/>
          </a:pPr>
          <a:endParaRPr lang="ko-K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dPt>
            <c:idx val="0"/>
            <c:bubble3D val="0"/>
            <c:spPr>
              <a:solidFill>
                <a:srgbClr val="C09200"/>
              </a:solidFill>
            </c:spPr>
          </c:dPt>
          <c:dPt>
            <c:idx val="1"/>
            <c:bubble3D val="0"/>
            <c:spPr>
              <a:solidFill>
                <a:srgbClr val="FEC200"/>
              </a:solidFill>
            </c:spPr>
          </c:dPt>
          <c:dPt>
            <c:idx val="2"/>
            <c:bubble3D val="0"/>
            <c:spPr>
              <a:solidFill>
                <a:srgbClr val="FFD85D"/>
              </a:solidFill>
            </c:spPr>
          </c:dPt>
          <c:dPt>
            <c:idx val="3"/>
            <c:bubble3D val="0"/>
            <c:spPr>
              <a:solidFill>
                <a:srgbClr val="FFECAF"/>
              </a:solidFill>
            </c:spPr>
          </c:dPt>
          <c:dPt>
            <c:idx val="4"/>
            <c:bubble3D val="0"/>
            <c:spPr>
              <a:solidFill>
                <a:srgbClr val="FFF7DD"/>
              </a:solidFill>
            </c:spPr>
          </c:dPt>
          <c:cat>
            <c:strRef>
              <c:f>Sheet1!$A$2:$A$6</c:f>
              <c:strCache>
                <c:ptCount val="5"/>
                <c:pt idx="0">
                  <c:v>중복학대</c:v>
                </c:pt>
                <c:pt idx="1">
                  <c:v>정서학대</c:v>
                </c:pt>
                <c:pt idx="2">
                  <c:v>신체학대</c:v>
                </c:pt>
                <c:pt idx="3">
                  <c:v>성학대</c:v>
                </c:pt>
                <c:pt idx="4">
                  <c:v>방임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48</c:v>
                </c:pt>
                <c:pt idx="1">
                  <c:v>15.8</c:v>
                </c:pt>
                <c:pt idx="2">
                  <c:v>14.5</c:v>
                </c:pt>
                <c:pt idx="3">
                  <c:v>3.1</c:v>
                </c:pt>
                <c:pt idx="4">
                  <c:v>18.600000000000001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dPt>
            <c:idx val="0"/>
            <c:bubble3D val="0"/>
            <c:spPr>
              <a:solidFill>
                <a:srgbClr val="C09200"/>
              </a:solidFill>
            </c:spPr>
          </c:dPt>
          <c:dPt>
            <c:idx val="1"/>
            <c:bubble3D val="0"/>
            <c:spPr>
              <a:solidFill>
                <a:srgbClr val="FEC200"/>
              </a:solidFill>
            </c:spPr>
          </c:dPt>
          <c:dPt>
            <c:idx val="2"/>
            <c:bubble3D val="0"/>
            <c:spPr>
              <a:solidFill>
                <a:srgbClr val="FFD85D"/>
              </a:solidFill>
            </c:spPr>
          </c:dPt>
          <c:dPt>
            <c:idx val="3"/>
            <c:bubble3D val="0"/>
            <c:spPr>
              <a:solidFill>
                <a:srgbClr val="FFECAF"/>
              </a:solidFill>
            </c:spPr>
          </c:dPt>
          <c:dPt>
            <c:idx val="4"/>
            <c:bubble3D val="0"/>
            <c:spPr>
              <a:solidFill>
                <a:srgbClr val="FFF7DD"/>
              </a:solidFill>
            </c:spPr>
          </c:dPt>
          <c:cat>
            <c:strRef>
              <c:f>Sheet1!$A$2:$A$6</c:f>
              <c:strCache>
                <c:ptCount val="5"/>
                <c:pt idx="0">
                  <c:v>부모</c:v>
                </c:pt>
                <c:pt idx="1">
                  <c:v>친인척</c:v>
                </c:pt>
                <c:pt idx="2">
                  <c:v>대리양육자</c:v>
                </c:pt>
                <c:pt idx="3">
                  <c:v>타인</c:v>
                </c:pt>
                <c:pt idx="4">
                  <c:v>기타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81.8</c:v>
                </c:pt>
                <c:pt idx="1">
                  <c:v>5.6</c:v>
                </c:pt>
                <c:pt idx="2">
                  <c:v>9.9</c:v>
                </c:pt>
                <c:pt idx="3">
                  <c:v>1.2</c:v>
                </c:pt>
                <c:pt idx="4">
                  <c:v>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explosion val="16"/>
          <c:dPt>
            <c:idx val="0"/>
            <c:bubble3D val="0"/>
            <c:explosion val="4"/>
            <c:spPr>
              <a:solidFill>
                <a:srgbClr val="FFF2C9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cat>
            <c:strRef>
              <c:f>Sheet1!$A$2:$A$3</c:f>
              <c:strCache>
                <c:ptCount val="2"/>
                <c:pt idx="0">
                  <c:v>부모 문제 없음</c:v>
                </c:pt>
                <c:pt idx="1">
                  <c:v>이혼, 불화 등 부모문제로 고통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33.299999999999997</c:v>
                </c:pt>
                <c:pt idx="1">
                  <c:v>66.7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FFC000"/>
            </a:solidFill>
          </c:spPr>
          <c:dPt>
            <c:idx val="1"/>
            <c:bubble3D val="0"/>
            <c:spPr>
              <a:solidFill>
                <a:srgbClr val="FFEBAB"/>
              </a:solidFill>
            </c:spPr>
          </c:dPt>
          <c:cat>
            <c:strRef>
              <c:f>Sheet1!$A$2:$A$3</c:f>
              <c:strCache>
                <c:ptCount val="1"/>
                <c:pt idx="0">
                  <c:v>1분기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68</c:v>
                </c:pt>
                <c:pt idx="1">
                  <c:v>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FFC000"/>
            </a:solidFill>
          </c:spPr>
          <c:dPt>
            <c:idx val="1"/>
            <c:bubble3D val="0"/>
            <c:spPr>
              <a:solidFill>
                <a:srgbClr val="FFEBAB"/>
              </a:solidFill>
            </c:spPr>
          </c:dPt>
          <c:cat>
            <c:strRef>
              <c:f>Sheet1!$A$2:$A$3</c:f>
              <c:strCache>
                <c:ptCount val="1"/>
                <c:pt idx="0">
                  <c:v>1분기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58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FFC000"/>
            </a:solidFill>
          </c:spPr>
          <c:dPt>
            <c:idx val="1"/>
            <c:bubble3D val="0"/>
            <c:spPr>
              <a:solidFill>
                <a:srgbClr val="FFEBAB"/>
              </a:solidFill>
            </c:spPr>
          </c:dPt>
          <c:cat>
            <c:strRef>
              <c:f>Sheet1!$A$2:$A$3</c:f>
              <c:strCache>
                <c:ptCount val="1"/>
                <c:pt idx="0">
                  <c:v>1분기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29</c:v>
                </c:pt>
                <c:pt idx="1">
                  <c:v>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FFC000"/>
            </a:solidFill>
          </c:spPr>
          <c:dPt>
            <c:idx val="1"/>
            <c:bubble3D val="0"/>
            <c:spPr>
              <a:solidFill>
                <a:srgbClr val="FFEBAB"/>
              </a:solidFill>
            </c:spPr>
          </c:dPt>
          <c:cat>
            <c:strRef>
              <c:f>Sheet1!$A$2:$A$3</c:f>
              <c:strCache>
                <c:ptCount val="1"/>
                <c:pt idx="0">
                  <c:v>1분기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72E-2"/>
          <c:y val="0.32066548161315411"/>
          <c:w val="0.44420330084886051"/>
          <c:h val="0.5074686145983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신고의무자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3.5054430974710352E-2"/>
                </c:manualLayout>
              </c:layout>
              <c:tx>
                <c:rich>
                  <a:bodyPr/>
                  <a:lstStyle/>
                  <a:p>
                    <a:pPr>
                      <a:defRPr sz="1600" spc="-150"/>
                    </a:pPr>
                    <a:r>
                      <a:rPr lang="en-US" altLang="en-US" sz="1600" smtClean="0"/>
                      <a:t>1,346</a:t>
                    </a:r>
                    <a:r>
                      <a:rPr lang="ko-KR" altLang="en-US" sz="1600" dirty="0" smtClean="0"/>
                      <a:t>건</a:t>
                    </a:r>
                    <a:r>
                      <a:rPr lang="en-US" altLang="en-US" sz="1600" dirty="0" smtClean="0"/>
                      <a:t> </a:t>
                    </a:r>
                    <a:endParaRPr lang="en-US" altLang="en-US" sz="16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5753940816248414E-3"/>
                  <c:y val="2.2425286079324556E-2"/>
                </c:manualLayout>
              </c:layout>
              <c:tx>
                <c:rich>
                  <a:bodyPr/>
                  <a:lstStyle/>
                  <a:p>
                    <a:pPr>
                      <a:defRPr sz="1600" spc="-150"/>
                    </a:pPr>
                    <a:r>
                      <a:rPr lang="en-US" altLang="en-US" sz="1600" smtClean="0"/>
                      <a:t>4,358</a:t>
                    </a:r>
                    <a:r>
                      <a:rPr lang="ko-KR" altLang="en-US" sz="1600" dirty="0" smtClean="0"/>
                      <a:t>건</a:t>
                    </a:r>
                    <a:r>
                      <a:rPr lang="en-US" altLang="en-US" sz="1600" dirty="0" smtClean="0"/>
                      <a:t> </a:t>
                    </a:r>
                    <a:endParaRPr lang="en-US" altLang="en-US" sz="16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pc="-150"/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2004</c:v>
                </c:pt>
                <c:pt idx="1">
                  <c:v>2014</c:v>
                </c:pt>
              </c:numCache>
            </c:numRef>
          </c:cat>
          <c:val>
            <c:numRef>
              <c:f>Sheet1!$B$2:$B$3</c:f>
              <c:numCache>
                <c:formatCode>#,##0_ </c:formatCode>
                <c:ptCount val="2"/>
                <c:pt idx="0">
                  <c:v>1346</c:v>
                </c:pt>
                <c:pt idx="1">
                  <c:v>4358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8018048"/>
        <c:axId val="118019584"/>
      </c:barChart>
      <c:catAx>
        <c:axId val="118018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pc="-150"/>
            </a:pPr>
            <a:endParaRPr lang="ko-KR"/>
          </a:p>
        </c:txPr>
        <c:crossAx val="118019584"/>
        <c:crosses val="autoZero"/>
        <c:auto val="1"/>
        <c:lblAlgn val="ctr"/>
        <c:lblOffset val="100"/>
        <c:noMultiLvlLbl val="0"/>
      </c:catAx>
      <c:valAx>
        <c:axId val="118019584"/>
        <c:scaling>
          <c:orientation val="minMax"/>
        </c:scaling>
        <c:delete val="1"/>
        <c:axPos val="l"/>
        <c:numFmt formatCode="#,##0_ " sourceLinked="1"/>
        <c:majorTickMark val="out"/>
        <c:minorTickMark val="none"/>
        <c:tickLblPos val="none"/>
        <c:crossAx val="1180180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0.28947</cdr:x>
      <cdr:y>0.17021</cdr:y>
    </cdr:from>
    <cdr:to>
      <cdr:x>0.5</cdr:x>
      <cdr:y>0.36119</cdr:y>
    </cdr:to>
    <cdr:sp macro="" textlink="">
      <cdr:nvSpPr>
        <cdr:cNvPr id="2" name="TextBox 43"/>
        <cdr:cNvSpPr txBox="1"/>
      </cdr:nvSpPr>
      <cdr:spPr>
        <a:xfrm xmlns:a="http://schemas.openxmlformats.org/drawingml/2006/main">
          <a:off x="1584176" y="576064"/>
          <a:ext cx="1152128" cy="6463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ko-KR"/>
          </a:defPPr>
          <a:lvl1pPr marL="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1pPr>
          <a:lvl2pPr marL="45720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2pPr>
          <a:lvl3pPr marL="91440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3pPr>
          <a:lvl4pPr marL="137160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4pPr>
          <a:lvl5pPr marL="182880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5pPr>
          <a:lvl6pPr marL="228600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6pPr>
          <a:lvl7pPr marL="274320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7pPr>
          <a:lvl8pPr marL="320040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8pPr>
          <a:lvl9pPr marL="3657600" algn="l" defTabSz="914400" rtl="0" eaLnBrk="1" latinLnBrk="1" hangingPunct="1">
            <a:defRPr sz="1800" kern="1200">
              <a:solidFill>
                <a:sysClr val="windowText" lastClr="000000"/>
              </a:solidFill>
              <a:latin typeface="맑은 고딕"/>
            </a:defRPr>
          </a:lvl9pPr>
        </a:lstStyle>
        <a:p xmlns:a="http://schemas.openxmlformats.org/drawingml/2006/main">
          <a:pPr algn="ctr"/>
          <a:r>
            <a:rPr lang="ko-KR" altLang="en-US" spc="-150" dirty="0" smtClean="0">
              <a:latin typeface="맑은 고딕" pitchFamily="50" charset="-127"/>
              <a:ea typeface="맑은 고딕" pitchFamily="50" charset="-127"/>
            </a:rPr>
            <a:t>방임</a:t>
          </a:r>
          <a:endParaRPr lang="en-US" altLang="ko-KR" spc="-150" dirty="0" smtClean="0">
            <a:latin typeface="맑은 고딕" pitchFamily="50" charset="-127"/>
            <a:ea typeface="맑은 고딕" pitchFamily="50" charset="-127"/>
          </a:endParaRPr>
        </a:p>
        <a:p xmlns:a="http://schemas.openxmlformats.org/drawingml/2006/main">
          <a:pPr algn="ctr"/>
          <a:r>
            <a:rPr lang="en-US" altLang="ko-KR" spc="-150" dirty="0" smtClean="0">
              <a:latin typeface="맑은 고딕" pitchFamily="50" charset="-127"/>
              <a:ea typeface="맑은 고딕" pitchFamily="50" charset="-127"/>
            </a:rPr>
            <a:t>18.6%</a:t>
          </a:r>
          <a:endParaRPr lang="ko-KR" altLang="en-US" spc="-150" dirty="0">
            <a:latin typeface="맑은 고딕" pitchFamily="50" charset="-127"/>
            <a:ea typeface="맑은 고딕" pitchFamily="50" charset="-127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4982" cy="341303"/>
          </a:xfrm>
          <a:prstGeom prst="rect">
            <a:avLst/>
          </a:prstGeom>
        </p:spPr>
        <p:txBody>
          <a:bodyPr vert="horz" lIns="95629" tIns="47814" rIns="95629" bIns="47814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7294" y="1"/>
            <a:ext cx="4304982" cy="341303"/>
          </a:xfrm>
          <a:prstGeom prst="rect">
            <a:avLst/>
          </a:prstGeom>
        </p:spPr>
        <p:txBody>
          <a:bodyPr vert="horz" lIns="95629" tIns="47814" rIns="95629" bIns="47814" rtlCol="0"/>
          <a:lstStyle>
            <a:lvl1pPr algn="r">
              <a:defRPr sz="1200"/>
            </a:lvl1pPr>
          </a:lstStyle>
          <a:p>
            <a:fld id="{4B4AC30B-81D5-454A-8C94-1AE93FC66561}" type="datetimeFigureOut">
              <a:rPr lang="ko-KR" altLang="en-US" smtClean="0"/>
              <a:pPr/>
              <a:t>2016-07-06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61136"/>
            <a:ext cx="4304982" cy="341302"/>
          </a:xfrm>
          <a:prstGeom prst="rect">
            <a:avLst/>
          </a:prstGeom>
        </p:spPr>
        <p:txBody>
          <a:bodyPr vert="horz" lIns="95629" tIns="47814" rIns="95629" bIns="47814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7294" y="6461136"/>
            <a:ext cx="4304982" cy="341302"/>
          </a:xfrm>
          <a:prstGeom prst="rect">
            <a:avLst/>
          </a:prstGeom>
        </p:spPr>
        <p:txBody>
          <a:bodyPr vert="horz" lIns="95629" tIns="47814" rIns="95629" bIns="47814" rtlCol="0" anchor="b"/>
          <a:lstStyle>
            <a:lvl1pPr algn="r">
              <a:defRPr sz="1200"/>
            </a:lvl1pPr>
          </a:lstStyle>
          <a:p>
            <a:fld id="{F6184371-7134-4CEE-B87C-57B0DA2A17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8393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4982" cy="340122"/>
          </a:xfrm>
          <a:prstGeom prst="rect">
            <a:avLst/>
          </a:prstGeom>
        </p:spPr>
        <p:txBody>
          <a:bodyPr vert="horz" lIns="95629" tIns="47814" rIns="95629" bIns="47814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7294" y="0"/>
            <a:ext cx="4304982" cy="340122"/>
          </a:xfrm>
          <a:prstGeom prst="rect">
            <a:avLst/>
          </a:prstGeom>
        </p:spPr>
        <p:txBody>
          <a:bodyPr vert="horz" lIns="95629" tIns="47814" rIns="95629" bIns="47814" rtlCol="0"/>
          <a:lstStyle>
            <a:lvl1pPr algn="r">
              <a:defRPr sz="1200"/>
            </a:lvl1pPr>
          </a:lstStyle>
          <a:p>
            <a:fld id="{1455C2F0-5D17-4012-AF3B-935A6E74A551}" type="datetimeFigureOut">
              <a:rPr lang="ko-KR" altLang="en-US" smtClean="0"/>
              <a:pPr/>
              <a:t>2016-07-06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11175"/>
            <a:ext cx="453390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29" tIns="47814" rIns="95629" bIns="47814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458" y="3231158"/>
            <a:ext cx="7947660" cy="3061097"/>
          </a:xfrm>
          <a:prstGeom prst="rect">
            <a:avLst/>
          </a:prstGeom>
        </p:spPr>
        <p:txBody>
          <a:bodyPr vert="horz" lIns="95629" tIns="47814" rIns="95629" bIns="47814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1136"/>
            <a:ext cx="4304982" cy="340122"/>
          </a:xfrm>
          <a:prstGeom prst="rect">
            <a:avLst/>
          </a:prstGeom>
        </p:spPr>
        <p:txBody>
          <a:bodyPr vert="horz" lIns="95629" tIns="47814" rIns="95629" bIns="47814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7294" y="6461136"/>
            <a:ext cx="4304982" cy="340122"/>
          </a:xfrm>
          <a:prstGeom prst="rect">
            <a:avLst/>
          </a:prstGeom>
        </p:spPr>
        <p:txBody>
          <a:bodyPr vert="horz" lIns="95629" tIns="47814" rIns="95629" bIns="47814" rtlCol="0" anchor="b"/>
          <a:lstStyle>
            <a:lvl1pPr algn="r">
              <a:defRPr sz="1200"/>
            </a:lvl1pPr>
          </a:lstStyle>
          <a:p>
            <a:fld id="{9F9732C1-587C-4045-B2F9-ACAE1DD52FF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1101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732C1-587C-4045-B2F9-ACAE1DD52FF8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8266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732C1-587C-4045-B2F9-ACAE1DD52FF8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슬라이드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\\LS-CHL456\share\중앙아동보호전문기관 new CI\중앙ci(영문혼합)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4466" y="3270143"/>
            <a:ext cx="1627416" cy="437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그림 23" descr="보건복지부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84" b="8984"/>
          <a:stretch>
            <a:fillRect/>
          </a:stretch>
        </p:blipFill>
        <p:spPr bwMode="auto">
          <a:xfrm>
            <a:off x="2915816" y="3203236"/>
            <a:ext cx="1504542" cy="5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 userDrawn="1"/>
        </p:nvSpPr>
        <p:spPr>
          <a:xfrm>
            <a:off x="2267744" y="1275606"/>
            <a:ext cx="4392488" cy="171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800" b="1" spc="0" dirty="0" smtClean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rPr>
              <a:t>아동학대 신고의무자가</a:t>
            </a:r>
            <a:endParaRPr lang="en-US" altLang="ko-KR" sz="2800" b="1" spc="0" dirty="0" smtClean="0">
              <a:solidFill>
                <a:schemeClr val="bg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800" b="1" spc="0" dirty="0" smtClean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rPr>
              <a:t>꼭 알아야 하는</a:t>
            </a:r>
            <a:endParaRPr lang="en-US" altLang="ko-KR" sz="2800" b="1" spc="0" dirty="0" smtClean="0">
              <a:solidFill>
                <a:schemeClr val="bg1"/>
              </a:solidFill>
              <a:effectLst/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800" b="1" spc="0" dirty="0" smtClean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rPr>
              <a:t>아동학대 예방 요령</a:t>
            </a:r>
            <a:endParaRPr lang="en-US" altLang="ko-KR" sz="2800" b="1" spc="0" dirty="0" smtClean="0">
              <a:solidFill>
                <a:schemeClr val="bg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6" name="직선 연결선 25"/>
          <p:cNvCxnSpPr/>
          <p:nvPr userDrawn="1"/>
        </p:nvCxnSpPr>
        <p:spPr>
          <a:xfrm>
            <a:off x="1691680" y="1203598"/>
            <a:ext cx="554461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1691680" y="3059220"/>
            <a:ext cx="554461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7188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목차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1187624" y="555526"/>
            <a:ext cx="194421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Times New Roman" pitchFamily="18" charset="0"/>
              </a:rPr>
              <a:t>목차</a:t>
            </a:r>
            <a:endParaRPr lang="ko-KR" altLang="en-US" sz="36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cs typeface="Times New Roman" pitchFamily="18" charset="0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2555776" y="1059582"/>
            <a:ext cx="5976664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683568" y="4299942"/>
            <a:ext cx="7848872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9" t="31743" r="63718" b="27521"/>
          <a:stretch/>
        </p:blipFill>
        <p:spPr bwMode="auto">
          <a:xfrm>
            <a:off x="107504" y="130795"/>
            <a:ext cx="1603960" cy="1499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직사각형 15"/>
          <p:cNvSpPr/>
          <p:nvPr userDrawn="1"/>
        </p:nvSpPr>
        <p:spPr>
          <a:xfrm>
            <a:off x="0" y="4948014"/>
            <a:ext cx="9144000" cy="19548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Picture 2" descr="\\LS-CHL456\share\중앙아동보호전문기관 new CI\중앙ci(영문혼합).pn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4606914"/>
            <a:ext cx="1043607" cy="28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그림 9" descr="보건복지부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84" b="8984"/>
          <a:stretch>
            <a:fillRect/>
          </a:stretch>
        </p:blipFill>
        <p:spPr bwMode="auto">
          <a:xfrm>
            <a:off x="7072320" y="4581656"/>
            <a:ext cx="956064" cy="33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7188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소제목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 userDrawn="1"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Picture 2" descr="\\LS-CHL456\share\중앙아동보호전문기관 new CI\중앙ci(영문혼합)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4757248"/>
            <a:ext cx="1043607" cy="28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그림 9" descr="보건복지부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84" b="8984"/>
          <a:stretch>
            <a:fillRect/>
          </a:stretch>
        </p:blipFill>
        <p:spPr bwMode="auto">
          <a:xfrm>
            <a:off x="7072320" y="4731990"/>
            <a:ext cx="956064" cy="33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0076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소제목슬라이드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LS-CHL456\share\중앙아동보호전문기관 new CI\중앙ci(영문혼합)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4757248"/>
            <a:ext cx="1043607" cy="28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그림 2" descr="보건복지부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84" b="8984"/>
          <a:stretch>
            <a:fillRect/>
          </a:stretch>
        </p:blipFill>
        <p:spPr bwMode="auto">
          <a:xfrm>
            <a:off x="7072320" y="4731990"/>
            <a:ext cx="956064" cy="33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0076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 userDrawn="1"/>
        </p:nvCxnSpPr>
        <p:spPr>
          <a:xfrm>
            <a:off x="251520" y="339502"/>
            <a:ext cx="720080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251520" y="843558"/>
            <a:ext cx="720080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9" t="31743" r="63718" b="27521"/>
          <a:stretch/>
        </p:blipFill>
        <p:spPr bwMode="auto">
          <a:xfrm>
            <a:off x="7828072" y="-868"/>
            <a:ext cx="1315928" cy="123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직사각형 12"/>
          <p:cNvSpPr/>
          <p:nvPr userDrawn="1"/>
        </p:nvSpPr>
        <p:spPr>
          <a:xfrm>
            <a:off x="0" y="4948014"/>
            <a:ext cx="9144000" cy="19548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4" name="Picture 2" descr="\\LS-CHL456\share\중앙아동보호전문기관 new CI\중앙ci(영문혼합).pn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4606914"/>
            <a:ext cx="1043607" cy="28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그림 14" descr="보건복지부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84" b="8984"/>
          <a:stretch>
            <a:fillRect/>
          </a:stretch>
        </p:blipFill>
        <p:spPr bwMode="auto">
          <a:xfrm>
            <a:off x="7072320" y="4581656"/>
            <a:ext cx="956064" cy="33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61173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슬라이드_제목제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4948014"/>
            <a:ext cx="9144000" cy="19548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Picture 2" descr="\\LS-CHL456\share\중앙아동보호전문기관 new CI\중앙ci(영문혼합)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4606914"/>
            <a:ext cx="1043607" cy="28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그림 10" descr="보건복지부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84" b="8984"/>
          <a:stretch>
            <a:fillRect/>
          </a:stretch>
        </p:blipFill>
        <p:spPr bwMode="auto">
          <a:xfrm>
            <a:off x="7072320" y="4581656"/>
            <a:ext cx="956064" cy="33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9" t="31743" r="63718" b="27521"/>
          <a:stretch/>
        </p:blipFill>
        <p:spPr bwMode="auto">
          <a:xfrm>
            <a:off x="7828072" y="-868"/>
            <a:ext cx="1315928" cy="123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마무리슬라이드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연결선 6"/>
          <p:cNvCxnSpPr/>
          <p:nvPr userDrawn="1"/>
        </p:nvCxnSpPr>
        <p:spPr>
          <a:xfrm>
            <a:off x="323528" y="555526"/>
            <a:ext cx="849694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323528" y="411510"/>
            <a:ext cx="84969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12"/>
          <p:cNvGrpSpPr/>
          <p:nvPr userDrawn="1"/>
        </p:nvGrpSpPr>
        <p:grpSpPr>
          <a:xfrm flipV="1">
            <a:off x="323528" y="4587974"/>
            <a:ext cx="8496944" cy="144016"/>
            <a:chOff x="323528" y="4587974"/>
            <a:chExt cx="8496944" cy="144016"/>
          </a:xfrm>
        </p:grpSpPr>
        <p:cxnSp>
          <p:nvCxnSpPr>
            <p:cNvPr id="14" name="직선 연결선 13"/>
            <p:cNvCxnSpPr/>
            <p:nvPr userDrawn="1"/>
          </p:nvCxnSpPr>
          <p:spPr>
            <a:xfrm>
              <a:off x="323528" y="4731990"/>
              <a:ext cx="849694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/>
            <p:cNvCxnSpPr/>
            <p:nvPr userDrawn="1"/>
          </p:nvCxnSpPr>
          <p:spPr>
            <a:xfrm>
              <a:off x="323528" y="4587974"/>
              <a:ext cx="849694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 userDrawn="1"/>
        </p:nvSpPr>
        <p:spPr>
          <a:xfrm>
            <a:off x="1907704" y="2067694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ko-KR" altLang="en-US" sz="4000" b="1" spc="0" dirty="0" smtClean="0"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</a:rPr>
              <a:t>감사합니다</a:t>
            </a:r>
            <a:endParaRPr lang="en-US" altLang="ko-KR" sz="4000" b="1" spc="0" dirty="0" smtClean="0">
              <a:solidFill>
                <a:schemeClr val="bg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5724128" y="3880088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ko-KR" altLang="en-US" sz="2000" b="0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제작일</a:t>
            </a:r>
            <a:r>
              <a:rPr lang="en-US" altLang="ko-KR" sz="2000" b="0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_2016. 01. 11</a:t>
            </a:r>
          </a:p>
          <a:p>
            <a:pPr algn="l">
              <a:lnSpc>
                <a:spcPct val="100000"/>
              </a:lnSpc>
            </a:pPr>
            <a:r>
              <a:rPr lang="en-US" altLang="ko-KR" sz="2000" b="0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lang="ko-KR" altLang="en-US" sz="2000" b="0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제작</a:t>
            </a:r>
            <a:r>
              <a:rPr lang="en-US" altLang="ko-KR" sz="2000" b="0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_</a:t>
            </a:r>
          </a:p>
        </p:txBody>
      </p:sp>
      <p:pic>
        <p:nvPicPr>
          <p:cNvPr id="17" name="Picture 2" descr="\\LS-CHL456\share\중앙아동보호전문기관 new CI\중앙ci(영문혼합)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50332" y="4232752"/>
            <a:ext cx="1043607" cy="28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그림 17" descr="보건복지부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84" b="8984"/>
          <a:stretch>
            <a:fillRect/>
          </a:stretch>
        </p:blipFill>
        <p:spPr bwMode="auto">
          <a:xfrm>
            <a:off x="6794268" y="4207494"/>
            <a:ext cx="956064" cy="33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7188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4729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68" r:id="rId2"/>
    <p:sldLayoutId id="2147483671" r:id="rId3"/>
    <p:sldLayoutId id="2147483673" r:id="rId4"/>
    <p:sldLayoutId id="2147483665" r:id="rId5"/>
    <p:sldLayoutId id="2147483670" r:id="rId6"/>
    <p:sldLayoutId id="2147483669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4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chart" Target="../charts/chart6.xml"/><Relationship Id="rId7" Type="http://schemas.openxmlformats.org/officeDocument/2006/relationships/image" Target="../media/image3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Relationship Id="rId9" Type="http://schemas.openxmlformats.org/officeDocument/2006/relationships/image" Target="../media/image34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259632" y="1931767"/>
            <a:ext cx="6552728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000" spc="-15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spc="-150" dirty="0" smtClean="0">
                <a:latin typeface="맑은 고딕" pitchFamily="50" charset="-127"/>
                <a:ea typeface="맑은 고딕" pitchFamily="50" charset="-127"/>
              </a:rPr>
              <a:t>아동은 한 인간으로서 고유한 존재이며</a:t>
            </a:r>
            <a:r>
              <a:rPr lang="en-US" altLang="ko-KR" sz="2000" spc="-150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sz="2000" spc="-150" dirty="0" smtClean="0">
                <a:latin typeface="맑은 고딕" pitchFamily="50" charset="-127"/>
                <a:ea typeface="맑은 고딕" pitchFamily="50" charset="-127"/>
              </a:rPr>
              <a:t>스스로가 권리의 주체자임을 인식하고 적극적인 참여를 통해 자신의 권리를 향유하고 자신의 권리를 온전하게 보장받을 수 있어야 함을 담고 있는 국제적인 약속</a:t>
            </a:r>
            <a:r>
              <a:rPr lang="en-US" altLang="ko-KR" sz="2000" spc="-150" dirty="0" smtClean="0">
                <a:latin typeface="맑은 고딕" pitchFamily="50" charset="-127"/>
                <a:ea typeface="맑은 고딕" pitchFamily="50" charset="-127"/>
              </a:rPr>
              <a:t>”</a:t>
            </a:r>
            <a:endParaRPr lang="ko-KR" altLang="en-US" sz="2000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203848" y="1355703"/>
            <a:ext cx="2506103" cy="45357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24" name="TextBox 23"/>
          <p:cNvSpPr txBox="1"/>
          <p:nvPr/>
        </p:nvSpPr>
        <p:spPr>
          <a:xfrm>
            <a:off x="3189671" y="1347614"/>
            <a:ext cx="252028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spc="-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UN</a:t>
            </a:r>
            <a:r>
              <a:rPr lang="ko-KR" altLang="en-US" sz="2400" b="1" spc="-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아동권리협약</a:t>
            </a:r>
            <a:endParaRPr lang="ko-KR" altLang="en-US" sz="2400" b="1" spc="-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51219" y="249720"/>
            <a:ext cx="655272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아동인권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20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UN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아동권리협약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919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49720"/>
            <a:ext cx="655272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아동인권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20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UN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아동권리협약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7624" y="3435846"/>
            <a:ext cx="7056784" cy="137268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국제연합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(UN)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에서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</a:rPr>
              <a:t>아동의 권리에 대한 협약을 만장일치로 채택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하면서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>
              <a:lnSpc>
                <a:spcPct val="130000"/>
              </a:lnSpc>
            </a:pP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   아동은 권리의 주체인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‘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인간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’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으로서 인식되기 시작함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현재 전세계 대부분의 나라에서 비준하였고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우리나라를 포함한 가입국에서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pPr>
              <a:lnSpc>
                <a:spcPct val="130000"/>
              </a:lnSpc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  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아동권리협약은 국내법과 동일하게 효력을 발휘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하고 있음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915566"/>
            <a:ext cx="324036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1989. 11. 20</a:t>
            </a:r>
          </a:p>
          <a:p>
            <a:pPr algn="ctr"/>
            <a:r>
              <a:rPr lang="en-US" altLang="ko-KR" sz="16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UN</a:t>
            </a:r>
            <a:r>
              <a:rPr lang="ko-KR" altLang="en-US" sz="16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총회 만장일치 채택</a:t>
            </a:r>
            <a:endParaRPr lang="en-US" altLang="ko-KR" sz="1600" b="1" spc="-150" dirty="0" smtClean="0">
              <a:solidFill>
                <a:srgbClr val="C09200"/>
              </a:solidFill>
              <a:latin typeface="+mj-lt"/>
              <a:ea typeface="맑은 고딕" pitchFamily="50" charset="-127"/>
            </a:endParaRPr>
          </a:p>
        </p:txBody>
      </p:sp>
      <p:pic>
        <p:nvPicPr>
          <p:cNvPr id="37899" name="Picture 11" descr="http://upload.wikimedia.org/wikipedia/commons/thumb/0/09/Flag_of_South_Korea.svg/2000px-Flag_of_South_Korea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635646"/>
            <a:ext cx="2376264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오른쪽 화살표 15"/>
          <p:cNvSpPr/>
          <p:nvPr/>
        </p:nvSpPr>
        <p:spPr>
          <a:xfrm>
            <a:off x="3934561" y="2211710"/>
            <a:ext cx="576064" cy="504056"/>
          </a:xfrm>
          <a:prstGeom prst="rightArrow">
            <a:avLst>
              <a:gd name="adj1" fmla="val 57032"/>
              <a:gd name="adj2" fmla="val 50000"/>
            </a:avLst>
          </a:prstGeom>
          <a:solidFill>
            <a:srgbClr val="C0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644008" y="915566"/>
            <a:ext cx="266429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1991. 11</a:t>
            </a:r>
          </a:p>
          <a:p>
            <a:pPr algn="ctr"/>
            <a:r>
              <a:rPr lang="ko-KR" altLang="en-US" sz="16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대한민국 협약 가입</a:t>
            </a:r>
            <a:endParaRPr lang="en-US" altLang="ko-KR" sz="1600" b="1" spc="-150" dirty="0" smtClean="0">
              <a:solidFill>
                <a:srgbClr val="C09200"/>
              </a:solidFill>
              <a:latin typeface="+mj-lt"/>
              <a:ea typeface="맑은 고딕" pitchFamily="50" charset="-127"/>
            </a:endParaRPr>
          </a:p>
        </p:txBody>
      </p:sp>
      <p:pic>
        <p:nvPicPr>
          <p:cNvPr id="1026" name="Picture 2" descr="http://vignette1.wikia.nocookie.net/halo/images/8/84/United_nations_flag.png/revision/latest?cb=2014042900365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0" t="16465" r="23113" b="16298"/>
          <a:stretch/>
        </p:blipFill>
        <p:spPr bwMode="auto">
          <a:xfrm>
            <a:off x="1589964" y="1635646"/>
            <a:ext cx="1937920" cy="1575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51219" y="249720"/>
            <a:ext cx="655272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아동인권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20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아동의 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가지 권리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653600" y="1467486"/>
            <a:ext cx="1728192" cy="172819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09584" y="1107446"/>
            <a:ext cx="79208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en-US" altLang="ko-KR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1.</a:t>
            </a:r>
            <a:endParaRPr lang="ko-KR" altLang="en-US" sz="32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2669824" y="1395478"/>
            <a:ext cx="1728192" cy="172819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525808" y="1035438"/>
            <a:ext cx="79208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en-US" altLang="ko-KR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2.</a:t>
            </a:r>
            <a:endParaRPr lang="ko-KR" altLang="en-US" sz="32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4614040" y="1395478"/>
            <a:ext cx="1728192" cy="172819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470024" y="1035438"/>
            <a:ext cx="79208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en-US" altLang="ko-KR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3.</a:t>
            </a:r>
            <a:endParaRPr lang="ko-KR" altLang="en-US" sz="32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6630264" y="1395478"/>
            <a:ext cx="1728192" cy="172819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6486248" y="1035438"/>
            <a:ext cx="79208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en-US" altLang="ko-KR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4.</a:t>
            </a:r>
            <a:endParaRPr lang="ko-KR" altLang="en-US" sz="32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1715040"/>
            <a:ext cx="1440160" cy="1199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3560" y="3227208"/>
            <a:ext cx="2376264" cy="11326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0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생존권</a:t>
            </a:r>
            <a:endParaRPr lang="en-US" altLang="ko-KR" sz="2000" b="1" spc="-150" dirty="0" smtClean="0">
              <a:solidFill>
                <a:srgbClr val="C09200"/>
              </a:solidFill>
              <a:latin typeface="+mj-lt"/>
              <a:ea typeface="맑은 고딕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기본적인 삶을 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누리는데 필요한 권리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57856" y="1755518"/>
            <a:ext cx="1243559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2351824" y="3227208"/>
            <a:ext cx="2376264" cy="11326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000" b="1" spc="-150" dirty="0" err="1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발달권</a:t>
            </a:r>
            <a:endParaRPr lang="en-US" altLang="ko-KR" sz="2000" b="1" spc="-150" dirty="0" smtClean="0">
              <a:solidFill>
                <a:srgbClr val="C09200"/>
              </a:solidFill>
              <a:latin typeface="+mj-lt"/>
              <a:ea typeface="맑은 고딕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잠재능력을 최대한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발휘하는데 필요한 권리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02072" y="1683510"/>
            <a:ext cx="1296144" cy="112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4326008" y="3227208"/>
            <a:ext cx="2376264" cy="11326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000" b="1" spc="-150" dirty="0" err="1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보호권</a:t>
            </a:r>
            <a:endParaRPr lang="en-US" altLang="ko-KR" sz="2000" b="1" spc="-150" dirty="0" smtClean="0">
              <a:solidFill>
                <a:srgbClr val="C09200"/>
              </a:solidFill>
              <a:latin typeface="+mj-lt"/>
              <a:ea typeface="맑은 고딕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유해한 것으로부터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보호받을 권리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2272" y="1539494"/>
            <a:ext cx="1543029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6384272" y="3185168"/>
            <a:ext cx="2376264" cy="12311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0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참여권</a:t>
            </a:r>
            <a:endParaRPr lang="en-US" altLang="ko-KR" sz="2000" b="1" spc="-150" dirty="0" smtClean="0">
              <a:solidFill>
                <a:srgbClr val="C09200"/>
              </a:solidFill>
              <a:latin typeface="+mj-lt"/>
              <a:ea typeface="맑은 고딕" pitchFamily="50" charset="-127"/>
            </a:endParaRPr>
          </a:p>
          <a:p>
            <a:pPr algn="ctr"/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자신의 나라와 지역사회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활동에 적극적으로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참여할 수 있는 권리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919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49720"/>
            <a:ext cx="655272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정의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20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아동학대와 아동학대범죄의 정의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611560" y="1635646"/>
            <a:ext cx="7992888" cy="115212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827583" y="1491630"/>
            <a:ext cx="2807351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04648" y="1491630"/>
            <a:ext cx="311928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아동학대란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? 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아동복지법 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7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항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755576" y="1913168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pc="-150" dirty="0" smtClean="0">
                <a:latin typeface="+mj-lt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j-lt"/>
                <a:ea typeface="맑은 고딕" pitchFamily="50" charset="-127"/>
                <a:cs typeface="함초롬돋움"/>
              </a:rPr>
              <a:t>보호자를 포함한 </a:t>
            </a:r>
            <a:r>
              <a:rPr lang="ko-KR" altLang="en-US" sz="1600" b="1" spc="-150" dirty="0" smtClean="0">
                <a:latin typeface="+mj-lt"/>
                <a:ea typeface="맑은 고딕" pitchFamily="50" charset="-127"/>
                <a:cs typeface="함초롬돋움"/>
              </a:rPr>
              <a:t>성인이</a:t>
            </a:r>
            <a:r>
              <a:rPr lang="ko-KR" altLang="en-US" sz="1600" spc="-150" dirty="0" smtClean="0">
                <a:latin typeface="+mj-lt"/>
                <a:ea typeface="맑은 고딕" pitchFamily="50" charset="-127"/>
                <a:cs typeface="함초롬돋움"/>
              </a:rPr>
              <a:t> 아동의 건강 또는 복지를 해치거나 정상적 발달을 저해할 수 있는</a:t>
            </a:r>
            <a:endParaRPr lang="en-US" altLang="ko-KR" sz="1600" spc="-150" dirty="0" smtClean="0">
              <a:latin typeface="+mj-lt"/>
              <a:ea typeface="맑은 고딕" pitchFamily="50" charset="-127"/>
              <a:cs typeface="함초롬돋움"/>
            </a:endParaRPr>
          </a:p>
          <a:p>
            <a:r>
              <a:rPr lang="en-US" altLang="ko-KR" sz="1600" b="1" spc="-150" dirty="0" smtClean="0">
                <a:latin typeface="+mj-lt"/>
                <a:ea typeface="맑은 고딕" pitchFamily="50" charset="-127"/>
                <a:cs typeface="함초롬돋움"/>
              </a:rPr>
              <a:t>  </a:t>
            </a:r>
            <a:r>
              <a:rPr lang="ko-KR" altLang="en-US" sz="1600" b="1" spc="-150" dirty="0" smtClean="0">
                <a:latin typeface="+mj-lt"/>
                <a:ea typeface="맑은 고딕" pitchFamily="50" charset="-127"/>
                <a:cs typeface="함초롬돋움"/>
              </a:rPr>
              <a:t>신체적</a:t>
            </a:r>
            <a:r>
              <a:rPr lang="en-US" altLang="ko-KR" sz="1600" b="1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정신적</a:t>
            </a:r>
            <a:r>
              <a:rPr lang="en-US" altLang="ko-KR" sz="1600" b="1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성적 폭력이나 가혹 행위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를 하는 것과 아동의 보호자가 아동을 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 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유기하거나 방임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하는 것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.</a:t>
            </a:r>
            <a:endParaRPr lang="en-US" altLang="ko-KR" sz="1600" spc="-150" dirty="0">
              <a:latin typeface="+mj-lt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11560" y="3075806"/>
            <a:ext cx="7992888" cy="1368152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827583" y="2931790"/>
            <a:ext cx="5075602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804648" y="2931790"/>
            <a:ext cx="56395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아동학대범죄란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? 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아동학대범죄의 처벌 등에 관한 특례법 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항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755576" y="3353328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pc="-150" dirty="0" smtClean="0">
                <a:latin typeface="+mj-lt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latin typeface="+mj-lt"/>
                <a:ea typeface="맑은 고딕" pitchFamily="50" charset="-127"/>
                <a:cs typeface="함초롬돋움"/>
              </a:rPr>
              <a:t>보호자에 의한 </a:t>
            </a:r>
            <a:r>
              <a:rPr lang="ko-KR" altLang="en-US" sz="1600" spc="-150" dirty="0" smtClean="0">
                <a:latin typeface="+mj-lt"/>
                <a:ea typeface="맑은 고딕" pitchFamily="50" charset="-127"/>
                <a:cs typeface="함초롬돋움"/>
              </a:rPr>
              <a:t>아동학대를 말함</a:t>
            </a:r>
            <a:r>
              <a:rPr lang="en-US" altLang="ko-KR" sz="1600" spc="-150" dirty="0" smtClean="0">
                <a:latin typeface="+mj-lt"/>
                <a:ea typeface="맑은 고딕" pitchFamily="50" charset="-127"/>
                <a:cs typeface="함초롬돋움"/>
              </a:rPr>
              <a:t>.</a:t>
            </a: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형법상 범죄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상해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폭행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유기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학대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체포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강간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강요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재물손괴 등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), </a:t>
            </a: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복지법상 범죄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신체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정서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성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방임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),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다른 법률에 의해 가중처벌되는 죄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</a:t>
            </a: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b="1" spc="-150" dirty="0" smtClean="0"/>
              <a:t>아동학대처벌법에 규정된 범죄</a:t>
            </a:r>
            <a:r>
              <a:rPr lang="en-US" altLang="ko-KR" sz="1600" spc="-150" dirty="0" smtClean="0"/>
              <a:t>(</a:t>
            </a:r>
            <a:r>
              <a:rPr lang="ko-KR" altLang="en-US" sz="1600" spc="-150" dirty="0" smtClean="0"/>
              <a:t>아동학대치사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중상해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상습범</a:t>
            </a:r>
            <a:r>
              <a:rPr lang="en-US" altLang="ko-KR" sz="1600" spc="-150" dirty="0" smtClean="0"/>
              <a:t>)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35696" y="1008594"/>
            <a:ext cx="554461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아동은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만 </a:t>
            </a:r>
            <a:r>
              <a:rPr lang="en-US" altLang="ko-KR" b="1" spc="-150" dirty="0" smtClean="0">
                <a:ea typeface="맑은 고딕" pitchFamily="50" charset="-127"/>
                <a:cs typeface="함초롬돋움"/>
              </a:rPr>
              <a:t>18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세 미만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인 사람을 말함</a:t>
            </a:r>
            <a:r>
              <a:rPr lang="en-US" altLang="ko-KR" spc="-150" dirty="0" smtClean="0">
                <a:ea typeface="맑은 고딕" pitchFamily="50" charset="-127"/>
                <a:cs typeface="함초롬돋움"/>
              </a:rPr>
              <a:t>.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아동복지법 제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3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조제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1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항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)</a:t>
            </a:r>
            <a:endParaRPr lang="en-US" altLang="ko-KR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3832228" y="1779662"/>
            <a:ext cx="1974184" cy="1766375"/>
            <a:chOff x="2483768" y="1203598"/>
            <a:chExt cx="3240360" cy="2808312"/>
          </a:xfrm>
        </p:grpSpPr>
        <p:sp>
          <p:nvSpPr>
            <p:cNvPr id="2" name="타원 1"/>
            <p:cNvSpPr/>
            <p:nvPr/>
          </p:nvSpPr>
          <p:spPr>
            <a:xfrm>
              <a:off x="2483768" y="1203598"/>
              <a:ext cx="3240360" cy="28083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타원 3"/>
            <p:cNvSpPr/>
            <p:nvPr/>
          </p:nvSpPr>
          <p:spPr>
            <a:xfrm>
              <a:off x="3530082" y="2051892"/>
              <a:ext cx="1143656" cy="1123325"/>
            </a:xfrm>
            <a:prstGeom prst="ellipse">
              <a:avLst/>
            </a:prstGeom>
            <a:solidFill>
              <a:srgbClr val="C09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1219" y="249720"/>
            <a:ext cx="655272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정의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20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아동학대에 대한 오해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784" y="1131590"/>
            <a:ext cx="410445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아동학대행위 </a:t>
            </a:r>
            <a:r>
              <a:rPr lang="en-US" altLang="ko-KR" sz="2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= </a:t>
            </a:r>
            <a:r>
              <a:rPr lang="ko-KR" altLang="en-US" sz="2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처벌</a:t>
            </a:r>
            <a:r>
              <a:rPr lang="en-US" altLang="ko-KR" sz="2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(</a:t>
            </a:r>
            <a:r>
              <a:rPr lang="ko-KR" altLang="en-US" sz="2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범죄자</a:t>
            </a:r>
            <a:r>
              <a:rPr lang="en-US" altLang="ko-KR" sz="2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) ??</a:t>
            </a:r>
          </a:p>
        </p:txBody>
      </p:sp>
      <p:cxnSp>
        <p:nvCxnSpPr>
          <p:cNvPr id="12" name="직선 연결선 11"/>
          <p:cNvCxnSpPr/>
          <p:nvPr/>
        </p:nvCxnSpPr>
        <p:spPr>
          <a:xfrm flipH="1" flipV="1">
            <a:off x="5027971" y="2670129"/>
            <a:ext cx="1152128" cy="504056"/>
          </a:xfrm>
          <a:prstGeom prst="line">
            <a:avLst/>
          </a:prstGeom>
          <a:ln w="28575">
            <a:solidFill>
              <a:srgbClr val="C0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>
            <a:off x="6180099" y="3171706"/>
            <a:ext cx="1756585" cy="0"/>
          </a:xfrm>
          <a:prstGeom prst="line">
            <a:avLst/>
          </a:prstGeom>
          <a:ln w="28575">
            <a:solidFill>
              <a:srgbClr val="C0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012940" y="2558632"/>
            <a:ext cx="2015444" cy="61555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아동학대범죄</a:t>
            </a:r>
            <a:endParaRPr lang="en-US" altLang="ko-KR" b="1" spc="-150" dirty="0" smtClean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처벌대상 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/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범법자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spc="-150" dirty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2" name="직선 연결선 21"/>
          <p:cNvCxnSpPr/>
          <p:nvPr/>
        </p:nvCxnSpPr>
        <p:spPr>
          <a:xfrm flipV="1">
            <a:off x="3517738" y="2389553"/>
            <a:ext cx="504056" cy="864096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827584" y="3253649"/>
            <a:ext cx="2690154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91868" y="2389846"/>
            <a:ext cx="3240360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아동학대행위</a:t>
            </a:r>
            <a:endParaRPr lang="en-US" altLang="ko-KR" b="1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아동학대범죄로 수사 진행하지만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 algn="ctr"/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범죄가 아닌 교화대상으로 처리</a:t>
            </a:r>
            <a:endParaRPr lang="ko-KR" altLang="en-US" sz="1600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83768" y="3867894"/>
            <a:ext cx="496855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</a:rPr>
              <a:t>정도나 법률 위반 정도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에 따라 아동학대는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</a:rPr>
              <a:t>처벌 대상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이 될 수도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</a:rPr>
              <a:t>상담</a:t>
            </a:r>
            <a:r>
              <a:rPr lang="en-US" altLang="ko-KR" sz="1600" b="1" spc="-15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</a:rPr>
              <a:t>교육 대상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이 될 수도 있음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600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오른쪽 화살표 30"/>
          <p:cNvSpPr/>
          <p:nvPr/>
        </p:nvSpPr>
        <p:spPr>
          <a:xfrm>
            <a:off x="2123728" y="3939902"/>
            <a:ext cx="648072" cy="432048"/>
          </a:xfrm>
          <a:prstGeom prst="rightArrow">
            <a:avLst>
              <a:gd name="adj1" fmla="val 66875"/>
              <a:gd name="adj2" fmla="val 50000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정의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4344" y="2068667"/>
            <a:ext cx="7848872" cy="11329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b="1" spc="-150" dirty="0" smtClean="0"/>
              <a:t>보호자를 </a:t>
            </a:r>
            <a:r>
              <a:rPr lang="ko-KR" altLang="en-US" b="1" spc="-150" dirty="0"/>
              <a:t>포함한 성인</a:t>
            </a:r>
            <a:r>
              <a:rPr lang="ko-KR" altLang="en-US" spc="-150" dirty="0"/>
              <a:t>이 </a:t>
            </a:r>
            <a:r>
              <a:rPr lang="ko-KR" altLang="en-US" b="1" spc="-150" dirty="0"/>
              <a:t>아동의 건강 또는 복지를 해치거나 </a:t>
            </a:r>
            <a:r>
              <a:rPr lang="ko-KR" altLang="en-US" b="1" spc="-150" dirty="0" smtClean="0"/>
              <a:t>정상적 </a:t>
            </a:r>
            <a:r>
              <a:rPr lang="ko-KR" altLang="en-US" b="1" spc="-150" dirty="0"/>
              <a:t>발달을 저해</a:t>
            </a:r>
            <a:r>
              <a:rPr lang="ko-KR" altLang="en-US" spc="-150" dirty="0"/>
              <a:t>할 수 있는</a:t>
            </a:r>
            <a:r>
              <a:rPr lang="ko-KR" altLang="en-US" b="1" spc="-150" dirty="0"/>
              <a:t> </a:t>
            </a:r>
            <a:r>
              <a:rPr lang="ko-KR" altLang="en-US" spc="-150" dirty="0"/>
              <a:t>신체적</a:t>
            </a:r>
            <a:r>
              <a:rPr lang="en-US" altLang="ko-KR" spc="-150" dirty="0"/>
              <a:t>·</a:t>
            </a:r>
            <a:r>
              <a:rPr lang="ko-KR" altLang="en-US" spc="-150" dirty="0"/>
              <a:t>정신적</a:t>
            </a:r>
            <a:r>
              <a:rPr lang="en-US" altLang="ko-KR" spc="-150" dirty="0"/>
              <a:t>·</a:t>
            </a:r>
            <a:r>
              <a:rPr lang="ko-KR" altLang="en-US" spc="-150" dirty="0"/>
              <a:t>성적 폭력이나 가혹행위를 하는 것과 아동의 보호자가 아동을 유기하거나 방임하는 것을 말한다</a:t>
            </a:r>
            <a:r>
              <a:rPr lang="en-US" altLang="ko-KR" spc="-150" dirty="0"/>
              <a:t>.</a:t>
            </a:r>
            <a:endParaRPr lang="en-US" altLang="ko-KR" b="1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64472" y="1707653"/>
            <a:ext cx="8424936" cy="1937542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580496" y="1563638"/>
            <a:ext cx="291138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580495" y="1563638"/>
            <a:ext cx="298339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아동학대란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? 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아동복지법 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7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항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7" name="Picture 4" descr="D:\이계화\기타\그림\그림\신체학대5.bmp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9D646"/>
              </a:clrFrom>
              <a:clrTo>
                <a:srgbClr val="D9D64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2141" y="2874219"/>
            <a:ext cx="1047859" cy="73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97120" y="2874218"/>
            <a:ext cx="805509" cy="736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54"/>
          <a:stretch>
            <a:fillRect/>
          </a:stretch>
        </p:blipFill>
        <p:spPr bwMode="auto">
          <a:xfrm>
            <a:off x="6912835" y="2863158"/>
            <a:ext cx="1017147" cy="747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11654" y="2828358"/>
            <a:ext cx="877754" cy="81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9160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유형 및 처벌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신체학대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1819270"/>
            <a:ext cx="69127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아동에게 행하는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신체적 폭력 또는 가혹행위</a:t>
            </a:r>
            <a:endParaRPr lang="en-US" altLang="ko-KR" sz="1600" b="1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8504" y="2249396"/>
            <a:ext cx="755263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직접적으로 신체에 가해하는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도구를 사용하여 신체에 가해하는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신체에 유해한 물질로 신체에 가해하는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완력을 사용하여 신체를 위협하는 행위 등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pic>
        <p:nvPicPr>
          <p:cNvPr id="15" name="Picture 4" descr="D:\이계화\기타\그림\그림\신체학대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499840"/>
            <a:ext cx="1431950" cy="1006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직사각형 8"/>
          <p:cNvSpPr/>
          <p:nvPr/>
        </p:nvSpPr>
        <p:spPr>
          <a:xfrm>
            <a:off x="539552" y="1499840"/>
            <a:ext cx="7992888" cy="144016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755576" y="1355824"/>
            <a:ext cx="869497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55576" y="1355824"/>
            <a:ext cx="15121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신체학대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1268878" y="3559390"/>
            <a:ext cx="717658" cy="432048"/>
            <a:chOff x="739389" y="4372648"/>
            <a:chExt cx="808275" cy="432048"/>
          </a:xfrm>
        </p:grpSpPr>
        <p:sp>
          <p:nvSpPr>
            <p:cNvPr id="23" name="오른쪽 화살표 22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39389" y="4412757"/>
              <a:ext cx="792087" cy="3539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처벌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976729" y="3238254"/>
            <a:ext cx="1584176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아동복지법상</a:t>
            </a:r>
            <a:endParaRPr lang="ko-KR" altLang="en-US" sz="17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23728" y="3867894"/>
            <a:ext cx="1080120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처벌법상</a:t>
            </a:r>
            <a:endParaRPr lang="ko-KR" altLang="en-US" sz="17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75856" y="3253643"/>
            <a:ext cx="460851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년 이하의 징역 또는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600" spc="-150" dirty="0" err="1" smtClean="0">
                <a:latin typeface="맑은 고딕" pitchFamily="50" charset="-127"/>
                <a:ea typeface="맑은 고딕" pitchFamily="50" charset="-127"/>
              </a:rPr>
              <a:t>천만원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 이하의 벌금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3240360" y="3795886"/>
            <a:ext cx="5436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600" spc="-150" dirty="0" smtClean="0">
                <a:latin typeface="+mn-ea"/>
                <a:cs typeface="Arial" pitchFamily="34" charset="0"/>
              </a:rPr>
              <a:t>상해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,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 폭행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, 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특수폭행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, </a:t>
            </a:r>
            <a:r>
              <a:rPr lang="ko-KR" altLang="en-US" sz="1600" spc="-150" dirty="0" err="1" smtClean="0">
                <a:latin typeface="+mn-ea"/>
                <a:cs typeface="Arial" pitchFamily="34" charset="0"/>
              </a:rPr>
              <a:t>폭행치상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 등으로 처리 가능함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.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 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  </a:t>
            </a:r>
          </a:p>
          <a:p>
            <a:pPr>
              <a:defRPr/>
            </a:pPr>
            <a:r>
              <a:rPr lang="ko-KR" altLang="en-US" sz="1600" spc="-150" dirty="0" smtClean="0">
                <a:latin typeface="+mn-ea"/>
                <a:cs typeface="Arial" pitchFamily="34" charset="0"/>
              </a:rPr>
              <a:t>특히 아동학대치사 시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,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 무기징역 및 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5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년 이상 징역에 처함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.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 </a:t>
            </a:r>
            <a:endParaRPr lang="en-US" altLang="ko-KR" sz="1600" spc="-150" dirty="0">
              <a:latin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731990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세계일보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(2015. 7. 13), </a:t>
            </a:r>
            <a:r>
              <a:rPr lang="en-US" altLang="ko-KR" sz="1100" spc="-150" dirty="0" smtClean="0"/>
              <a:t>12</a:t>
            </a:r>
            <a:r>
              <a:rPr lang="ko-KR" altLang="en-US" sz="1100" spc="-150" dirty="0" smtClean="0"/>
              <a:t>세 여제자 도벽 고친다며 각목으로 때려 </a:t>
            </a:r>
            <a:r>
              <a:rPr lang="ko-KR" altLang="en-US" sz="1100" spc="-150" dirty="0" err="1" smtClean="0"/>
              <a:t>숨지게한</a:t>
            </a:r>
            <a:r>
              <a:rPr lang="ko-KR" altLang="en-US" sz="1100" spc="-150" dirty="0" smtClean="0"/>
              <a:t> 생태학교 교사</a:t>
            </a:r>
            <a:r>
              <a:rPr lang="en-US" altLang="ko-KR" sz="1100" spc="-150" dirty="0" smtClean="0"/>
              <a:t>, </a:t>
            </a:r>
            <a:r>
              <a:rPr lang="ko-KR" altLang="en-US" sz="1100" spc="-150" dirty="0" smtClean="0"/>
              <a:t>징역 </a:t>
            </a:r>
            <a:r>
              <a:rPr lang="en-US" altLang="ko-KR" sz="1100" spc="-150" dirty="0" smtClean="0"/>
              <a:t>3</a:t>
            </a:r>
            <a:r>
              <a:rPr lang="ko-KR" altLang="en-US" sz="1100" spc="-150" dirty="0" smtClean="0"/>
              <a:t>년 </a:t>
            </a:r>
            <a:r>
              <a:rPr lang="en-US" altLang="ko-KR" sz="1100" spc="-150" dirty="0" smtClean="0"/>
              <a:t>6</a:t>
            </a:r>
            <a:r>
              <a:rPr lang="ko-KR" altLang="en-US" sz="1100" spc="-150" dirty="0" smtClean="0"/>
              <a:t>월 </a:t>
            </a:r>
            <a:endParaRPr lang="en-US" altLang="ko-KR" sz="11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899592" y="1779662"/>
            <a:ext cx="72008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spc="-150" dirty="0" smtClean="0"/>
              <a:t>“10</a:t>
            </a:r>
            <a:r>
              <a:rPr lang="ko-KR" altLang="en-US" sz="2000" spc="-150" dirty="0" smtClean="0"/>
              <a:t>대 여제자의 도벽을 교정한다며 </a:t>
            </a:r>
            <a:endParaRPr lang="en-US" altLang="ko-KR" sz="2000" spc="-150" dirty="0" smtClean="0"/>
          </a:p>
          <a:p>
            <a:pPr algn="ctr">
              <a:lnSpc>
                <a:spcPct val="130000"/>
              </a:lnSpc>
            </a:pPr>
            <a:r>
              <a:rPr lang="ko-KR" altLang="en-US" sz="2000" spc="-150" dirty="0" smtClean="0"/>
              <a:t>각목으로 엉덩이</a:t>
            </a:r>
            <a:r>
              <a:rPr lang="en-US" altLang="ko-KR" sz="2000" spc="-150" dirty="0" smtClean="0"/>
              <a:t>, </a:t>
            </a:r>
            <a:r>
              <a:rPr lang="ko-KR" altLang="en-US" sz="2000" spc="-150" dirty="0" smtClean="0"/>
              <a:t>허벅지 등을 수십 회 때려 사망에 이르게 한 교사</a:t>
            </a:r>
            <a:r>
              <a:rPr lang="en-US" altLang="ko-KR" sz="2000" spc="-150" dirty="0" smtClean="0"/>
              <a:t>”</a:t>
            </a:r>
            <a:endParaRPr lang="ko-KR" altLang="en-US" sz="2000" spc="-150" dirty="0"/>
          </a:p>
        </p:txBody>
      </p:sp>
      <p:sp>
        <p:nvSpPr>
          <p:cNvPr id="12" name="직사각형 11"/>
          <p:cNvSpPr/>
          <p:nvPr/>
        </p:nvSpPr>
        <p:spPr>
          <a:xfrm>
            <a:off x="1403648" y="3075806"/>
            <a:ext cx="7200800" cy="697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600" spc="-150" dirty="0" err="1" smtClean="0"/>
              <a:t>아동학대범죄의처벌등에관한특례법위반</a:t>
            </a:r>
            <a:r>
              <a:rPr lang="en-US" altLang="ko-KR" sz="1600" spc="-150" dirty="0" smtClean="0"/>
              <a:t>(</a:t>
            </a:r>
            <a:r>
              <a:rPr lang="ko-KR" altLang="en-US" sz="1600" spc="-150" dirty="0" smtClean="0"/>
              <a:t>아동학대치사</a:t>
            </a:r>
            <a:r>
              <a:rPr lang="en-US" altLang="ko-KR" sz="1600" spc="-150" dirty="0" smtClean="0"/>
              <a:t>)</a:t>
            </a:r>
            <a:r>
              <a:rPr lang="ko-KR" altLang="en-US" sz="1600" spc="-150" dirty="0" smtClean="0"/>
              <a:t>혐의 등으로 </a:t>
            </a:r>
            <a:r>
              <a:rPr lang="ko-KR" altLang="en-US" sz="1600" spc="-150" dirty="0" err="1" smtClean="0"/>
              <a:t>구속기소된</a:t>
            </a:r>
            <a:r>
              <a:rPr lang="ko-KR" altLang="en-US" sz="1600" spc="-150" dirty="0" smtClean="0"/>
              <a:t> </a:t>
            </a:r>
            <a:endParaRPr lang="en-US" altLang="ko-KR" sz="1600" spc="-150" dirty="0" smtClean="0"/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/>
              <a:t>황모</a:t>
            </a:r>
            <a:r>
              <a:rPr lang="en-US" altLang="ko-KR" sz="1600" spc="-150" dirty="0" smtClean="0"/>
              <a:t>(41·</a:t>
            </a:r>
            <a:r>
              <a:rPr lang="ko-KR" altLang="en-US" sz="1600" spc="-150" dirty="0" smtClean="0"/>
              <a:t>여</a:t>
            </a:r>
            <a:r>
              <a:rPr lang="en-US" altLang="ko-KR" sz="1600" spc="-150" dirty="0" smtClean="0"/>
              <a:t>)</a:t>
            </a:r>
            <a:r>
              <a:rPr lang="ko-KR" altLang="en-US" sz="1600" spc="-150" dirty="0" smtClean="0"/>
              <a:t>씨에 대해 징역 </a:t>
            </a:r>
            <a:r>
              <a:rPr lang="en-US" altLang="ko-KR" sz="1600" spc="-150" dirty="0" smtClean="0"/>
              <a:t>3</a:t>
            </a:r>
            <a:r>
              <a:rPr lang="ko-KR" altLang="en-US" sz="1600" spc="-150" dirty="0" smtClean="0"/>
              <a:t>년</a:t>
            </a:r>
            <a:r>
              <a:rPr lang="en-US" altLang="ko-KR" sz="1600" spc="-150" dirty="0" smtClean="0"/>
              <a:t>6</a:t>
            </a:r>
            <a:r>
              <a:rPr lang="ko-KR" altLang="en-US" sz="1600" spc="-150" dirty="0" smtClean="0"/>
              <a:t>월과 아동학대 치료프로그램 </a:t>
            </a:r>
            <a:r>
              <a:rPr lang="en-US" altLang="ko-KR" sz="1600" spc="-150" dirty="0" smtClean="0"/>
              <a:t>120</a:t>
            </a:r>
            <a:r>
              <a:rPr lang="ko-KR" altLang="en-US" sz="1600" spc="-150" dirty="0" smtClean="0"/>
              <a:t>시간 이수를 명령했다</a:t>
            </a:r>
            <a:r>
              <a:rPr lang="en-US" altLang="ko-KR" sz="1600" spc="-150" dirty="0" smtClean="0"/>
              <a:t>. </a:t>
            </a:r>
            <a:endParaRPr lang="ko-KR" altLang="en-US" sz="1600" spc="-150" dirty="0"/>
          </a:p>
        </p:txBody>
      </p:sp>
      <p:grpSp>
        <p:nvGrpSpPr>
          <p:cNvPr id="13" name="그룹 12"/>
          <p:cNvGrpSpPr/>
          <p:nvPr/>
        </p:nvGrpSpPr>
        <p:grpSpPr>
          <a:xfrm>
            <a:off x="755576" y="3219822"/>
            <a:ext cx="717658" cy="432048"/>
            <a:chOff x="739389" y="4372648"/>
            <a:chExt cx="808275" cy="432048"/>
          </a:xfrm>
        </p:grpSpPr>
        <p:sp>
          <p:nvSpPr>
            <p:cNvPr id="14" name="오른쪽 화살표 13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39389" y="4412757"/>
              <a:ext cx="792087" cy="3539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처벌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유형 및 처벌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신체학대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1883068"/>
            <a:ext cx="691276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아동에게 행하는 </a:t>
            </a:r>
            <a:r>
              <a:rPr lang="ko-KR" altLang="en-US" sz="1600" b="1" spc="-150" dirty="0" smtClean="0">
                <a:latin typeface="+mn-ea"/>
              </a:rPr>
              <a:t>언어적 폭력</a:t>
            </a:r>
            <a:r>
              <a:rPr lang="en-US" altLang="ko-KR" sz="1600" b="1" spc="-150" dirty="0" smtClean="0">
                <a:latin typeface="+mn-ea"/>
              </a:rPr>
              <a:t>, </a:t>
            </a:r>
            <a:r>
              <a:rPr lang="ko-KR" altLang="en-US" sz="1600" b="1" spc="-150" dirty="0" smtClean="0">
                <a:latin typeface="+mn-ea"/>
              </a:rPr>
              <a:t>정서적 위협</a:t>
            </a:r>
            <a:r>
              <a:rPr lang="en-US" altLang="ko-KR" sz="1600" b="1" spc="-150" dirty="0" smtClean="0">
                <a:latin typeface="+mn-ea"/>
              </a:rPr>
              <a:t>, </a:t>
            </a:r>
            <a:r>
              <a:rPr lang="ko-KR" altLang="en-US" sz="1600" b="1" spc="-150" dirty="0" smtClean="0">
                <a:latin typeface="+mn-ea"/>
              </a:rPr>
              <a:t>감금이나 억제</a:t>
            </a:r>
            <a:r>
              <a:rPr lang="ko-KR" altLang="en-US" sz="1600" spc="-150" dirty="0" smtClean="0">
                <a:latin typeface="+mn-ea"/>
              </a:rPr>
              <a:t> 기타 가학적인 행위</a:t>
            </a:r>
            <a:endParaRPr lang="en-US" altLang="ko-KR" sz="1600" spc="-150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8504" y="2313194"/>
            <a:ext cx="755263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언어적 폭력행위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정서적 위협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형제나 친구 등과 비교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차별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편애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spc="-150" dirty="0" err="1" smtClean="0">
                <a:latin typeface="맑은 고딕" pitchFamily="50" charset="-127"/>
                <a:ea typeface="맑은 고딕" pitchFamily="50" charset="-127"/>
                <a:cs typeface="함초롬돋움"/>
              </a:rPr>
              <a:t>왕따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시키는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</a:t>
            </a:r>
          </a:p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아동에게 비현실적인 기대 또는 강요를 하는 행위 등 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39552" y="1563638"/>
            <a:ext cx="7992888" cy="144016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755576" y="1419622"/>
            <a:ext cx="869497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55576" y="1419622"/>
            <a:ext cx="15121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정서학대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21"/>
          <p:cNvGrpSpPr/>
          <p:nvPr/>
        </p:nvGrpSpPr>
        <p:grpSpPr>
          <a:xfrm>
            <a:off x="1118038" y="3613683"/>
            <a:ext cx="717658" cy="432048"/>
            <a:chOff x="739389" y="4372648"/>
            <a:chExt cx="808275" cy="432048"/>
          </a:xfrm>
        </p:grpSpPr>
        <p:sp>
          <p:nvSpPr>
            <p:cNvPr id="23" name="오른쪽 화살표 22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39389" y="4412757"/>
              <a:ext cx="792087" cy="3539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처벌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763688" y="3238254"/>
            <a:ext cx="1584176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아동복지법상</a:t>
            </a:r>
            <a:endParaRPr lang="ko-KR" altLang="en-US" sz="17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07704" y="3911301"/>
            <a:ext cx="1080120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처벌법상</a:t>
            </a:r>
            <a:endParaRPr lang="ko-KR" altLang="en-US" sz="17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59832" y="3253643"/>
            <a:ext cx="460851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년 이하의 징역 또는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600" spc="-150" dirty="0" err="1" smtClean="0">
                <a:latin typeface="맑은 고딕" pitchFamily="50" charset="-127"/>
                <a:ea typeface="맑은 고딕" pitchFamily="50" charset="-127"/>
              </a:rPr>
              <a:t>천만원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 이하의 벌금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3024336" y="3795886"/>
            <a:ext cx="5436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600" spc="-150" dirty="0" smtClean="0">
                <a:latin typeface="+mn-ea"/>
              </a:rPr>
              <a:t>체포</a:t>
            </a:r>
            <a:r>
              <a:rPr lang="en-US" altLang="ko-KR" sz="1600" spc="-150" dirty="0" smtClean="0">
                <a:latin typeface="+mn-ea"/>
              </a:rPr>
              <a:t>/</a:t>
            </a:r>
            <a:r>
              <a:rPr lang="ko-KR" altLang="en-US" sz="1600" spc="-150" dirty="0" smtClean="0">
                <a:latin typeface="+mn-ea"/>
              </a:rPr>
              <a:t>감금</a:t>
            </a:r>
            <a:r>
              <a:rPr lang="en-US" altLang="ko-KR" sz="1600" spc="-150" dirty="0" smtClean="0">
                <a:latin typeface="+mn-ea"/>
              </a:rPr>
              <a:t>(</a:t>
            </a:r>
            <a:r>
              <a:rPr lang="ko-KR" altLang="en-US" sz="1600" spc="-150" dirty="0" smtClean="0">
                <a:latin typeface="+mn-ea"/>
              </a:rPr>
              <a:t>미수</a:t>
            </a:r>
            <a:r>
              <a:rPr lang="en-US" altLang="ko-KR" sz="1600" spc="-150" dirty="0" smtClean="0">
                <a:latin typeface="+mn-ea"/>
              </a:rPr>
              <a:t>), </a:t>
            </a:r>
            <a:r>
              <a:rPr lang="ko-KR" altLang="en-US" sz="1600" spc="-150" dirty="0" err="1" smtClean="0">
                <a:latin typeface="+mn-ea"/>
              </a:rPr>
              <a:t>중체포</a:t>
            </a:r>
            <a:r>
              <a:rPr lang="en-US" altLang="ko-KR" sz="1600" spc="-150" dirty="0" smtClean="0">
                <a:latin typeface="+mn-ea"/>
              </a:rPr>
              <a:t>/</a:t>
            </a:r>
            <a:r>
              <a:rPr lang="ko-KR" altLang="en-US" sz="1600" spc="-150" dirty="0" smtClean="0">
                <a:latin typeface="+mn-ea"/>
              </a:rPr>
              <a:t>감금</a:t>
            </a:r>
            <a:r>
              <a:rPr lang="en-US" altLang="ko-KR" sz="1600" spc="-150" dirty="0" smtClean="0">
                <a:latin typeface="+mn-ea"/>
              </a:rPr>
              <a:t>(</a:t>
            </a:r>
            <a:r>
              <a:rPr lang="ko-KR" altLang="en-US" sz="1600" spc="-150" dirty="0" smtClean="0">
                <a:latin typeface="+mn-ea"/>
              </a:rPr>
              <a:t>미수</a:t>
            </a:r>
            <a:r>
              <a:rPr lang="en-US" altLang="ko-KR" sz="1600" spc="-150" dirty="0" smtClean="0">
                <a:latin typeface="+mn-ea"/>
              </a:rPr>
              <a:t>), </a:t>
            </a:r>
            <a:r>
              <a:rPr lang="ko-KR" altLang="en-US" sz="1600" spc="-150" dirty="0" smtClean="0">
                <a:latin typeface="+mn-ea"/>
              </a:rPr>
              <a:t>특수체포</a:t>
            </a:r>
            <a:r>
              <a:rPr lang="en-US" altLang="ko-KR" sz="1600" spc="-150" dirty="0" smtClean="0">
                <a:latin typeface="+mn-ea"/>
              </a:rPr>
              <a:t>/</a:t>
            </a:r>
            <a:r>
              <a:rPr lang="ko-KR" altLang="en-US" sz="1600" spc="-150" dirty="0" smtClean="0">
                <a:latin typeface="+mn-ea"/>
              </a:rPr>
              <a:t>감금</a:t>
            </a:r>
            <a:r>
              <a:rPr lang="en-US" altLang="ko-KR" sz="1600" spc="-150" dirty="0" smtClean="0">
                <a:latin typeface="+mn-ea"/>
              </a:rPr>
              <a:t>(</a:t>
            </a:r>
            <a:r>
              <a:rPr lang="ko-KR" altLang="en-US" sz="1600" spc="-150" dirty="0" smtClean="0">
                <a:latin typeface="+mn-ea"/>
              </a:rPr>
              <a:t>미수</a:t>
            </a:r>
            <a:r>
              <a:rPr lang="en-US" altLang="ko-KR" sz="1600" spc="-150" dirty="0" smtClean="0">
                <a:latin typeface="+mn-ea"/>
              </a:rPr>
              <a:t>), </a:t>
            </a:r>
          </a:p>
          <a:p>
            <a:pPr>
              <a:defRPr/>
            </a:pPr>
            <a:r>
              <a:rPr lang="ko-KR" altLang="en-US" sz="1600" spc="-150" dirty="0" err="1" smtClean="0">
                <a:latin typeface="+mn-ea"/>
              </a:rPr>
              <a:t>체포감금치상</a:t>
            </a:r>
            <a:r>
              <a:rPr lang="en-US" altLang="ko-KR" sz="1600" spc="-150" dirty="0" smtClean="0">
                <a:latin typeface="+mn-ea"/>
              </a:rPr>
              <a:t>, </a:t>
            </a:r>
            <a:r>
              <a:rPr lang="ko-KR" altLang="en-US" sz="1600" spc="-150" dirty="0" smtClean="0">
                <a:latin typeface="+mn-ea"/>
              </a:rPr>
              <a:t>협박</a:t>
            </a:r>
            <a:r>
              <a:rPr lang="en-US" altLang="ko-KR" sz="1600" spc="-150" dirty="0" smtClean="0">
                <a:latin typeface="+mn-ea"/>
              </a:rPr>
              <a:t>(</a:t>
            </a:r>
            <a:r>
              <a:rPr lang="ko-KR" altLang="en-US" sz="1600" spc="-150" dirty="0" smtClean="0">
                <a:latin typeface="+mn-ea"/>
              </a:rPr>
              <a:t>미수</a:t>
            </a:r>
            <a:r>
              <a:rPr lang="en-US" altLang="ko-KR" sz="1600" spc="-150" dirty="0" smtClean="0">
                <a:latin typeface="+mn-ea"/>
              </a:rPr>
              <a:t>), </a:t>
            </a:r>
            <a:r>
              <a:rPr lang="ko-KR" altLang="en-US" sz="1600" spc="-150" dirty="0" smtClean="0">
                <a:latin typeface="+mn-ea"/>
              </a:rPr>
              <a:t>특수협박</a:t>
            </a:r>
            <a:r>
              <a:rPr lang="en-US" altLang="ko-KR" sz="1600" spc="-150" dirty="0" smtClean="0">
                <a:latin typeface="+mn-ea"/>
              </a:rPr>
              <a:t>(</a:t>
            </a:r>
            <a:r>
              <a:rPr lang="ko-KR" altLang="en-US" sz="1600" spc="-150" dirty="0" smtClean="0">
                <a:latin typeface="+mn-ea"/>
              </a:rPr>
              <a:t>미수</a:t>
            </a:r>
            <a:r>
              <a:rPr lang="en-US" altLang="ko-KR" sz="1600" spc="-150" dirty="0" smtClean="0">
                <a:latin typeface="+mn-ea"/>
              </a:rPr>
              <a:t>) </a:t>
            </a:r>
            <a:r>
              <a:rPr lang="ko-KR" altLang="en-US" sz="1600" spc="-150" dirty="0" smtClean="0">
                <a:latin typeface="+mn-ea"/>
              </a:rPr>
              <a:t>등으로 처리 가능함</a:t>
            </a:r>
            <a:r>
              <a:rPr lang="en-US" altLang="ko-KR" sz="1600" spc="-150" dirty="0" smtClean="0">
                <a:latin typeface="+mn-ea"/>
              </a:rPr>
              <a:t>.</a:t>
            </a:r>
            <a:endParaRPr lang="en-US" altLang="ko-KR" sz="1600" spc="-150" dirty="0">
              <a:latin typeface="+mn-ea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78828" y="1675755"/>
            <a:ext cx="1313151" cy="1200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유형 및 처벌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정서학대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731990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KBS NEWS(2015.02.13), ‘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다문화가정 학생에 막말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’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교사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정서학대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’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유죄</a:t>
            </a:r>
            <a:endParaRPr lang="ko-KR" altLang="en-US" sz="1100" spc="-150" dirty="0"/>
          </a:p>
        </p:txBody>
      </p:sp>
      <p:sp>
        <p:nvSpPr>
          <p:cNvPr id="6" name="직사각형 5"/>
          <p:cNvSpPr/>
          <p:nvPr/>
        </p:nvSpPr>
        <p:spPr>
          <a:xfrm>
            <a:off x="899592" y="1554927"/>
            <a:ext cx="741682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spc="-150" dirty="0" smtClean="0"/>
              <a:t>“</a:t>
            </a:r>
            <a:r>
              <a:rPr lang="ko-KR" altLang="en-US" sz="2000" spc="-150" dirty="0" smtClean="0"/>
              <a:t>캐나다인 아버지와 한국인 어머니를 둔 </a:t>
            </a:r>
            <a:r>
              <a:rPr lang="en-US" altLang="ko-KR" sz="2000" spc="-150" dirty="0" smtClean="0"/>
              <a:t>A</a:t>
            </a:r>
            <a:r>
              <a:rPr lang="ko-KR" altLang="en-US" sz="2000" spc="-150" dirty="0" smtClean="0"/>
              <a:t>양에게</a:t>
            </a:r>
            <a:endParaRPr lang="en-US" altLang="ko-KR" sz="2000" spc="-150" dirty="0" smtClean="0"/>
          </a:p>
          <a:p>
            <a:pPr algn="ctr">
              <a:lnSpc>
                <a:spcPct val="130000"/>
              </a:lnSpc>
            </a:pPr>
            <a:r>
              <a:rPr lang="en-US" altLang="ko-KR" sz="2000" spc="-150" dirty="0" smtClean="0"/>
              <a:t>‘</a:t>
            </a:r>
            <a:r>
              <a:rPr lang="ko-KR" altLang="en-US" sz="2000" spc="-150" dirty="0" smtClean="0"/>
              <a:t>반은 한국인인데 왜 김치를 </a:t>
            </a:r>
            <a:r>
              <a:rPr lang="ko-KR" altLang="en-US" sz="2000" spc="-150" dirty="0" err="1" smtClean="0"/>
              <a:t>못먹느냐</a:t>
            </a:r>
            <a:r>
              <a:rPr lang="en-US" altLang="ko-KR" sz="2000" spc="-150" dirty="0" smtClean="0"/>
              <a:t>’</a:t>
            </a:r>
            <a:r>
              <a:rPr lang="ko-KR" altLang="en-US" sz="2000" spc="-150" dirty="0" smtClean="0"/>
              <a:t>고 꾸짖은</a:t>
            </a:r>
            <a:endParaRPr lang="en-US" altLang="ko-KR" sz="2000" spc="-150" dirty="0" smtClean="0"/>
          </a:p>
          <a:p>
            <a:pPr algn="ctr">
              <a:lnSpc>
                <a:spcPct val="130000"/>
              </a:lnSpc>
            </a:pPr>
            <a:r>
              <a:rPr lang="ko-KR" altLang="en-US" sz="2000" spc="-150" dirty="0" smtClean="0"/>
              <a:t>담임교사 </a:t>
            </a:r>
            <a:r>
              <a:rPr lang="en-US" altLang="ko-KR" sz="2000" spc="-150" dirty="0" smtClean="0"/>
              <a:t>B</a:t>
            </a:r>
            <a:r>
              <a:rPr lang="ko-KR" altLang="en-US" sz="2000" spc="-150" dirty="0" smtClean="0"/>
              <a:t>씨</a:t>
            </a:r>
            <a:r>
              <a:rPr lang="en-US" altLang="ko-KR" sz="2000" spc="-150" dirty="0" smtClean="0"/>
              <a:t>”</a:t>
            </a:r>
            <a:endParaRPr lang="ko-KR" altLang="en-US" sz="2000" spc="-150" dirty="0"/>
          </a:p>
        </p:txBody>
      </p:sp>
      <p:sp>
        <p:nvSpPr>
          <p:cNvPr id="12" name="직사각형 11"/>
          <p:cNvSpPr/>
          <p:nvPr/>
        </p:nvSpPr>
        <p:spPr>
          <a:xfrm>
            <a:off x="1043608" y="3075806"/>
            <a:ext cx="7740352" cy="697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600" spc="-150" dirty="0" smtClean="0"/>
              <a:t>법원은 담임교사 </a:t>
            </a:r>
            <a:r>
              <a:rPr lang="en-US" altLang="ko-KR" sz="1600" spc="-150" dirty="0" smtClean="0"/>
              <a:t>B</a:t>
            </a:r>
            <a:r>
              <a:rPr lang="ko-KR" altLang="en-US" sz="1600" spc="-150" dirty="0" smtClean="0"/>
              <a:t>씨가 </a:t>
            </a:r>
            <a:r>
              <a:rPr lang="en-US" altLang="ko-KR" sz="1600" spc="-150" dirty="0" smtClean="0"/>
              <a:t>‘</a:t>
            </a:r>
            <a:r>
              <a:rPr lang="ko-KR" altLang="en-US" sz="1600" spc="-150" dirty="0" smtClean="0"/>
              <a:t>다문화 가정 어린이에게 큰 상처와 아픔을 준 사실이 인정된다</a:t>
            </a:r>
            <a:r>
              <a:rPr lang="en-US" altLang="ko-KR" sz="1600" spc="-150" dirty="0" smtClean="0"/>
              <a:t>’</a:t>
            </a:r>
            <a:r>
              <a:rPr lang="ko-KR" altLang="en-US" sz="1600" spc="-150" dirty="0" smtClean="0"/>
              <a:t>며</a:t>
            </a:r>
            <a:r>
              <a:rPr lang="en-US" altLang="ko-KR" sz="1600" spc="-150" dirty="0" smtClean="0"/>
              <a:t>, </a:t>
            </a: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/>
              <a:t>벌금 </a:t>
            </a:r>
            <a:r>
              <a:rPr lang="en-US" altLang="ko-KR" sz="1600" spc="-150" dirty="0" smtClean="0"/>
              <a:t>3</a:t>
            </a:r>
            <a:r>
              <a:rPr lang="ko-KR" altLang="en-US" sz="1600" spc="-150" dirty="0" err="1" smtClean="0"/>
              <a:t>백만원을</a:t>
            </a:r>
            <a:r>
              <a:rPr lang="ko-KR" altLang="en-US" sz="1600" spc="-150" dirty="0" smtClean="0"/>
              <a:t> 선고하였다</a:t>
            </a:r>
            <a:r>
              <a:rPr lang="en-US" altLang="ko-KR" sz="1600" spc="-150" dirty="0" smtClean="0"/>
              <a:t>.</a:t>
            </a:r>
            <a:endParaRPr lang="ko-KR" altLang="en-US" sz="1600" spc="-150" dirty="0"/>
          </a:p>
        </p:txBody>
      </p:sp>
      <p:grpSp>
        <p:nvGrpSpPr>
          <p:cNvPr id="4" name="그룹 12"/>
          <p:cNvGrpSpPr/>
          <p:nvPr/>
        </p:nvGrpSpPr>
        <p:grpSpPr>
          <a:xfrm>
            <a:off x="467544" y="3164735"/>
            <a:ext cx="717658" cy="432048"/>
            <a:chOff x="739389" y="4372648"/>
            <a:chExt cx="808275" cy="432048"/>
          </a:xfrm>
        </p:grpSpPr>
        <p:sp>
          <p:nvSpPr>
            <p:cNvPr id="14" name="오른쪽 화살표 13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39389" y="4412757"/>
              <a:ext cx="792087" cy="3539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처벌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유형 및 처벌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정서학대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69001" y="1131590"/>
            <a:ext cx="79208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endParaRPr lang="ko-KR" altLang="en-US" sz="2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45734" y="1688161"/>
            <a:ext cx="4896544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200" spc="-150" dirty="0" smtClean="0">
                <a:ea typeface="맑은 고딕" pitchFamily="50" charset="-127"/>
              </a:rPr>
              <a:t>아동학대의 이해</a:t>
            </a:r>
            <a:endParaRPr lang="ko-KR" altLang="en-US" sz="2200" spc="-150" dirty="0"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9546" y="2106313"/>
            <a:ext cx="79208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endParaRPr lang="ko-KR" altLang="en-US" sz="2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54774" y="2159157"/>
            <a:ext cx="5904656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200" spc="-150" dirty="0" smtClean="0">
                <a:ea typeface="맑은 고딕" pitchFamily="50" charset="-127"/>
              </a:rPr>
              <a:t>아동보호전문기관 운영 및 사례개입과정</a:t>
            </a:r>
            <a:endParaRPr lang="en-US" altLang="ko-KR" sz="22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553476" y="1602257"/>
            <a:ext cx="79208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endParaRPr lang="ko-KR" altLang="en-US" sz="2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7744" y="1207318"/>
            <a:ext cx="432048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200" spc="-150" dirty="0" smtClean="0">
                <a:ea typeface="맑은 고딕" pitchFamily="50" charset="-127"/>
              </a:rPr>
              <a:t>들어가며</a:t>
            </a:r>
            <a:endParaRPr lang="ko-KR" altLang="en-US" sz="2200" spc="-150" dirty="0">
              <a:ea typeface="맑은 고딕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9546" y="2610369"/>
            <a:ext cx="79208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endParaRPr lang="ko-KR" altLang="en-US" sz="2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3173561"/>
            <a:ext cx="6552728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200" spc="-150" dirty="0" smtClean="0">
                <a:ea typeface="맑은 고딕" pitchFamily="50" charset="-127"/>
              </a:rPr>
              <a:t>아동학대 신고의무자의 역할</a:t>
            </a:r>
            <a:endParaRPr lang="ko-KR" altLang="en-US" sz="2200" spc="-150" dirty="0">
              <a:ea typeface="맑은 고딕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4" y="2683748"/>
            <a:ext cx="3384376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200" spc="-150" dirty="0" smtClean="0">
                <a:ea typeface="맑은 고딕" pitchFamily="50" charset="-127"/>
              </a:rPr>
              <a:t>아동학대의 발견 및 신고</a:t>
            </a:r>
            <a:endParaRPr lang="ko-KR" altLang="en-US" sz="2200" spc="-150" dirty="0">
              <a:ea typeface="맑은 고딕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49546" y="3114425"/>
            <a:ext cx="79208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endParaRPr lang="ko-KR" altLang="en-US" sz="2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3679498"/>
            <a:ext cx="2808312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200" spc="-150" dirty="0" smtClean="0">
                <a:ea typeface="맑은 고딕" pitchFamily="50" charset="-127"/>
              </a:rPr>
              <a:t>마치며</a:t>
            </a:r>
            <a:endParaRPr lang="ko-KR" altLang="en-US" sz="2200" spc="-150" dirty="0">
              <a:ea typeface="맑은 고딕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37791" y="3633331"/>
            <a:ext cx="79208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ko-KR" altLang="en-US" sz="2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endParaRPr lang="ko-KR" altLang="en-US" sz="2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1534162"/>
            <a:ext cx="6912768" cy="3678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아동을 대상으로 하는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모든 성적 행위</a:t>
            </a:r>
            <a:endParaRPr lang="en-US" altLang="ko-KR" sz="1600" b="1" spc="-150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8504" y="1964288"/>
            <a:ext cx="755263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자신의 성적 만족을 위해 아동을 관찰하거나 아동에게 성적 노출을 하는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</a:t>
            </a:r>
          </a:p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아동을 성적으로 추행하는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아동에게 유사성행위를 하는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성교를 하는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</a:t>
            </a:r>
          </a:p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spc="-150" dirty="0" err="1" smtClean="0">
                <a:latin typeface="맑은 고딕" pitchFamily="50" charset="-127"/>
                <a:ea typeface="맑은 고딕" pitchFamily="50" charset="-127"/>
                <a:cs typeface="함초롬돋움"/>
              </a:rPr>
              <a:t>성매매를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시키거나 </a:t>
            </a:r>
            <a:r>
              <a:rPr lang="ko-KR" altLang="en-US" sz="1600" spc="-150" dirty="0" err="1" smtClean="0">
                <a:latin typeface="맑은 고딕" pitchFamily="50" charset="-127"/>
                <a:ea typeface="맑은 고딕" pitchFamily="50" charset="-127"/>
                <a:cs typeface="함초롬돋움"/>
              </a:rPr>
              <a:t>성매매를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매개하는 행위 등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39552" y="1275606"/>
            <a:ext cx="7992888" cy="1584176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755577" y="1131590"/>
            <a:ext cx="828092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55576" y="1131590"/>
            <a:ext cx="14401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err="1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성학대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21"/>
          <p:cNvGrpSpPr/>
          <p:nvPr/>
        </p:nvGrpSpPr>
        <p:grpSpPr>
          <a:xfrm>
            <a:off x="685990" y="3579862"/>
            <a:ext cx="717658" cy="432048"/>
            <a:chOff x="739389" y="4372648"/>
            <a:chExt cx="808275" cy="432048"/>
          </a:xfrm>
        </p:grpSpPr>
        <p:sp>
          <p:nvSpPr>
            <p:cNvPr id="23" name="오른쪽 화살표 22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39389" y="4412757"/>
              <a:ext cx="792087" cy="3539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처벌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337920" y="3219822"/>
            <a:ext cx="1584176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아동복지법상</a:t>
            </a:r>
            <a:endParaRPr lang="ko-KR" altLang="en-US" sz="17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75656" y="4100648"/>
            <a:ext cx="1080120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처벌법상</a:t>
            </a:r>
            <a:endParaRPr lang="ko-KR" altLang="en-US" sz="17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01672" y="2931790"/>
            <a:ext cx="6480720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아동에게 성적 수치심을 주는 성희롱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·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성폭행 등의 학대행위  </a:t>
            </a:r>
          </a:p>
          <a:p>
            <a:pPr>
              <a:defRPr/>
            </a:pPr>
            <a:r>
              <a:rPr lang="en-US" altLang="ko-KR" sz="1600" spc="-150" dirty="0" smtClean="0">
                <a:latin typeface="+mn-ea"/>
                <a:cs typeface="Arial" pitchFamily="34" charset="0"/>
              </a:rPr>
              <a:t>  : 5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년 이하의 징역 또는 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3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천만 원 이하의 벌금   </a:t>
            </a:r>
          </a:p>
          <a:p>
            <a:pPr>
              <a:defRPr/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아동을 타인에게 매매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, 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아동에게 음행을 시키거나 음행을 매개하는 행위 </a:t>
            </a:r>
          </a:p>
          <a:p>
            <a:pPr>
              <a:defRPr/>
            </a:pPr>
            <a:r>
              <a:rPr lang="en-US" altLang="ko-KR" sz="1600" spc="-150" dirty="0" smtClean="0">
                <a:latin typeface="+mn-ea"/>
                <a:cs typeface="Arial" pitchFamily="34" charset="0"/>
              </a:rPr>
              <a:t>  : 10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년 이하의 징역 또는</a:t>
            </a:r>
            <a:r>
              <a:rPr lang="en-US" altLang="ko-KR" sz="1600" spc="-150" dirty="0" smtClean="0">
                <a:latin typeface="+mn-ea"/>
                <a:cs typeface="Arial" pitchFamily="34" charset="0"/>
              </a:rPr>
              <a:t> 5</a:t>
            </a:r>
            <a:r>
              <a:rPr lang="ko-KR" altLang="en-US" sz="1600" spc="-150" dirty="0" smtClean="0">
                <a:latin typeface="+mn-ea"/>
                <a:cs typeface="Arial" pitchFamily="34" charset="0"/>
              </a:rPr>
              <a:t>천만 원 이하의 벌금</a:t>
            </a:r>
            <a:endParaRPr lang="en-US" altLang="ko-KR" sz="1600" spc="-150" dirty="0">
              <a:latin typeface="+mn-ea"/>
              <a:cs typeface="Arial" pitchFamily="34" charset="0"/>
            </a:endParaRP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54"/>
          <a:stretch>
            <a:fillRect/>
          </a:stretch>
        </p:blipFill>
        <p:spPr bwMode="auto">
          <a:xfrm>
            <a:off x="7183131" y="1265014"/>
            <a:ext cx="1325620" cy="97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직사각형 26"/>
          <p:cNvSpPr/>
          <p:nvPr/>
        </p:nvSpPr>
        <p:spPr>
          <a:xfrm>
            <a:off x="2601672" y="4085840"/>
            <a:ext cx="66247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defRPr/>
            </a:pP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강간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미수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유사강간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미수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강제추행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미수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준강간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미성년자약취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유인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 marL="285750" indent="-285750">
              <a:defRPr/>
            </a:pP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추행 등 목적 약취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유인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인신매매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등으로 처리 가능함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600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유형 및 처벌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성학대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731990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SBS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뉴스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(2015.12.30), </a:t>
            </a:r>
            <a:r>
              <a:rPr lang="ko-KR" altLang="en-US" sz="1100" spc="-150" dirty="0"/>
              <a:t>친권상실 아빠들의 만행</a:t>
            </a:r>
            <a:r>
              <a:rPr lang="en-US" altLang="ko-KR" sz="1100" spc="-150" dirty="0"/>
              <a:t>…</a:t>
            </a:r>
            <a:r>
              <a:rPr lang="ko-KR" altLang="en-US" sz="1100" spc="-150" dirty="0" err="1"/>
              <a:t>성학대에</a:t>
            </a:r>
            <a:r>
              <a:rPr lang="ko-KR" altLang="en-US" sz="1100" spc="-150" dirty="0"/>
              <a:t> 소주병 폭행까지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827584" y="1635646"/>
            <a:ext cx="741682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spc="-150" dirty="0" smtClean="0"/>
              <a:t>“</a:t>
            </a:r>
            <a:r>
              <a:rPr lang="ko-KR" altLang="en-US" sz="2000" spc="-150" dirty="0" smtClean="0"/>
              <a:t>딸이 </a:t>
            </a:r>
            <a:r>
              <a:rPr lang="en-US" altLang="ko-KR" sz="2000" spc="-150" dirty="0" smtClean="0"/>
              <a:t>9</a:t>
            </a:r>
            <a:r>
              <a:rPr lang="ko-KR" altLang="en-US" sz="2000" spc="-150" dirty="0" smtClean="0"/>
              <a:t>살 때부터 고등학생이 될 때까지</a:t>
            </a:r>
            <a:endParaRPr lang="en-US" altLang="ko-KR" sz="2000" spc="-150" dirty="0" smtClean="0"/>
          </a:p>
          <a:p>
            <a:pPr algn="ctr">
              <a:lnSpc>
                <a:spcPct val="130000"/>
              </a:lnSpc>
            </a:pPr>
            <a:r>
              <a:rPr lang="ko-KR" altLang="en-US" sz="2000" spc="-150" dirty="0" smtClean="0"/>
              <a:t>모텔로 데려가 목욕을 시키며 자신의 성기를 만지게 하는 등의 </a:t>
            </a:r>
            <a:endParaRPr lang="en-US" altLang="ko-KR" sz="2000" spc="-150" dirty="0" smtClean="0"/>
          </a:p>
          <a:p>
            <a:pPr algn="ctr">
              <a:lnSpc>
                <a:spcPct val="130000"/>
              </a:lnSpc>
            </a:pPr>
            <a:r>
              <a:rPr lang="ko-KR" altLang="en-US" sz="2000" spc="-150" dirty="0" err="1" smtClean="0"/>
              <a:t>성학대를</a:t>
            </a:r>
            <a:r>
              <a:rPr lang="ko-KR" altLang="en-US" sz="2000" spc="-150" dirty="0" smtClean="0"/>
              <a:t> 한</a:t>
            </a:r>
            <a:r>
              <a:rPr lang="en-US" altLang="ko-KR" sz="2000" spc="-150" dirty="0"/>
              <a:t> </a:t>
            </a:r>
            <a:r>
              <a:rPr lang="ko-KR" altLang="en-US" sz="2000" spc="-150" dirty="0" smtClean="0"/>
              <a:t>친부</a:t>
            </a:r>
            <a:r>
              <a:rPr lang="en-US" altLang="ko-KR" sz="2000" spc="-150" dirty="0" smtClean="0"/>
              <a:t>”</a:t>
            </a:r>
            <a:endParaRPr lang="ko-KR" altLang="en-US" sz="2000" spc="-150" dirty="0"/>
          </a:p>
        </p:txBody>
      </p:sp>
      <p:sp>
        <p:nvSpPr>
          <p:cNvPr id="12" name="직사각형 11"/>
          <p:cNvSpPr/>
          <p:nvPr/>
        </p:nvSpPr>
        <p:spPr>
          <a:xfrm>
            <a:off x="1187624" y="3026699"/>
            <a:ext cx="720080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600" spc="-150" dirty="0" smtClean="0"/>
              <a:t>법원은 미성년자인 딸을 추행한 혐의로</a:t>
            </a:r>
            <a:r>
              <a:rPr lang="en-US" altLang="ko-KR" sz="1600" spc="-150" dirty="0"/>
              <a:t> </a:t>
            </a:r>
            <a:r>
              <a:rPr lang="en-US" altLang="ko-KR" sz="1600" spc="-150" dirty="0" smtClean="0"/>
              <a:t>1</a:t>
            </a:r>
            <a:r>
              <a:rPr lang="ko-KR" altLang="en-US" sz="1600" spc="-150" dirty="0" smtClean="0"/>
              <a:t>심에서 징역 </a:t>
            </a:r>
            <a:r>
              <a:rPr lang="en-US" altLang="ko-KR" sz="1600" spc="-150" dirty="0" smtClean="0"/>
              <a:t>4</a:t>
            </a:r>
            <a:r>
              <a:rPr lang="ko-KR" altLang="en-US" sz="1600" spc="-150" dirty="0" smtClean="0"/>
              <a:t>년을 선고하고</a:t>
            </a:r>
            <a:r>
              <a:rPr lang="en-US" altLang="ko-KR" sz="1600" spc="-150" dirty="0" smtClean="0"/>
              <a:t>,</a:t>
            </a: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/>
              <a:t>검찰이 청구한 친권상실도 받아들였다</a:t>
            </a:r>
            <a:r>
              <a:rPr lang="en-US" altLang="ko-KR" sz="1600" spc="-150" dirty="0" smtClean="0"/>
              <a:t>.</a:t>
            </a:r>
            <a:endParaRPr lang="ko-KR" altLang="en-US" sz="1600" spc="-150" dirty="0"/>
          </a:p>
        </p:txBody>
      </p:sp>
      <p:grpSp>
        <p:nvGrpSpPr>
          <p:cNvPr id="4" name="그룹 12"/>
          <p:cNvGrpSpPr/>
          <p:nvPr/>
        </p:nvGrpSpPr>
        <p:grpSpPr>
          <a:xfrm>
            <a:off x="1259632" y="3170715"/>
            <a:ext cx="717658" cy="432048"/>
            <a:chOff x="739389" y="4372648"/>
            <a:chExt cx="808275" cy="432048"/>
          </a:xfrm>
        </p:grpSpPr>
        <p:sp>
          <p:nvSpPr>
            <p:cNvPr id="14" name="오른쪽 화살표 13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39389" y="4412757"/>
              <a:ext cx="792087" cy="3539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처벌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유형 및 처벌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성학대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1586826"/>
            <a:ext cx="88569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물리적 방임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: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기본적인 의식주를 제공하지 않는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상해와 위험으로부터 아동을 보호하지 않는 행위 등</a:t>
            </a:r>
            <a:endParaRPr lang="en-US" altLang="ko-KR" sz="1600" spc="-150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79512" y="1267396"/>
            <a:ext cx="8784976" cy="2016224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28919" y="1123380"/>
            <a:ext cx="869497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67544" y="1123380"/>
            <a:ext cx="15121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방임</a:t>
            </a:r>
            <a:r>
              <a:rPr lang="en-US" altLang="ko-KR" sz="16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유기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21"/>
          <p:cNvGrpSpPr/>
          <p:nvPr/>
        </p:nvGrpSpPr>
        <p:grpSpPr>
          <a:xfrm>
            <a:off x="1118038" y="3723878"/>
            <a:ext cx="717658" cy="432048"/>
            <a:chOff x="739389" y="4372648"/>
            <a:chExt cx="808275" cy="432048"/>
          </a:xfrm>
        </p:grpSpPr>
        <p:sp>
          <p:nvSpPr>
            <p:cNvPr id="23" name="오른쪽 화살표 22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39389" y="4412757"/>
              <a:ext cx="792087" cy="3539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처벌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835696" y="3446561"/>
            <a:ext cx="1584176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아동복지법상</a:t>
            </a:r>
            <a:endParaRPr lang="ko-KR" altLang="en-US" sz="17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79712" y="4064574"/>
            <a:ext cx="1080120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처벌법상</a:t>
            </a:r>
            <a:endParaRPr lang="ko-KR" altLang="en-US" sz="17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31840" y="3467244"/>
            <a:ext cx="460851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년 이하의 징역 또는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600" spc="-150" dirty="0" err="1" smtClean="0">
                <a:latin typeface="맑은 고딕" pitchFamily="50" charset="-127"/>
                <a:ea typeface="맑은 고딕" pitchFamily="50" charset="-127"/>
              </a:rPr>
              <a:t>천만원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 이하의 벌금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3096344" y="4033396"/>
            <a:ext cx="54360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600" spc="-150" dirty="0" smtClean="0">
                <a:latin typeface="+mn-ea"/>
              </a:rPr>
              <a:t>유기</a:t>
            </a:r>
            <a:r>
              <a:rPr lang="en-US" altLang="ko-KR" sz="1600" spc="-150" dirty="0" smtClean="0">
                <a:latin typeface="+mn-ea"/>
              </a:rPr>
              <a:t>, </a:t>
            </a:r>
            <a:r>
              <a:rPr lang="ko-KR" altLang="en-US" sz="1600" spc="-150" dirty="0" smtClean="0">
                <a:latin typeface="+mn-ea"/>
              </a:rPr>
              <a:t>영아유기</a:t>
            </a:r>
            <a:r>
              <a:rPr lang="en-US" altLang="ko-KR" sz="1600" spc="-150" dirty="0" smtClean="0">
                <a:latin typeface="+mn-ea"/>
              </a:rPr>
              <a:t>, </a:t>
            </a:r>
            <a:r>
              <a:rPr lang="ko-KR" altLang="en-US" sz="1600" spc="-150" dirty="0" smtClean="0">
                <a:latin typeface="+mn-ea"/>
              </a:rPr>
              <a:t>학대</a:t>
            </a:r>
            <a:r>
              <a:rPr lang="en-US" altLang="ko-KR" sz="1600" spc="-150" dirty="0" smtClean="0">
                <a:latin typeface="+mn-ea"/>
              </a:rPr>
              <a:t>, </a:t>
            </a:r>
            <a:r>
              <a:rPr lang="ko-KR" altLang="en-US" sz="1600" spc="-150" dirty="0" smtClean="0">
                <a:latin typeface="+mn-ea"/>
              </a:rPr>
              <a:t>아동혹사</a:t>
            </a:r>
            <a:r>
              <a:rPr lang="en-US" altLang="ko-KR" sz="1600" spc="-150" dirty="0" smtClean="0">
                <a:latin typeface="+mn-ea"/>
              </a:rPr>
              <a:t>, </a:t>
            </a:r>
            <a:r>
              <a:rPr lang="ko-KR" altLang="en-US" sz="1600" spc="-150" dirty="0" smtClean="0">
                <a:latin typeface="+mn-ea"/>
              </a:rPr>
              <a:t>유기 </a:t>
            </a:r>
            <a:r>
              <a:rPr lang="ko-KR" altLang="en-US" sz="1600" spc="-150" dirty="0" err="1" smtClean="0">
                <a:latin typeface="+mn-ea"/>
              </a:rPr>
              <a:t>치상</a:t>
            </a:r>
            <a:r>
              <a:rPr lang="ko-KR" altLang="en-US" sz="1600" spc="-150" dirty="0" smtClean="0">
                <a:latin typeface="+mn-ea"/>
              </a:rPr>
              <a:t> 등으로 처리 가능함</a:t>
            </a:r>
            <a:r>
              <a:rPr lang="en-US" altLang="ko-KR" sz="1600" spc="-150" dirty="0" smtClean="0">
                <a:latin typeface="+mn-ea"/>
              </a:rPr>
              <a:t>.</a:t>
            </a:r>
            <a:endParaRPr lang="ko-KR" altLang="en-US" sz="1600" spc="-150" dirty="0"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유형 및 처벌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방임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22993" y="2224766"/>
            <a:ext cx="1151334" cy="107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179512" y="1977063"/>
            <a:ext cx="88569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교육적 방임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: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보호자가 아동을 학교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(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의무교육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)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에 보내지 않거나 아동의 무단결석을 허용하는 행위 등</a:t>
            </a:r>
            <a:endParaRPr lang="en-US" altLang="ko-KR" sz="1600" spc="-150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9512" y="2379415"/>
            <a:ext cx="88569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의료적 방임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: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아동에게 필요한 의료적 처치를 하지 않는 행위 등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2779564"/>
            <a:ext cx="885698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유기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: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아동을 보호하지 않고 버리는 행위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아동을 병원에 입원시키고 사라진 경우 등</a:t>
            </a:r>
            <a:endParaRPr lang="en-US" altLang="ko-KR" sz="1600" spc="-150" dirty="0">
              <a:latin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731990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인천일보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(2015. 9. 23), </a:t>
            </a:r>
            <a:r>
              <a:rPr lang="ko-KR" altLang="en-US" sz="1100" spc="-150" dirty="0" smtClean="0"/>
              <a:t>인천의 한 쓰레기로 </a:t>
            </a:r>
            <a:r>
              <a:rPr lang="ko-KR" altLang="en-US" sz="1100" spc="-150" dirty="0" err="1" smtClean="0"/>
              <a:t>가득찬</a:t>
            </a:r>
            <a:r>
              <a:rPr lang="ko-KR" altLang="en-US" sz="1100" spc="-150" dirty="0" smtClean="0"/>
              <a:t> 집 </a:t>
            </a:r>
            <a:r>
              <a:rPr lang="en-US" altLang="ko-KR" sz="1100" spc="-150" dirty="0" smtClean="0"/>
              <a:t>… </a:t>
            </a:r>
            <a:r>
              <a:rPr lang="ko-KR" altLang="en-US" sz="1100" spc="-150" dirty="0" smtClean="0"/>
              <a:t>여전한 복지사각 </a:t>
            </a:r>
            <a:endParaRPr lang="ko-KR" altLang="en-US" sz="1100" spc="-150" dirty="0"/>
          </a:p>
        </p:txBody>
      </p:sp>
      <p:sp>
        <p:nvSpPr>
          <p:cNvPr id="12" name="직사각형 11"/>
          <p:cNvSpPr/>
          <p:nvPr/>
        </p:nvSpPr>
        <p:spPr>
          <a:xfrm>
            <a:off x="1187624" y="3855466"/>
            <a:ext cx="720080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600" spc="-150" dirty="0" smtClean="0"/>
              <a:t>관할구청에서는 폐기물 업체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청소전문업체에 의뢰하였고</a:t>
            </a:r>
            <a:r>
              <a:rPr lang="en-US" altLang="ko-KR" sz="1600" spc="-150" dirty="0" smtClean="0"/>
              <a:t>, </a:t>
            </a:r>
          </a:p>
          <a:p>
            <a:pPr algn="ctr">
              <a:lnSpc>
                <a:spcPct val="130000"/>
              </a:lnSpc>
            </a:pPr>
            <a:r>
              <a:rPr lang="ko-KR" altLang="en-US" sz="1600" spc="-150" dirty="0" smtClean="0"/>
              <a:t>친모에게는 심리검사를 진행하였으며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아동보호전문기관에 남매를 위탁함</a:t>
            </a:r>
            <a:r>
              <a:rPr lang="en-US" altLang="ko-KR" sz="1600" spc="-150" dirty="0" smtClean="0"/>
              <a:t>.</a:t>
            </a:r>
          </a:p>
        </p:txBody>
      </p:sp>
      <p:sp>
        <p:nvSpPr>
          <p:cNvPr id="14" name="오른쪽 화살표 13"/>
          <p:cNvSpPr/>
          <p:nvPr/>
        </p:nvSpPr>
        <p:spPr>
          <a:xfrm>
            <a:off x="899592" y="4011910"/>
            <a:ext cx="703286" cy="432048"/>
          </a:xfrm>
          <a:prstGeom prst="rightArrow">
            <a:avLst>
              <a:gd name="adj1" fmla="val 66875"/>
              <a:gd name="adj2" fmla="val 50000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유형 및 처벌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방임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 l="17983" t="31219" r="38849" b="18579"/>
          <a:stretch>
            <a:fillRect/>
          </a:stretch>
        </p:blipFill>
        <p:spPr bwMode="auto">
          <a:xfrm>
            <a:off x="2771800" y="1827796"/>
            <a:ext cx="3613456" cy="1988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8"/>
          <p:cNvSpPr/>
          <p:nvPr/>
        </p:nvSpPr>
        <p:spPr>
          <a:xfrm>
            <a:off x="1115616" y="876637"/>
            <a:ext cx="741682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spc="-150" dirty="0" smtClean="0"/>
              <a:t>“</a:t>
            </a:r>
            <a:r>
              <a:rPr lang="ko-KR" altLang="en-US" sz="2000" spc="-150" dirty="0" smtClean="0"/>
              <a:t>몇 년째 쓰레기를 버리지 않고</a:t>
            </a:r>
            <a:r>
              <a:rPr lang="en-US" altLang="ko-KR" sz="2000" spc="-150" dirty="0"/>
              <a:t> </a:t>
            </a:r>
            <a:r>
              <a:rPr lang="ko-KR" altLang="en-US" sz="2000" spc="-150" dirty="0" smtClean="0"/>
              <a:t>집안에 방치하여</a:t>
            </a:r>
            <a:r>
              <a:rPr lang="en-US" altLang="ko-KR" sz="2000" spc="-150" dirty="0" smtClean="0"/>
              <a:t>,</a:t>
            </a:r>
          </a:p>
          <a:p>
            <a:pPr algn="ctr">
              <a:lnSpc>
                <a:spcPct val="130000"/>
              </a:lnSpc>
            </a:pPr>
            <a:r>
              <a:rPr lang="ko-KR" altLang="en-US" sz="2000" spc="-150" dirty="0" smtClean="0"/>
              <a:t>집안 곳곳 쓰레기더미와 구더기가 발견되게 만든 친모</a:t>
            </a:r>
            <a:r>
              <a:rPr lang="en-US" altLang="ko-KR" sz="2000" spc="-150" dirty="0" smtClean="0"/>
              <a:t>”</a:t>
            </a:r>
            <a:endParaRPr lang="ko-KR" altLang="en-US" sz="2000" spc="-15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04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현황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연도별 신고접수 및 사례판단 건수 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" name="차트 4"/>
          <p:cNvGraphicFramePr/>
          <p:nvPr>
            <p:extLst>
              <p:ext uri="{D42A27DB-BD31-4B8C-83A1-F6EECF244321}">
                <p14:modId xmlns:p14="http://schemas.microsoft.com/office/powerpoint/2010/main" val="1730836426"/>
              </p:ext>
            </p:extLst>
          </p:nvPr>
        </p:nvGraphicFramePr>
        <p:xfrm>
          <a:off x="323528" y="889608"/>
          <a:ext cx="8064896" cy="3842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4731990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보건복지부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중앙아동보호전문기관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(2014), 2014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전국아동학대 현황보고서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endParaRPr lang="ko-KR" altLang="en-US" sz="1100" spc="-15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0" y="4659982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보건복지부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중앙아동보호전문기관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(2014), 2014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전국아동학대 현황보고서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endParaRPr lang="ko-KR" altLang="en-US" sz="1100" spc="-150" dirty="0"/>
          </a:p>
        </p:txBody>
      </p:sp>
      <p:sp>
        <p:nvSpPr>
          <p:cNvPr id="38" name="TextBox 37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04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현황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아동학대 사례유형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50" name="그룹 49"/>
          <p:cNvGrpSpPr/>
          <p:nvPr/>
        </p:nvGrpSpPr>
        <p:grpSpPr>
          <a:xfrm>
            <a:off x="-36512" y="1059582"/>
            <a:ext cx="5616624" cy="3384376"/>
            <a:chOff x="251520" y="1059582"/>
            <a:chExt cx="5616624" cy="3384376"/>
          </a:xfrm>
        </p:grpSpPr>
        <p:graphicFrame>
          <p:nvGraphicFramePr>
            <p:cNvPr id="41" name="차트 40"/>
            <p:cNvGraphicFramePr/>
            <p:nvPr/>
          </p:nvGraphicFramePr>
          <p:xfrm>
            <a:off x="395536" y="1059582"/>
            <a:ext cx="5472608" cy="33843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2" name="TextBox 41"/>
            <p:cNvSpPr txBox="1"/>
            <p:nvPr/>
          </p:nvSpPr>
          <p:spPr>
            <a:xfrm>
              <a:off x="3347864" y="2367920"/>
              <a:ext cx="115212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중복학대</a:t>
              </a:r>
              <a:endParaRPr lang="en-US" altLang="ko-KR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48.0%</a:t>
              </a:r>
              <a:endParaRPr lang="ko-KR" altLang="en-US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144994" y="3435846"/>
              <a:ext cx="115212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pc="-150" dirty="0" smtClean="0">
                  <a:latin typeface="맑은 고딕" pitchFamily="50" charset="-127"/>
                  <a:ea typeface="맑은 고딕" pitchFamily="50" charset="-127"/>
                </a:rPr>
                <a:t>정서학대</a:t>
              </a:r>
              <a:endParaRPr lang="en-US" altLang="ko-KR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pc="-150" dirty="0" smtClean="0">
                  <a:latin typeface="맑은 고딕" pitchFamily="50" charset="-127"/>
                  <a:ea typeface="맑은 고딕" pitchFamily="50" charset="-127"/>
                </a:rPr>
                <a:t>15.8%</a:t>
              </a:r>
              <a:endParaRPr lang="ko-KR" altLang="en-US" spc="-15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547664" y="2715766"/>
              <a:ext cx="115212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pc="-150" dirty="0" smtClean="0">
                  <a:latin typeface="맑은 고딕" pitchFamily="50" charset="-127"/>
                  <a:ea typeface="맑은 고딕" pitchFamily="50" charset="-127"/>
                </a:rPr>
                <a:t>신체학대</a:t>
              </a:r>
              <a:endParaRPr lang="en-US" altLang="ko-KR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pc="-150" dirty="0" smtClean="0">
                  <a:latin typeface="맑은 고딕" pitchFamily="50" charset="-127"/>
                  <a:ea typeface="맑은 고딕" pitchFamily="50" charset="-127"/>
                </a:rPr>
                <a:t>14.5%</a:t>
              </a:r>
              <a:endParaRPr lang="ko-KR" altLang="en-US" spc="-15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51520" y="1707654"/>
              <a:ext cx="115212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pc="-150" dirty="0" err="1" smtClean="0">
                  <a:latin typeface="맑은 고딕" pitchFamily="50" charset="-127"/>
                  <a:ea typeface="맑은 고딕" pitchFamily="50" charset="-127"/>
                </a:rPr>
                <a:t>성학대</a:t>
              </a:r>
              <a:endParaRPr lang="en-US" altLang="ko-KR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pc="-150" dirty="0" smtClean="0">
                  <a:latin typeface="맑은 고딕" pitchFamily="50" charset="-127"/>
                  <a:ea typeface="맑은 고딕" pitchFamily="50" charset="-127"/>
                </a:rPr>
                <a:t>3.1%</a:t>
              </a:r>
              <a:endParaRPr lang="ko-KR" altLang="en-US" spc="-150" dirty="0"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47" name="직선 연결선 46"/>
            <p:cNvCxnSpPr/>
            <p:nvPr/>
          </p:nvCxnSpPr>
          <p:spPr>
            <a:xfrm flipH="1" flipV="1">
              <a:off x="1115616" y="2139702"/>
              <a:ext cx="648072" cy="216024"/>
            </a:xfrm>
            <a:prstGeom prst="line">
              <a:avLst/>
            </a:prstGeom>
            <a:ln w="38100">
              <a:solidFill>
                <a:srgbClr val="FFE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50"/>
          <p:cNvSpPr txBox="1"/>
          <p:nvPr/>
        </p:nvSpPr>
        <p:spPr>
          <a:xfrm>
            <a:off x="4572000" y="1914386"/>
            <a:ext cx="468052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높은 중복학대의 비율</a:t>
            </a:r>
            <a:endParaRPr lang="en-US" altLang="ko-KR" b="1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   : </a:t>
            </a:r>
            <a:r>
              <a:rPr lang="ko-KR" altLang="en-US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여러 유형의 학대가 복합적으로 발생하므로</a:t>
            </a:r>
            <a:r>
              <a:rPr lang="en-US" altLang="ko-KR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</a:p>
          <a:p>
            <a:r>
              <a:rPr lang="en-US" altLang="ko-KR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    </a:t>
            </a:r>
            <a:r>
              <a:rPr lang="ko-KR" altLang="en-US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통합적 접근 필요</a:t>
            </a:r>
            <a:endParaRPr lang="en-US" altLang="ko-KR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608512" y="2994506"/>
            <a:ext cx="270105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정서학대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는 점차 증가함</a:t>
            </a:r>
            <a:r>
              <a:rPr lang="en-US" altLang="ko-KR" spc="-150" dirty="0" smtClean="0">
                <a:ea typeface="맑은 고딕" pitchFamily="50" charset="-127"/>
                <a:cs typeface="함초롬돋움"/>
              </a:rPr>
              <a:t>.</a:t>
            </a:r>
            <a:endParaRPr lang="en-US" altLang="ko-KR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04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4972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현황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학대행위자와 아동과의 관계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40" name="그룹 39"/>
          <p:cNvGrpSpPr/>
          <p:nvPr/>
        </p:nvGrpSpPr>
        <p:grpSpPr>
          <a:xfrm>
            <a:off x="395536" y="915566"/>
            <a:ext cx="4608512" cy="3530815"/>
            <a:chOff x="107504" y="811659"/>
            <a:chExt cx="4320480" cy="3272259"/>
          </a:xfrm>
        </p:grpSpPr>
        <p:grpSp>
          <p:nvGrpSpPr>
            <p:cNvPr id="5" name="그룹 4"/>
            <p:cNvGrpSpPr/>
            <p:nvPr/>
          </p:nvGrpSpPr>
          <p:grpSpPr>
            <a:xfrm>
              <a:off x="107504" y="854191"/>
              <a:ext cx="4320480" cy="3229727"/>
              <a:chOff x="395536" y="566159"/>
              <a:chExt cx="4320480" cy="3229727"/>
            </a:xfrm>
          </p:grpSpPr>
          <p:graphicFrame>
            <p:nvGraphicFramePr>
              <p:cNvPr id="6" name="차트 5"/>
              <p:cNvGraphicFramePr/>
              <p:nvPr/>
            </p:nvGraphicFramePr>
            <p:xfrm>
              <a:off x="395536" y="1059582"/>
              <a:ext cx="4320480" cy="273630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7" name="TextBox 6"/>
              <p:cNvSpPr txBox="1"/>
              <p:nvPr/>
            </p:nvSpPr>
            <p:spPr>
              <a:xfrm>
                <a:off x="2051720" y="2571750"/>
                <a:ext cx="1152128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pc="-150" dirty="0" smtClean="0">
                    <a:solidFill>
                      <a:schemeClr val="bg1"/>
                    </a:solidFill>
                    <a:latin typeface="맑은 고딕" pitchFamily="50" charset="-127"/>
                    <a:ea typeface="맑은 고딕" pitchFamily="50" charset="-127"/>
                  </a:rPr>
                  <a:t>부모</a:t>
                </a:r>
                <a:endParaRPr lang="en-US" altLang="ko-KR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endParaRPr>
              </a:p>
              <a:p>
                <a:pPr algn="ctr"/>
                <a:r>
                  <a:rPr lang="en-US" altLang="ko-KR" spc="-150" dirty="0" smtClean="0">
                    <a:solidFill>
                      <a:schemeClr val="bg1"/>
                    </a:solidFill>
                    <a:latin typeface="맑은 고딕" pitchFamily="50" charset="-127"/>
                    <a:ea typeface="맑은 고딕" pitchFamily="50" charset="-127"/>
                  </a:rPr>
                  <a:t>81.8%</a:t>
                </a:r>
                <a:endParaRPr lang="ko-KR" altLang="en-US" spc="-15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67544" y="1491630"/>
                <a:ext cx="792088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spc="-150" dirty="0" smtClean="0">
                    <a:latin typeface="맑은 고딕" pitchFamily="50" charset="-127"/>
                    <a:ea typeface="맑은 고딕" pitchFamily="50" charset="-127"/>
                  </a:rPr>
                  <a:t>친인척</a:t>
                </a:r>
                <a:endParaRPr lang="en-US" altLang="ko-KR" sz="1400" spc="-150" dirty="0" smtClean="0">
                  <a:latin typeface="맑은 고딕" pitchFamily="50" charset="-127"/>
                  <a:ea typeface="맑은 고딕" pitchFamily="50" charset="-127"/>
                </a:endParaRPr>
              </a:p>
              <a:p>
                <a:pPr algn="ctr"/>
                <a:r>
                  <a:rPr lang="en-US" altLang="ko-KR" sz="1400" spc="-150" dirty="0" smtClean="0">
                    <a:latin typeface="맑은 고딕" pitchFamily="50" charset="-127"/>
                    <a:ea typeface="맑은 고딕" pitchFamily="50" charset="-127"/>
                  </a:rPr>
                  <a:t>5.6%</a:t>
                </a:r>
                <a:endParaRPr lang="ko-KR" altLang="en-US" sz="1400" spc="-15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691680" y="1275606"/>
                <a:ext cx="864096" cy="7386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spc="-150" dirty="0" smtClean="0">
                    <a:latin typeface="맑은 고딕" pitchFamily="50" charset="-127"/>
                    <a:ea typeface="맑은 고딕" pitchFamily="50" charset="-127"/>
                  </a:rPr>
                  <a:t>대리</a:t>
                </a:r>
                <a:endParaRPr lang="en-US" altLang="ko-KR" sz="1400" spc="-150" dirty="0" smtClean="0">
                  <a:latin typeface="맑은 고딕" pitchFamily="50" charset="-127"/>
                  <a:ea typeface="맑은 고딕" pitchFamily="50" charset="-127"/>
                </a:endParaRPr>
              </a:p>
              <a:p>
                <a:pPr algn="ctr"/>
                <a:r>
                  <a:rPr lang="ko-KR" altLang="en-US" sz="1400" spc="-150" dirty="0" smtClean="0">
                    <a:latin typeface="맑은 고딕" pitchFamily="50" charset="-127"/>
                    <a:ea typeface="맑은 고딕" pitchFamily="50" charset="-127"/>
                  </a:rPr>
                  <a:t>양육자</a:t>
                </a:r>
                <a:endParaRPr lang="en-US" altLang="ko-KR" sz="1400" spc="-150" dirty="0" smtClean="0">
                  <a:latin typeface="맑은 고딕" pitchFamily="50" charset="-127"/>
                  <a:ea typeface="맑은 고딕" pitchFamily="50" charset="-127"/>
                </a:endParaRPr>
              </a:p>
              <a:p>
                <a:pPr algn="ctr"/>
                <a:r>
                  <a:rPr lang="en-US" altLang="ko-KR" sz="1400" spc="-150" dirty="0" smtClean="0">
                    <a:latin typeface="맑은 고딕" pitchFamily="50" charset="-127"/>
                    <a:ea typeface="맑은 고딕" pitchFamily="50" charset="-127"/>
                  </a:rPr>
                  <a:t>9.9%</a:t>
                </a:r>
                <a:endParaRPr lang="ko-KR" altLang="en-US" sz="1400" spc="-15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547664" y="566159"/>
                <a:ext cx="64807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spc="-150" dirty="0" smtClean="0">
                    <a:latin typeface="맑은 고딕" pitchFamily="50" charset="-127"/>
                    <a:ea typeface="맑은 고딕" pitchFamily="50" charset="-127"/>
                  </a:rPr>
                  <a:t>타인</a:t>
                </a:r>
                <a:endParaRPr lang="en-US" altLang="ko-KR" sz="1400" spc="-150" dirty="0" smtClean="0">
                  <a:latin typeface="맑은 고딕" pitchFamily="50" charset="-127"/>
                  <a:ea typeface="맑은 고딕" pitchFamily="50" charset="-127"/>
                </a:endParaRPr>
              </a:p>
              <a:p>
                <a:pPr algn="ctr"/>
                <a:r>
                  <a:rPr lang="en-US" altLang="ko-KR" sz="1400" spc="-150" dirty="0" smtClean="0">
                    <a:latin typeface="맑은 고딕" pitchFamily="50" charset="-127"/>
                    <a:ea typeface="맑은 고딕" pitchFamily="50" charset="-127"/>
                  </a:rPr>
                  <a:t>1.2%</a:t>
                </a:r>
                <a:endParaRPr lang="ko-KR" altLang="en-US" sz="1400" spc="-15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cxnSp>
            <p:nvCxnSpPr>
              <p:cNvPr id="11" name="직선 연결선 10"/>
              <p:cNvCxnSpPr/>
              <p:nvPr/>
            </p:nvCxnSpPr>
            <p:spPr>
              <a:xfrm flipH="1">
                <a:off x="1115616" y="1779662"/>
                <a:ext cx="576064" cy="216024"/>
              </a:xfrm>
              <a:prstGeom prst="line">
                <a:avLst/>
              </a:prstGeom>
              <a:ln w="38100">
                <a:solidFill>
                  <a:srgbClr val="FEC2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Box 13"/>
            <p:cNvSpPr txBox="1"/>
            <p:nvPr/>
          </p:nvSpPr>
          <p:spPr>
            <a:xfrm>
              <a:off x="2195736" y="811659"/>
              <a:ext cx="683568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기타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</a:rPr>
                <a:t>1.5%</a:t>
              </a:r>
              <a:endParaRPr lang="ko-KR" altLang="en-US" sz="1400" spc="-150" dirty="0"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20" name="직선 연결선 19"/>
            <p:cNvCxnSpPr/>
            <p:nvPr/>
          </p:nvCxnSpPr>
          <p:spPr>
            <a:xfrm flipH="1">
              <a:off x="262153" y="2283718"/>
              <a:ext cx="576064" cy="0"/>
            </a:xfrm>
            <a:prstGeom prst="line">
              <a:avLst/>
            </a:prstGeom>
            <a:ln w="38100">
              <a:solidFill>
                <a:srgbClr val="FEC2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 flipH="1">
              <a:off x="2195736" y="1275606"/>
              <a:ext cx="72008" cy="288032"/>
            </a:xfrm>
            <a:prstGeom prst="line">
              <a:avLst/>
            </a:prstGeom>
            <a:ln w="38100">
              <a:solidFill>
                <a:srgbClr val="FFF7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 flipH="1">
              <a:off x="2267744" y="1294449"/>
              <a:ext cx="504056" cy="0"/>
            </a:xfrm>
            <a:prstGeom prst="line">
              <a:avLst/>
            </a:prstGeom>
            <a:ln w="38100">
              <a:solidFill>
                <a:srgbClr val="FFF7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/>
            <p:cNvCxnSpPr/>
            <p:nvPr/>
          </p:nvCxnSpPr>
          <p:spPr>
            <a:xfrm>
              <a:off x="1835696" y="1347614"/>
              <a:ext cx="288032" cy="216024"/>
            </a:xfrm>
            <a:prstGeom prst="line">
              <a:avLst/>
            </a:prstGeom>
            <a:ln w="38100">
              <a:solidFill>
                <a:srgbClr val="FFE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3"/>
            <p:cNvCxnSpPr/>
            <p:nvPr/>
          </p:nvCxnSpPr>
          <p:spPr>
            <a:xfrm flipH="1">
              <a:off x="1342273" y="1347614"/>
              <a:ext cx="504056" cy="0"/>
            </a:xfrm>
            <a:prstGeom prst="line">
              <a:avLst/>
            </a:prstGeom>
            <a:ln w="38100">
              <a:solidFill>
                <a:srgbClr val="FFEC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68"/>
          <p:cNvSpPr txBox="1"/>
          <p:nvPr/>
        </p:nvSpPr>
        <p:spPr>
          <a:xfrm>
            <a:off x="4355976" y="1648420"/>
            <a:ext cx="46805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매년 학대행위자의 </a:t>
            </a:r>
            <a:r>
              <a:rPr lang="en-US" altLang="ko-KR" b="1" spc="-150" dirty="0" smtClean="0">
                <a:ea typeface="맑은 고딕" pitchFamily="50" charset="-127"/>
                <a:cs typeface="함초롬돋움"/>
              </a:rPr>
              <a:t>80%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이상이 부모</a:t>
            </a:r>
            <a:endParaRPr lang="en-US" altLang="ko-KR" b="1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355976" y="2296492"/>
            <a:ext cx="468052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학대행위자에게 나타나는 두드러지는 특성은</a:t>
            </a:r>
            <a:endParaRPr lang="en-US" altLang="ko-KR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  </a:t>
            </a:r>
            <a:r>
              <a:rPr lang="ko-KR" altLang="en-US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양육태도 및 방법 부족</a:t>
            </a:r>
            <a:r>
              <a:rPr lang="en-US" altLang="ko-KR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(33.1%)</a:t>
            </a:r>
            <a:r>
              <a:rPr lang="ko-KR" altLang="en-US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임</a:t>
            </a:r>
            <a:r>
              <a:rPr lang="en-US" altLang="ko-KR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320480" y="3160588"/>
            <a:ext cx="3744416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아동학대예방을 위한 </a:t>
            </a:r>
            <a:endParaRPr lang="en-US" altLang="ko-KR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  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부모 교육과 가족 기능 강화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를 위한 </a:t>
            </a:r>
            <a:endParaRPr lang="en-US" altLang="ko-KR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  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적극적 지원이 필요함</a:t>
            </a:r>
            <a:r>
              <a:rPr lang="en-US" altLang="ko-KR" spc="-150" dirty="0" smtClean="0">
                <a:ea typeface="맑은 고딕" pitchFamily="50" charset="-127"/>
                <a:cs typeface="함초롬돋움"/>
              </a:rPr>
              <a:t>.</a:t>
            </a:r>
            <a:endParaRPr lang="en-US" altLang="ko-KR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4659982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보건복지부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중앙아동보호전문기관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(2014), 2014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전국아동학대 현황보고서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endParaRPr lang="ko-KR" altLang="en-US" sz="1100" spc="-15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05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발생요인 및 결과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07704" y="1131590"/>
            <a:ext cx="288032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dirty="0">
                <a:solidFill>
                  <a:schemeClr val="bg1"/>
                </a:solidFill>
              </a:rPr>
              <a:t>요인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39552" y="1131590"/>
            <a:ext cx="1165225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spc="-150" dirty="0">
                <a:solidFill>
                  <a:schemeClr val="bg1"/>
                </a:solidFill>
                <a:latin typeface="+mn-ea"/>
                <a:ea typeface="+mn-ea"/>
              </a:rPr>
              <a:t>구분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04048" y="1131590"/>
            <a:ext cx="3456384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dirty="0">
                <a:solidFill>
                  <a:schemeClr val="bg1"/>
                </a:solidFill>
              </a:rPr>
              <a:t>결과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611560" y="1635646"/>
            <a:ext cx="936104" cy="868334"/>
            <a:chOff x="899592" y="1635646"/>
            <a:chExt cx="936104" cy="868334"/>
          </a:xfrm>
        </p:grpSpPr>
        <p:grpSp>
          <p:nvGrpSpPr>
            <p:cNvPr id="31" name="그룹 30"/>
            <p:cNvGrpSpPr/>
            <p:nvPr/>
          </p:nvGrpSpPr>
          <p:grpSpPr>
            <a:xfrm>
              <a:off x="899592" y="1635646"/>
              <a:ext cx="936104" cy="864096"/>
              <a:chOff x="2339752" y="2067694"/>
              <a:chExt cx="1368152" cy="1368152"/>
            </a:xfrm>
          </p:grpSpPr>
          <p:sp>
            <p:nvSpPr>
              <p:cNvPr id="30" name="타원 29"/>
              <p:cNvSpPr/>
              <p:nvPr/>
            </p:nvSpPr>
            <p:spPr>
              <a:xfrm>
                <a:off x="2339752" y="2067694"/>
                <a:ext cx="1368152" cy="136815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60418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720176" y="2120101"/>
                <a:ext cx="627250" cy="9759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7" name="TextBox 46"/>
            <p:cNvSpPr txBox="1"/>
            <p:nvPr/>
          </p:nvSpPr>
          <p:spPr>
            <a:xfrm>
              <a:off x="1050432" y="2198062"/>
              <a:ext cx="648072" cy="305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ko-KR" altLang="en-US" sz="12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개인</a:t>
              </a:r>
              <a:endParaRPr lang="en-US" altLang="ko-KR" sz="12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1835696" y="1668745"/>
            <a:ext cx="302433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정신장애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/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학대경험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약물중독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 </a:t>
            </a:r>
          </a:p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자녀에 대한 비현실적 기대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충동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/</a:t>
            </a:r>
          </a:p>
          <a:p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부모역할에 대한 지식 부족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등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932040" y="1563638"/>
            <a:ext cx="3528392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학대로 인한 사망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.</a:t>
            </a: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아동에게 깊은 상처를 줌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.</a:t>
            </a: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아동 자신을 무가치하게 느낌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.</a:t>
            </a: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아동의 신뢰가 파괴됨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.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763688" y="2676857"/>
            <a:ext cx="309634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빈곤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실업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사회적 지지 체계 부족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</a:t>
            </a:r>
          </a:p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원만하지 못한 부부관계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가정폭력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</a:t>
            </a:r>
          </a:p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부모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-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자녀간 애착부족 등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835696" y="3723878"/>
            <a:ext cx="2808312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자녀를 부모의 소유물로 여김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</a:t>
            </a:r>
          </a:p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체벌의 수용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/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피해아동에 대한 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법적인 보호 부재 및 미비 등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932040" y="2611859"/>
            <a:ext cx="3456384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비가해가족의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죄착감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외상 후 스트레스 장애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부모의 자녀 양육 기능 저하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부모 및 형제와의 다툼 증가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가출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cxnSp>
        <p:nvCxnSpPr>
          <p:cNvPr id="73" name="직선 연결선 72"/>
          <p:cNvCxnSpPr/>
          <p:nvPr/>
        </p:nvCxnSpPr>
        <p:spPr>
          <a:xfrm flipH="1">
            <a:off x="1783247" y="1491630"/>
            <a:ext cx="12340" cy="3024336"/>
          </a:xfrm>
          <a:prstGeom prst="line">
            <a:avLst/>
          </a:prstGeom>
          <a:ln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직선 연결선 74"/>
          <p:cNvCxnSpPr/>
          <p:nvPr/>
        </p:nvCxnSpPr>
        <p:spPr>
          <a:xfrm flipH="1">
            <a:off x="4881298" y="1491630"/>
            <a:ext cx="12340" cy="3024336"/>
          </a:xfrm>
          <a:prstGeom prst="line">
            <a:avLst/>
          </a:prstGeom>
          <a:ln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4932040" y="3611761"/>
            <a:ext cx="3456384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아동학대의 세대간 전이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학교폭력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비행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자살이 증가함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약물 남용 및 중독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성매매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 등 각종 범죄가 증가함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.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611560" y="2646181"/>
            <a:ext cx="936104" cy="864096"/>
            <a:chOff x="899592" y="2646181"/>
            <a:chExt cx="936104" cy="864096"/>
          </a:xfrm>
        </p:grpSpPr>
        <p:grpSp>
          <p:nvGrpSpPr>
            <p:cNvPr id="39" name="그룹 38"/>
            <p:cNvGrpSpPr/>
            <p:nvPr/>
          </p:nvGrpSpPr>
          <p:grpSpPr>
            <a:xfrm>
              <a:off x="899592" y="2646181"/>
              <a:ext cx="936104" cy="864096"/>
              <a:chOff x="2699792" y="2499742"/>
              <a:chExt cx="936104" cy="864096"/>
            </a:xfrm>
          </p:grpSpPr>
          <p:sp>
            <p:nvSpPr>
              <p:cNvPr id="36" name="타원 35"/>
              <p:cNvSpPr/>
              <p:nvPr/>
            </p:nvSpPr>
            <p:spPr>
              <a:xfrm>
                <a:off x="2699792" y="2499742"/>
                <a:ext cx="936104" cy="86409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60419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876228" y="2589799"/>
                <a:ext cx="599657" cy="5135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7" name="TextBox 26"/>
            <p:cNvSpPr txBox="1"/>
            <p:nvPr/>
          </p:nvSpPr>
          <p:spPr>
            <a:xfrm>
              <a:off x="1042814" y="3169134"/>
              <a:ext cx="648072" cy="305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ko-KR" altLang="en-US" sz="12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가족</a:t>
              </a:r>
              <a:endParaRPr lang="en-US" altLang="ko-KR" sz="12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611560" y="3723878"/>
            <a:ext cx="936104" cy="864096"/>
            <a:chOff x="899592" y="3723878"/>
            <a:chExt cx="936104" cy="864096"/>
          </a:xfrm>
        </p:grpSpPr>
        <p:grpSp>
          <p:nvGrpSpPr>
            <p:cNvPr id="44" name="그룹 43"/>
            <p:cNvGrpSpPr/>
            <p:nvPr/>
          </p:nvGrpSpPr>
          <p:grpSpPr>
            <a:xfrm>
              <a:off x="899592" y="3723878"/>
              <a:ext cx="936104" cy="864096"/>
              <a:chOff x="2483768" y="3219822"/>
              <a:chExt cx="936104" cy="864096"/>
            </a:xfrm>
          </p:grpSpPr>
          <p:sp>
            <p:nvSpPr>
              <p:cNvPr id="41" name="타원 40"/>
              <p:cNvSpPr/>
              <p:nvPr/>
            </p:nvSpPr>
            <p:spPr>
              <a:xfrm>
                <a:off x="2483768" y="3219822"/>
                <a:ext cx="936104" cy="86409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60420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642556" y="3228256"/>
                <a:ext cx="598386" cy="5983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8" name="TextBox 27"/>
            <p:cNvSpPr txBox="1"/>
            <p:nvPr/>
          </p:nvSpPr>
          <p:spPr>
            <a:xfrm>
              <a:off x="1057469" y="4257098"/>
              <a:ext cx="648072" cy="305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ko-KR" altLang="en-US" sz="12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사회</a:t>
              </a:r>
              <a:endParaRPr lang="en-US" altLang="ko-KR" sz="12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39552" y="1779662"/>
            <a:ext cx="7992888" cy="180020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755576" y="1635646"/>
            <a:ext cx="1187172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32640" y="1635646"/>
            <a:ext cx="131908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아동학대는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en-US" altLang="ko-KR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· · 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83568" y="2211710"/>
            <a:ext cx="7920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pc="-150" dirty="0">
                <a:latin typeface="+mj-lt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아동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이 가진 여러 특성과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아동을 둘러싸고 있는 부모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가족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사회 등의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주변 환경과의 </a:t>
            </a:r>
            <a:endParaRPr lang="en-US" altLang="ko-KR" sz="1600" b="1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r>
              <a:rPr lang="en-US" altLang="ko-KR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역동적 관계를 고려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할 필요가 있음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3568" y="3003798"/>
            <a:ext cx="68407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개인</a:t>
            </a:r>
            <a:r>
              <a:rPr lang="en-US" altLang="ko-KR" sz="1600" b="1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가족</a:t>
            </a:r>
            <a:r>
              <a:rPr lang="en-US" altLang="ko-KR" sz="1600" b="1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사회에까지 부정적인 파급효과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를 미침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.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05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발생요인 및 결과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9" name="Picture 3" descr="C:\Documents and Settings\user\Local Settings\Temporary Internet Files\Content.IE5\MKWY125P\MC90044559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458746"/>
            <a:ext cx="1087731" cy="1090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06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후유증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3768" y="1059582"/>
            <a:ext cx="410445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0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20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아동학대는 </a:t>
            </a:r>
            <a:r>
              <a:rPr lang="ko-KR" altLang="en-US" sz="20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모든 범죄의 근원</a:t>
            </a:r>
            <a:r>
              <a:rPr lang="ko-KR" altLang="en-US" sz="20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이 됨</a:t>
            </a:r>
            <a:r>
              <a:rPr lang="en-US" altLang="ko-KR" sz="20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</p:txBody>
      </p:sp>
      <p:grpSp>
        <p:nvGrpSpPr>
          <p:cNvPr id="24" name="그룹 23"/>
          <p:cNvGrpSpPr/>
          <p:nvPr/>
        </p:nvGrpSpPr>
        <p:grpSpPr>
          <a:xfrm>
            <a:off x="179512" y="1563638"/>
            <a:ext cx="6552728" cy="2609710"/>
            <a:chOff x="107504" y="1330192"/>
            <a:chExt cx="6552728" cy="2609710"/>
          </a:xfrm>
        </p:grpSpPr>
        <p:grpSp>
          <p:nvGrpSpPr>
            <p:cNvPr id="15" name="그룹 14"/>
            <p:cNvGrpSpPr/>
            <p:nvPr/>
          </p:nvGrpSpPr>
          <p:grpSpPr>
            <a:xfrm>
              <a:off x="107504" y="1914967"/>
              <a:ext cx="6552728" cy="1440160"/>
              <a:chOff x="1043608" y="1275606"/>
              <a:chExt cx="6768752" cy="1440160"/>
            </a:xfrm>
          </p:grpSpPr>
          <p:sp>
            <p:nvSpPr>
              <p:cNvPr id="9" name="갈매기형 수장 8"/>
              <p:cNvSpPr/>
              <p:nvPr/>
            </p:nvSpPr>
            <p:spPr>
              <a:xfrm>
                <a:off x="1043608" y="1275606"/>
                <a:ext cx="2448272" cy="1440160"/>
              </a:xfrm>
              <a:prstGeom prst="chevron">
                <a:avLst>
                  <a:gd name="adj" fmla="val 34457"/>
                </a:avLst>
              </a:prstGeom>
              <a:blipFill>
                <a:blip r:embed="rId2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갈매기형 수장 9"/>
              <p:cNvSpPr/>
              <p:nvPr/>
            </p:nvSpPr>
            <p:spPr>
              <a:xfrm>
                <a:off x="3203848" y="1275606"/>
                <a:ext cx="2448272" cy="1440160"/>
              </a:xfrm>
              <a:prstGeom prst="chevron">
                <a:avLst>
                  <a:gd name="adj" fmla="val 34457"/>
                </a:avLst>
              </a:prstGeom>
              <a:blipFill>
                <a:blip r:embed="rId3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갈매기형 수장 10"/>
              <p:cNvSpPr/>
              <p:nvPr/>
            </p:nvSpPr>
            <p:spPr>
              <a:xfrm>
                <a:off x="5364088" y="1275606"/>
                <a:ext cx="2448272" cy="1440160"/>
              </a:xfrm>
              <a:prstGeom prst="chevron">
                <a:avLst>
                  <a:gd name="adj" fmla="val 34457"/>
                </a:avLst>
              </a:prstGeom>
              <a:blipFill>
                <a:blip r:embed="rId4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95536" y="1330192"/>
              <a:ext cx="136815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연쇄살인범 </a:t>
              </a:r>
              <a:endParaRPr lang="en-US" altLang="ko-KR" sz="16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endParaRPr>
            </a:p>
            <a:p>
              <a:pPr algn="ctr"/>
              <a:r>
                <a:rPr lang="ko-KR" altLang="en-US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유영철</a:t>
              </a:r>
              <a:r>
                <a:rPr lang="en-US" altLang="ko-KR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(2004)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195736" y="1338903"/>
              <a:ext cx="187220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부산 여중생 </a:t>
              </a:r>
              <a:endParaRPr lang="en-US" altLang="ko-KR" sz="16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endParaRPr>
            </a:p>
            <a:p>
              <a:pPr algn="ctr"/>
              <a:r>
                <a:rPr lang="ko-KR" altLang="en-US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살해범 김길태</a:t>
              </a:r>
              <a:r>
                <a:rPr lang="en-US" altLang="ko-KR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(2010)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39952" y="1338903"/>
              <a:ext cx="223224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나주 </a:t>
              </a:r>
              <a:r>
                <a:rPr lang="ko-KR" altLang="en-US" sz="1600" b="1" spc="-150" dirty="0" err="1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초등생</a:t>
              </a:r>
              <a:endParaRPr lang="en-US" altLang="ko-KR" sz="16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endParaRPr>
            </a:p>
            <a:p>
              <a:pPr algn="ctr"/>
              <a:r>
                <a:rPr lang="ko-KR" altLang="en-US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성폭행범 고종석</a:t>
              </a:r>
              <a:r>
                <a:rPr lang="en-US" altLang="ko-KR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(2012)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1520" y="3355127"/>
              <a:ext cx="172819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친부의 음주</a:t>
              </a:r>
              <a:r>
                <a:rPr lang="en-US" altLang="ko-KR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/</a:t>
              </a:r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폭력</a:t>
              </a:r>
              <a:endPara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endParaRPr>
            </a:p>
            <a:p>
              <a:pPr algn="ctr"/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친모의 정서학대</a:t>
              </a:r>
              <a:endPara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51720" y="3355127"/>
              <a:ext cx="208823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유년시절 </a:t>
              </a:r>
              <a:endPara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endParaRPr>
            </a:p>
            <a:p>
              <a:pPr algn="ctr"/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친부에 의한 신체학대</a:t>
              </a:r>
              <a:endPara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139952" y="3490933"/>
              <a:ext cx="2088232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spc="-15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불우한 성장과정</a:t>
              </a:r>
              <a:endPara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6444208" y="1491630"/>
            <a:ext cx="2903984" cy="2536056"/>
            <a:chOff x="6444208" y="1275606"/>
            <a:chExt cx="2903984" cy="2536056"/>
          </a:xfrm>
        </p:grpSpPr>
        <p:graphicFrame>
          <p:nvGraphicFramePr>
            <p:cNvPr id="20" name="차트 19"/>
            <p:cNvGraphicFramePr/>
            <p:nvPr/>
          </p:nvGraphicFramePr>
          <p:xfrm>
            <a:off x="6444208" y="1563638"/>
            <a:ext cx="2903984" cy="22480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6876256" y="1275606"/>
              <a:ext cx="187220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b="1" spc="-150" dirty="0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강력범죄자들의</a:t>
              </a:r>
              <a:endParaRPr lang="en-US" altLang="ko-KR" sz="16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endParaRPr>
            </a:p>
            <a:p>
              <a:pPr algn="ctr"/>
              <a:r>
                <a:rPr lang="ko-KR" altLang="en-US" sz="1600" b="1" spc="-150" dirty="0" err="1" smtClean="0">
                  <a:solidFill>
                    <a:srgbClr val="C09200"/>
                  </a:solidFill>
                  <a:latin typeface="맑은 고딕" pitchFamily="50" charset="-127"/>
                  <a:ea typeface="맑은 고딕" pitchFamily="50" charset="-127"/>
                  <a:cs typeface="함초롬돋움"/>
                </a:rPr>
                <a:t>어린시절</a:t>
              </a:r>
              <a:endParaRPr lang="en-US" altLang="ko-KR" sz="16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60232" y="2571750"/>
              <a:ext cx="165618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        이혼</a:t>
              </a:r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, </a:t>
              </a:r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등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  <a:cs typeface="함초롬돋움"/>
              </a:endParaRPr>
            </a:p>
            <a:p>
              <a:pPr algn="ctr"/>
              <a:r>
                <a:rPr lang="ko-KR" altLang="en-US" sz="1400" b="1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부모 문제로 </a:t>
              </a:r>
              <a:endParaRPr lang="en-US" altLang="ko-KR" sz="1400" b="1" spc="-150" dirty="0" smtClean="0">
                <a:latin typeface="맑은 고딕" pitchFamily="50" charset="-127"/>
                <a:ea typeface="맑은 고딕" pitchFamily="50" charset="-127"/>
                <a:cs typeface="함초롬돋움"/>
              </a:endParaRPr>
            </a:p>
            <a:p>
              <a:pPr algn="ctr"/>
              <a:r>
                <a:rPr lang="ko-KR" altLang="en-US" sz="1400" b="1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       고통</a:t>
              </a:r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 받음</a:t>
              </a:r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 </a:t>
              </a:r>
              <a:r>
                <a:rPr lang="en-US" altLang="ko-KR" sz="1400" b="1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66.7%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740352" y="2254101"/>
              <a:ext cx="108012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부모 문제 </a:t>
              </a:r>
              <a:r>
                <a:rPr lang="en-US" altLang="ko-KR" sz="12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X</a:t>
              </a:r>
            </a:p>
            <a:p>
              <a:pPr algn="ctr"/>
              <a:r>
                <a:rPr lang="en-US" altLang="ko-KR" sz="12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33.3%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0" y="4731990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중앙일보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(2012. 5. 29),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방치된 어린 시절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그 분노가 범죄의 뿌리다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100" spc="-1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0474" y="1750912"/>
            <a:ext cx="15025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r>
              <a:rPr lang="en-US" altLang="ko-KR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_</a:t>
            </a:r>
            <a:endParaRPr lang="ko-KR" altLang="en-US" sz="4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84610" y="1894928"/>
            <a:ext cx="313566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4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들어가며</a:t>
            </a:r>
            <a:endParaRPr lang="ko-KR" altLang="en-US" sz="4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06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후유증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861" y="2004702"/>
            <a:ext cx="1692188" cy="98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도넛 8"/>
          <p:cNvSpPr/>
          <p:nvPr/>
        </p:nvSpPr>
        <p:spPr>
          <a:xfrm>
            <a:off x="3347864" y="1491630"/>
            <a:ext cx="2232248" cy="2232248"/>
          </a:xfrm>
          <a:prstGeom prst="donut">
            <a:avLst>
              <a:gd name="adj" fmla="val 9033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251520" y="1833195"/>
            <a:ext cx="3419872" cy="144016"/>
            <a:chOff x="219621" y="2643758"/>
            <a:chExt cx="3200251" cy="144016"/>
          </a:xfrm>
        </p:grpSpPr>
        <p:cxnSp>
          <p:nvCxnSpPr>
            <p:cNvPr id="12" name="직선 연결선 11"/>
            <p:cNvCxnSpPr/>
            <p:nvPr/>
          </p:nvCxnSpPr>
          <p:spPr>
            <a:xfrm>
              <a:off x="251520" y="2715766"/>
              <a:ext cx="3168352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타원 12"/>
            <p:cNvSpPr/>
            <p:nvPr/>
          </p:nvSpPr>
          <p:spPr>
            <a:xfrm>
              <a:off x="219621" y="2643758"/>
              <a:ext cx="144016" cy="14401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4" name="그룹 13"/>
          <p:cNvGrpSpPr/>
          <p:nvPr/>
        </p:nvGrpSpPr>
        <p:grpSpPr>
          <a:xfrm flipH="1">
            <a:off x="5319567" y="1838022"/>
            <a:ext cx="3419872" cy="144016"/>
            <a:chOff x="219621" y="2643758"/>
            <a:chExt cx="3200251" cy="144016"/>
          </a:xfrm>
        </p:grpSpPr>
        <p:cxnSp>
          <p:nvCxnSpPr>
            <p:cNvPr id="15" name="직선 연결선 14"/>
            <p:cNvCxnSpPr/>
            <p:nvPr/>
          </p:nvCxnSpPr>
          <p:spPr>
            <a:xfrm>
              <a:off x="251520" y="2715766"/>
              <a:ext cx="3168352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타원 15"/>
            <p:cNvSpPr/>
            <p:nvPr/>
          </p:nvSpPr>
          <p:spPr>
            <a:xfrm>
              <a:off x="219621" y="2643758"/>
              <a:ext cx="144016" cy="14401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79007" y="1491630"/>
            <a:ext cx="13681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신체손상</a:t>
            </a:r>
            <a:endParaRPr lang="en-US" altLang="ko-KR" b="1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75751" y="1482338"/>
            <a:ext cx="165618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spc="-15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심리</a:t>
            </a:r>
            <a:r>
              <a:rPr lang="en-US" altLang="ko-KR" b="1" spc="-150" dirty="0" smtClean="0">
                <a:solidFill>
                  <a:srgbClr val="FFC000"/>
                </a:solidFill>
                <a:ea typeface="맑은 고딕" pitchFamily="50" charset="-127"/>
                <a:cs typeface="함초롬돋움"/>
              </a:rPr>
              <a:t>·</a:t>
            </a:r>
            <a:r>
              <a:rPr lang="ko-KR" altLang="en-US" b="1" spc="-150" dirty="0" smtClean="0">
                <a:solidFill>
                  <a:srgbClr val="FFC000"/>
                </a:solidFill>
                <a:ea typeface="맑은 고딕" pitchFamily="50" charset="-127"/>
                <a:cs typeface="함초롬돋움"/>
              </a:rPr>
              <a:t>정서</a:t>
            </a:r>
            <a:r>
              <a:rPr lang="ko-KR" altLang="en-US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손상</a:t>
            </a:r>
            <a:endParaRPr lang="en-US" altLang="ko-KR" b="1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03151" y="2211146"/>
            <a:ext cx="270030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피부결손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화상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골절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안구출혈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>
              <a:lnSpc>
                <a:spcPct val="130000"/>
              </a:lnSpc>
              <a:defRPr/>
            </a:pP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장기파열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두뇌손상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성장실패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>
              <a:lnSpc>
                <a:spcPct val="130000"/>
              </a:lnSpc>
              <a:defRPr/>
            </a:pP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생리기능 변화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사망</a:t>
            </a:r>
            <a:endParaRPr lang="en-US" altLang="ko-KR" sz="1600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688320" y="2211710"/>
            <a:ext cx="341115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중추신경계 손상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지능</a:t>
            </a:r>
            <a:r>
              <a:rPr lang="en-US" altLang="ko-KR" sz="1600" spc="-150" dirty="0"/>
              <a:t>·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자아기능 손상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>
              <a:lnSpc>
                <a:spcPct val="130000"/>
              </a:lnSpc>
              <a:defRPr/>
            </a:pP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감정조절기능 저하 및 이상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>
              <a:lnSpc>
                <a:spcPct val="130000"/>
              </a:lnSpc>
              <a:defRPr/>
            </a:pP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자기개념 손상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무력감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애착형성 붕괴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>
              <a:lnSpc>
                <a:spcPct val="130000"/>
              </a:lnSpc>
              <a:defRPr/>
            </a:pP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충동조절능력 저하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또래관계 붕괴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>
              <a:lnSpc>
                <a:spcPct val="130000"/>
              </a:lnSpc>
              <a:defRPr/>
            </a:pP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자학적</a:t>
            </a:r>
            <a:r>
              <a:rPr lang="en-US" altLang="ko-KR" sz="1600" spc="-150" dirty="0"/>
              <a:t>·</a:t>
            </a:r>
            <a:r>
              <a:rPr lang="ko-KR" altLang="en-US" sz="1600" spc="-150" dirty="0"/>
              <a:t>자기파괴 행동</a:t>
            </a:r>
            <a:r>
              <a:rPr lang="en-US" altLang="ko-KR" sz="1600" spc="-150" dirty="0"/>
              <a:t>, </a:t>
            </a:r>
            <a:r>
              <a:rPr lang="ko-KR" altLang="en-US" sz="1600" spc="-150" dirty="0"/>
              <a:t>정신병리</a:t>
            </a:r>
            <a:endParaRPr lang="en-US" altLang="ko-KR" sz="1600" spc="-15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204662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3419872" y="1491630"/>
            <a:ext cx="2232248" cy="2232248"/>
            <a:chOff x="2627784" y="1131590"/>
            <a:chExt cx="3096344" cy="3096344"/>
          </a:xfrm>
        </p:grpSpPr>
        <p:sp>
          <p:nvSpPr>
            <p:cNvPr id="2" name="도넛 1"/>
            <p:cNvSpPr/>
            <p:nvPr/>
          </p:nvSpPr>
          <p:spPr>
            <a:xfrm>
              <a:off x="2627784" y="1131590"/>
              <a:ext cx="3096344" cy="3096344"/>
            </a:xfrm>
            <a:prstGeom prst="donut">
              <a:avLst>
                <a:gd name="adj" fmla="val 9033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pic>
          <p:nvPicPr>
            <p:cNvPr id="3" name="그림 2" descr="noun_43499_cc.png"/>
            <p:cNvPicPr>
              <a:picLocks noChangeAspect="1"/>
            </p:cNvPicPr>
            <p:nvPr/>
          </p:nvPicPr>
          <p:blipFill>
            <a:blip r:embed="rId2" cstate="print"/>
            <a:srcRect b="15000"/>
            <a:stretch>
              <a:fillRect/>
            </a:stretch>
          </p:blipFill>
          <p:spPr>
            <a:xfrm>
              <a:off x="3059831" y="1635646"/>
              <a:ext cx="2202611" cy="1872208"/>
            </a:xfrm>
            <a:prstGeom prst="rect">
              <a:avLst/>
            </a:prstGeom>
          </p:spPr>
        </p:pic>
      </p:grpSp>
      <p:grpSp>
        <p:nvGrpSpPr>
          <p:cNvPr id="6" name="그룹 5"/>
          <p:cNvGrpSpPr/>
          <p:nvPr/>
        </p:nvGrpSpPr>
        <p:grpSpPr>
          <a:xfrm>
            <a:off x="3347864" y="1779662"/>
            <a:ext cx="432048" cy="432048"/>
            <a:chOff x="2483768" y="1203598"/>
            <a:chExt cx="3240360" cy="2808312"/>
          </a:xfrm>
        </p:grpSpPr>
        <p:sp>
          <p:nvSpPr>
            <p:cNvPr id="7" name="타원 6"/>
            <p:cNvSpPr/>
            <p:nvPr/>
          </p:nvSpPr>
          <p:spPr>
            <a:xfrm>
              <a:off x="2483768" y="1203598"/>
              <a:ext cx="3240360" cy="28083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/>
          </p:nvSpPr>
          <p:spPr>
            <a:xfrm>
              <a:off x="3220268" y="1805379"/>
              <a:ext cx="1761999" cy="1558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5364088" y="1707654"/>
            <a:ext cx="432048" cy="432048"/>
            <a:chOff x="2483768" y="1203598"/>
            <a:chExt cx="3240360" cy="2808312"/>
          </a:xfrm>
        </p:grpSpPr>
        <p:sp>
          <p:nvSpPr>
            <p:cNvPr id="11" name="타원 10"/>
            <p:cNvSpPr/>
            <p:nvPr/>
          </p:nvSpPr>
          <p:spPr>
            <a:xfrm>
              <a:off x="2483768" y="1203598"/>
              <a:ext cx="3240360" cy="28083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/>
          </p:nvSpPr>
          <p:spPr>
            <a:xfrm>
              <a:off x="3220268" y="1805379"/>
              <a:ext cx="1761999" cy="1558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3275856" y="2859782"/>
            <a:ext cx="432048" cy="432048"/>
            <a:chOff x="2483768" y="1203598"/>
            <a:chExt cx="3240360" cy="2808312"/>
          </a:xfrm>
        </p:grpSpPr>
        <p:sp>
          <p:nvSpPr>
            <p:cNvPr id="14" name="타원 13"/>
            <p:cNvSpPr/>
            <p:nvPr/>
          </p:nvSpPr>
          <p:spPr>
            <a:xfrm>
              <a:off x="2483768" y="1203598"/>
              <a:ext cx="3240360" cy="28083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/>
          </p:nvSpPr>
          <p:spPr>
            <a:xfrm>
              <a:off x="3220268" y="1805379"/>
              <a:ext cx="1761999" cy="1558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5364088" y="3147814"/>
            <a:ext cx="432048" cy="432048"/>
            <a:chOff x="2483768" y="1203598"/>
            <a:chExt cx="3240360" cy="2808312"/>
          </a:xfrm>
        </p:grpSpPr>
        <p:sp>
          <p:nvSpPr>
            <p:cNvPr id="17" name="타원 16"/>
            <p:cNvSpPr/>
            <p:nvPr/>
          </p:nvSpPr>
          <p:spPr>
            <a:xfrm>
              <a:off x="2483768" y="1203598"/>
              <a:ext cx="3240360" cy="28083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3220268" y="1805379"/>
              <a:ext cx="1761999" cy="1558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7504" y="1102272"/>
            <a:ext cx="4499992" cy="160043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latin typeface="+mn-ea"/>
              </a:rPr>
              <a:t>정서적 문제</a:t>
            </a:r>
            <a:r>
              <a:rPr lang="en-US" altLang="ko-KR" sz="1400" spc="-150" dirty="0" smtClean="0">
                <a:latin typeface="+mn-ea"/>
              </a:rPr>
              <a:t>, </a:t>
            </a:r>
            <a:r>
              <a:rPr lang="ko-KR" altLang="en-US" sz="1400" spc="-150" dirty="0" smtClean="0">
                <a:latin typeface="+mn-ea"/>
              </a:rPr>
              <a:t>행동상의 문제</a:t>
            </a:r>
            <a:r>
              <a:rPr lang="en-US" altLang="ko-KR" sz="1400" spc="-150" dirty="0" smtClean="0">
                <a:latin typeface="+mn-ea"/>
              </a:rPr>
              <a:t>, </a:t>
            </a:r>
            <a:r>
              <a:rPr lang="ko-KR" altLang="en-US" sz="1400" spc="-150" dirty="0" smtClean="0">
                <a:latin typeface="+mn-ea"/>
              </a:rPr>
              <a:t>학습문제 등을 야기함</a:t>
            </a:r>
            <a:r>
              <a:rPr lang="en-US" altLang="ko-KR" sz="1400" spc="-150" dirty="0" smtClean="0">
                <a:latin typeface="+mn-ea"/>
              </a:rPr>
              <a:t>.</a:t>
            </a: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latin typeface="+mn-ea"/>
              </a:rPr>
              <a:t>타인을 신뢰하지 못하고 버려질 것에 대해 불안해하고</a:t>
            </a:r>
            <a:r>
              <a:rPr lang="en-US" altLang="ko-KR" sz="1400" spc="-150" dirty="0" smtClean="0">
                <a:latin typeface="+mn-ea"/>
              </a:rPr>
              <a:t>, </a:t>
            </a:r>
            <a:br>
              <a:rPr lang="en-US" altLang="ko-KR" sz="1400" spc="-150" dirty="0" smtClean="0">
                <a:latin typeface="+mn-ea"/>
              </a:rPr>
            </a:br>
            <a:r>
              <a:rPr lang="en-US" altLang="ko-KR" sz="1400" spc="-150" dirty="0" smtClean="0">
                <a:latin typeface="+mn-ea"/>
              </a:rPr>
              <a:t>  </a:t>
            </a:r>
            <a:r>
              <a:rPr lang="ko-KR" altLang="en-US" sz="1400" spc="-150" dirty="0" smtClean="0">
                <a:latin typeface="+mn-ea"/>
              </a:rPr>
              <a:t>타인과의 관계에서 긴장이나 공격성을 보임</a:t>
            </a:r>
            <a:r>
              <a:rPr lang="en-US" altLang="ko-KR" sz="1400" spc="-150" dirty="0" smtClean="0">
                <a:latin typeface="+mn-ea"/>
              </a:rPr>
              <a:t>.</a:t>
            </a: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latin typeface="+mn-ea"/>
              </a:rPr>
              <a:t>성인기 자아 개념에 부정적인 영향을 미침</a:t>
            </a:r>
            <a:r>
              <a:rPr lang="en-US" altLang="ko-KR" sz="1400" spc="-150" dirty="0" smtClean="0">
                <a:latin typeface="+mn-ea"/>
              </a:rPr>
              <a:t>.</a:t>
            </a: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latin typeface="+mn-ea"/>
              </a:rPr>
              <a:t>자신의 자녀를 학대할 가능성을 높임</a:t>
            </a:r>
            <a:r>
              <a:rPr lang="en-US" altLang="ko-KR" sz="1400" spc="-150" dirty="0" smtClean="0">
                <a:latin typeface="+mn-ea"/>
              </a:rPr>
              <a:t>.</a:t>
            </a: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latin typeface="+mn-ea"/>
              </a:rPr>
              <a:t>성인기의 분노와 공격성</a:t>
            </a:r>
            <a:r>
              <a:rPr lang="en-US" altLang="ko-KR" sz="1400" spc="-150" dirty="0" smtClean="0">
                <a:latin typeface="+mn-ea"/>
              </a:rPr>
              <a:t>, </a:t>
            </a:r>
            <a:r>
              <a:rPr lang="ko-KR" altLang="en-US" sz="1400" spc="-150" dirty="0" smtClean="0">
                <a:latin typeface="+mn-ea"/>
              </a:rPr>
              <a:t>수면장애</a:t>
            </a:r>
            <a:r>
              <a:rPr lang="en-US" altLang="ko-KR" sz="1400" spc="-150" dirty="0" smtClean="0">
                <a:latin typeface="+mn-ea"/>
              </a:rPr>
              <a:t>, </a:t>
            </a:r>
          </a:p>
          <a:p>
            <a:pPr>
              <a:defRPr/>
            </a:pPr>
            <a:r>
              <a:rPr lang="en-US" altLang="ko-KR" sz="1400" spc="-150" dirty="0" smtClean="0">
                <a:latin typeface="+mn-ea"/>
              </a:rPr>
              <a:t>  </a:t>
            </a:r>
            <a:r>
              <a:rPr lang="ko-KR" altLang="en-US" sz="1400" spc="-150" dirty="0" smtClean="0">
                <a:latin typeface="+mn-ea"/>
              </a:rPr>
              <a:t>약물중독</a:t>
            </a:r>
            <a:r>
              <a:rPr lang="en-US" altLang="ko-KR" sz="1400" spc="-150" dirty="0" smtClean="0">
                <a:latin typeface="+mn-ea"/>
              </a:rPr>
              <a:t>, </a:t>
            </a:r>
            <a:r>
              <a:rPr lang="ko-KR" altLang="en-US" sz="1400" spc="-150" dirty="0" smtClean="0">
                <a:latin typeface="+mn-ea"/>
              </a:rPr>
              <a:t>자살충동에 영향을 미침</a:t>
            </a:r>
            <a:r>
              <a:rPr lang="en-US" altLang="ko-KR" sz="1400" spc="-150" dirty="0" smtClean="0">
                <a:latin typeface="+mn-ea"/>
              </a:rPr>
              <a:t>.</a:t>
            </a:r>
            <a:endParaRPr lang="en-US" altLang="ko-KR" sz="1400" spc="-150" dirty="0">
              <a:latin typeface="+mn-ea"/>
            </a:endParaRPr>
          </a:p>
        </p:txBody>
      </p:sp>
      <p:grpSp>
        <p:nvGrpSpPr>
          <p:cNvPr id="56" name="그룹 55"/>
          <p:cNvGrpSpPr/>
          <p:nvPr/>
        </p:nvGrpSpPr>
        <p:grpSpPr>
          <a:xfrm>
            <a:off x="1" y="2643758"/>
            <a:ext cx="3419872" cy="144016"/>
            <a:chOff x="219621" y="2643758"/>
            <a:chExt cx="3200251" cy="144016"/>
          </a:xfrm>
        </p:grpSpPr>
        <p:cxnSp>
          <p:nvCxnSpPr>
            <p:cNvPr id="23" name="직선 연결선 22"/>
            <p:cNvCxnSpPr/>
            <p:nvPr/>
          </p:nvCxnSpPr>
          <p:spPr>
            <a:xfrm>
              <a:off x="251520" y="2715766"/>
              <a:ext cx="3168352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타원 28"/>
            <p:cNvSpPr/>
            <p:nvPr/>
          </p:nvSpPr>
          <p:spPr>
            <a:xfrm>
              <a:off x="219621" y="2643758"/>
              <a:ext cx="144016" cy="14401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-36512" y="834266"/>
            <a:ext cx="13681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신체학대</a:t>
            </a:r>
            <a:endParaRPr lang="en-US" altLang="ko-KR" b="1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grpSp>
        <p:nvGrpSpPr>
          <p:cNvPr id="44" name="그룹 43"/>
          <p:cNvGrpSpPr/>
          <p:nvPr/>
        </p:nvGrpSpPr>
        <p:grpSpPr>
          <a:xfrm flipH="1">
            <a:off x="5620219" y="2643758"/>
            <a:ext cx="3523780" cy="144016"/>
            <a:chOff x="372021" y="2796158"/>
            <a:chExt cx="3200251" cy="144016"/>
          </a:xfrm>
        </p:grpSpPr>
        <p:cxnSp>
          <p:nvCxnSpPr>
            <p:cNvPr id="42" name="직선 연결선 41"/>
            <p:cNvCxnSpPr/>
            <p:nvPr/>
          </p:nvCxnSpPr>
          <p:spPr>
            <a:xfrm>
              <a:off x="403920" y="2868166"/>
              <a:ext cx="3168352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타원 42"/>
            <p:cNvSpPr/>
            <p:nvPr/>
          </p:nvSpPr>
          <p:spPr>
            <a:xfrm>
              <a:off x="372021" y="2796158"/>
              <a:ext cx="144016" cy="14401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5609588" y="834266"/>
            <a:ext cx="13681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정서학대</a:t>
            </a:r>
            <a:endParaRPr lang="en-US" altLang="ko-KR" b="1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724128" y="1131590"/>
            <a:ext cx="4499992" cy="160043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/>
              <a:t>유아기의 정서학대는 치명적인 후유증을 </a:t>
            </a:r>
            <a:endParaRPr lang="en-US" altLang="ko-KR" sz="1400" spc="-150" dirty="0" smtClean="0"/>
          </a:p>
          <a:p>
            <a:pPr>
              <a:defRPr/>
            </a:pPr>
            <a:r>
              <a:rPr lang="en-US" altLang="ko-KR" sz="1400" spc="-150" dirty="0" smtClean="0"/>
              <a:t> </a:t>
            </a:r>
            <a:r>
              <a:rPr lang="ko-KR" altLang="en-US" sz="1400" spc="-150" dirty="0" smtClean="0"/>
              <a:t>겪게 함</a:t>
            </a:r>
            <a:r>
              <a:rPr lang="en-US" altLang="ko-KR" sz="1400" spc="-150" dirty="0" smtClean="0"/>
              <a:t>.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/>
              <a:t>낮은 자아 </a:t>
            </a:r>
            <a:r>
              <a:rPr lang="ko-KR" altLang="en-US" sz="1400" spc="-150" dirty="0" err="1" smtClean="0"/>
              <a:t>존중감</a:t>
            </a:r>
            <a:r>
              <a:rPr lang="en-US" altLang="ko-KR" sz="1400" spc="-150" dirty="0" smtClean="0"/>
              <a:t>, </a:t>
            </a:r>
            <a:r>
              <a:rPr lang="ko-KR" altLang="en-US" sz="1400" spc="-150" dirty="0" smtClean="0"/>
              <a:t>의존성</a:t>
            </a:r>
            <a:r>
              <a:rPr lang="en-US" altLang="ko-KR" sz="1400" spc="-150" dirty="0" smtClean="0"/>
              <a:t>, </a:t>
            </a:r>
            <a:r>
              <a:rPr lang="ko-KR" altLang="en-US" sz="1400" spc="-150" dirty="0" smtClean="0"/>
              <a:t>우울증</a:t>
            </a:r>
            <a:r>
              <a:rPr lang="en-US" altLang="ko-KR" sz="1400" spc="-150" dirty="0" smtClean="0"/>
              <a:t>, </a:t>
            </a:r>
            <a:r>
              <a:rPr lang="ko-KR" altLang="en-US" sz="1400" spc="-150" dirty="0" smtClean="0"/>
              <a:t>도벽</a:t>
            </a:r>
            <a:r>
              <a:rPr lang="en-US" altLang="ko-KR" sz="1400" spc="-150" dirty="0" smtClean="0"/>
              <a:t>, </a:t>
            </a:r>
            <a:r>
              <a:rPr lang="ko-KR" altLang="en-US" sz="1400" spc="-150" dirty="0" smtClean="0"/>
              <a:t>거짓말</a:t>
            </a:r>
            <a:r>
              <a:rPr lang="en-US" altLang="ko-KR" sz="1400" spc="-150" dirty="0" smtClean="0"/>
              <a:t>, </a:t>
            </a:r>
          </a:p>
          <a:p>
            <a:pPr>
              <a:defRPr/>
            </a:pPr>
            <a:r>
              <a:rPr lang="en-US" altLang="ko-KR" sz="1400" spc="-150" dirty="0" smtClean="0"/>
              <a:t>  </a:t>
            </a:r>
            <a:r>
              <a:rPr lang="ko-KR" altLang="en-US" sz="1400" spc="-150" dirty="0" smtClean="0"/>
              <a:t>낮은 학업 성취</a:t>
            </a:r>
            <a:r>
              <a:rPr lang="en-US" altLang="ko-KR" sz="1400" spc="-150" dirty="0" smtClean="0"/>
              <a:t>, </a:t>
            </a:r>
            <a:r>
              <a:rPr lang="ko-KR" altLang="en-US" sz="1400" spc="-150" dirty="0" smtClean="0"/>
              <a:t>타인에 대한 공격성 등과 같은 </a:t>
            </a:r>
            <a:endParaRPr lang="en-US" altLang="ko-KR" sz="1400" spc="-150" dirty="0" smtClean="0"/>
          </a:p>
          <a:p>
            <a:pPr>
              <a:defRPr/>
            </a:pPr>
            <a:r>
              <a:rPr lang="en-US" altLang="ko-KR" sz="1400" spc="-150" dirty="0" smtClean="0"/>
              <a:t>  </a:t>
            </a:r>
            <a:r>
              <a:rPr lang="ko-KR" altLang="en-US" sz="1400" spc="-150" dirty="0" smtClean="0"/>
              <a:t>문제 행동과의 관계가 입증되고 있음</a:t>
            </a:r>
            <a:r>
              <a:rPr lang="en-US" altLang="ko-KR" sz="1400" spc="-150" dirty="0" smtClean="0"/>
              <a:t>.</a:t>
            </a: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/>
              <a:t>가정폭력</a:t>
            </a:r>
            <a:r>
              <a:rPr lang="en-US" altLang="ko-KR" sz="1400" spc="-150" dirty="0" smtClean="0"/>
              <a:t>, </a:t>
            </a:r>
            <a:r>
              <a:rPr lang="ko-KR" altLang="en-US" sz="1400" spc="-150" dirty="0" smtClean="0"/>
              <a:t>성인기 정신건강 문제</a:t>
            </a:r>
            <a:r>
              <a:rPr lang="en-US" altLang="ko-KR" sz="1400" spc="-150" dirty="0" smtClean="0"/>
              <a:t>,</a:t>
            </a:r>
            <a:r>
              <a:rPr lang="ko-KR" altLang="en-US" sz="1400" spc="-150" dirty="0" smtClean="0"/>
              <a:t> 약물중독이 </a:t>
            </a:r>
            <a:endParaRPr lang="en-US" altLang="ko-KR" sz="1400" spc="-150" dirty="0" smtClean="0"/>
          </a:p>
          <a:p>
            <a:pPr>
              <a:defRPr/>
            </a:pPr>
            <a:r>
              <a:rPr lang="en-US" altLang="ko-KR" sz="1400" spc="-150" dirty="0" smtClean="0"/>
              <a:t>  </a:t>
            </a:r>
            <a:r>
              <a:rPr lang="ko-KR" altLang="en-US" sz="1400" spc="-150" dirty="0" smtClean="0"/>
              <a:t>가정에서 빈번하게 나타남</a:t>
            </a:r>
            <a:r>
              <a:rPr lang="en-US" altLang="ko-KR" sz="1400" spc="-150" dirty="0" smtClean="0"/>
              <a:t>.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07504" y="2715766"/>
            <a:ext cx="80389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방임</a:t>
            </a:r>
            <a:endParaRPr lang="en-US" altLang="ko-KR" b="1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7504" y="3003798"/>
            <a:ext cx="396044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수동적이며 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사회적으로 위축된 모습을 </a:t>
            </a:r>
            <a:endParaRPr kumimoji="0" lang="en-US" altLang="ko-KR" sz="1400" spc="-15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보이는 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경향이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있음</a:t>
            </a:r>
            <a:r>
              <a:rPr kumimoji="0"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kumimoji="0" lang="en-US" altLang="ko-KR" sz="1400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방임이 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지속되면 사회적 기능</a:t>
            </a:r>
            <a:r>
              <a:rPr kumimoji="0" lang="en-US" altLang="ko-KR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대인관계</a:t>
            </a:r>
            <a:r>
              <a:rPr kumimoji="0" lang="en-US" altLang="ko-KR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학업성취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kumimoji="0" lang="en-US" altLang="ko-KR" sz="1400" spc="-15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등에서 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심각한 손상을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초래함</a:t>
            </a:r>
            <a:r>
              <a:rPr kumimoji="0"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kumimoji="0" lang="en-US" altLang="ko-KR" sz="1400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영유아기 </a:t>
            </a:r>
            <a:r>
              <a:rPr kumimoji="0" lang="ko-KR" altLang="en-US" sz="1400" spc="-1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주양육자와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안정적인 애착관계를 형성하지 </a:t>
            </a:r>
            <a:endParaRPr kumimoji="0" lang="en-US" altLang="ko-KR" sz="1400" spc="-15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못하면 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이후 발달상의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문제를 초래함</a:t>
            </a:r>
            <a:r>
              <a:rPr kumimoji="0"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kumimoji="0" lang="en-US" altLang="ko-KR" sz="1400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kumimoji="0" lang="ko-KR" altLang="en-US" sz="1400" spc="-1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저학년기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학습 준비도가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떨어짐</a:t>
            </a:r>
            <a:r>
              <a:rPr kumimoji="0"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kumimoji="0" lang="en-US" altLang="ko-KR" sz="1400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kumimoji="0"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1400" spc="-1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고학년기</a:t>
            </a:r>
            <a:r>
              <a:rPr kumimoji="0" lang="ko-KR" altLang="en-US" sz="14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심각한 학습장애를 </a:t>
            </a:r>
            <a:r>
              <a:rPr kumimoji="0"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보임</a:t>
            </a:r>
            <a:r>
              <a:rPr kumimoji="0"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kumimoji="0" lang="en-US" altLang="ko-KR" sz="1400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52120" y="2724477"/>
            <a:ext cx="116393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성학대</a:t>
            </a:r>
            <a:endParaRPr lang="en-US" altLang="ko-KR" b="1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  <a:cs typeface="함초롬돋움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5796136" y="314781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신체적 상해 이외의 자해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우울증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pPr>
              <a:defRPr/>
            </a:pP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자아 </a:t>
            </a:r>
            <a:r>
              <a:rPr lang="ko-KR" altLang="en-US" sz="1400" spc="-1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존중감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상실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성충동 조절의 문제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등의 </a:t>
            </a:r>
            <a:endParaRPr lang="en-US" altLang="ko-KR" sz="1400" spc="-15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심각한 정신적 후유증을 유발할 수 있음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아동의 나이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지속기간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학대수준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고의성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pPr>
              <a:defRPr/>
            </a:pP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위협이나 강압의 정도 등에 따라 </a:t>
            </a:r>
            <a:r>
              <a:rPr lang="ko-KR" altLang="en-US" sz="1400" spc="-1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성학대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400" spc="-15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defRPr/>
            </a:pP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후유증의 심각성이 좌우됨</a:t>
            </a:r>
            <a:r>
              <a:rPr lang="en-US" altLang="ko-KR" sz="14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1400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06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후유증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학대유형별 후유증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738718"/>
            <a:ext cx="15025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r>
              <a:rPr lang="en-US" altLang="ko-KR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_</a:t>
            </a:r>
            <a:endParaRPr lang="ko-KR" altLang="en-US" sz="4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1995686"/>
            <a:ext cx="727280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32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아동보호전문기관 운영 및 사례개입과정</a:t>
            </a:r>
            <a:endParaRPr lang="en-US" altLang="ko-KR" sz="3200" b="1" spc="-15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아동보호전문기관 운영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법적 근거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6" name="그룹 20"/>
          <p:cNvGrpSpPr>
            <a:grpSpLocks/>
          </p:cNvGrpSpPr>
          <p:nvPr/>
        </p:nvGrpSpPr>
        <p:grpSpPr bwMode="auto">
          <a:xfrm>
            <a:off x="4932040" y="913212"/>
            <a:ext cx="3528392" cy="3890786"/>
            <a:chOff x="446286" y="1380336"/>
            <a:chExt cx="4191376" cy="4727118"/>
          </a:xfrm>
        </p:grpSpPr>
        <p:pic>
          <p:nvPicPr>
            <p:cNvPr id="7" name="그림 60" descr="043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6286" y="1380336"/>
              <a:ext cx="4191376" cy="4727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직사각형 1"/>
            <p:cNvSpPr>
              <a:spLocks noChangeArrowheads="1"/>
            </p:cNvSpPr>
            <p:nvPr/>
          </p:nvSpPr>
          <p:spPr bwMode="auto">
            <a:xfrm>
              <a:off x="2122836" y="2517657"/>
              <a:ext cx="576632" cy="822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중앙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1</a:t>
              </a:r>
            </a:p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서울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8</a:t>
              </a:r>
            </a:p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인천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</a:p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경기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11</a:t>
              </a:r>
              <a:endParaRPr lang="ko-KR" sz="11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직사각형 1"/>
            <p:cNvSpPr>
              <a:spLocks noChangeArrowheads="1"/>
            </p:cNvSpPr>
            <p:nvPr/>
          </p:nvSpPr>
          <p:spPr bwMode="auto">
            <a:xfrm>
              <a:off x="3128767" y="2867602"/>
              <a:ext cx="491286" cy="20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강원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4</a:t>
              </a:r>
              <a:endParaRPr lang="ko-KR" sz="11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직사각형 1"/>
            <p:cNvSpPr>
              <a:spLocks noChangeArrowheads="1"/>
            </p:cNvSpPr>
            <p:nvPr/>
          </p:nvSpPr>
          <p:spPr bwMode="auto">
            <a:xfrm>
              <a:off x="2541974" y="3392520"/>
              <a:ext cx="481460" cy="20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충북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  <a:endParaRPr lang="ko-KR" sz="11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직사각형 1"/>
            <p:cNvSpPr>
              <a:spLocks noChangeArrowheads="1"/>
            </p:cNvSpPr>
            <p:nvPr/>
          </p:nvSpPr>
          <p:spPr bwMode="auto">
            <a:xfrm>
              <a:off x="1871354" y="3392520"/>
              <a:ext cx="481460" cy="411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대전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1</a:t>
              </a:r>
            </a:p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충남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</a:p>
          </p:txBody>
        </p:sp>
        <p:sp>
          <p:nvSpPr>
            <p:cNvPr id="12" name="직사각형 1"/>
            <p:cNvSpPr>
              <a:spLocks noChangeArrowheads="1"/>
            </p:cNvSpPr>
            <p:nvPr/>
          </p:nvSpPr>
          <p:spPr bwMode="auto">
            <a:xfrm>
              <a:off x="3464077" y="3567492"/>
              <a:ext cx="481460" cy="411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대구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2</a:t>
              </a:r>
            </a:p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경북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4</a:t>
              </a:r>
              <a:endParaRPr lang="ko-KR" sz="11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직사각형 1"/>
            <p:cNvSpPr>
              <a:spLocks noChangeArrowheads="1"/>
            </p:cNvSpPr>
            <p:nvPr/>
          </p:nvSpPr>
          <p:spPr bwMode="auto">
            <a:xfrm>
              <a:off x="2039009" y="4004924"/>
              <a:ext cx="481460" cy="20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전북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  <a:endParaRPr lang="ko-KR" sz="11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직사각형 1"/>
            <p:cNvSpPr>
              <a:spLocks noChangeArrowheads="1"/>
            </p:cNvSpPr>
            <p:nvPr/>
          </p:nvSpPr>
          <p:spPr bwMode="auto">
            <a:xfrm>
              <a:off x="1787526" y="4442355"/>
              <a:ext cx="481460" cy="411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광주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1</a:t>
              </a:r>
            </a:p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전남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  <a:endParaRPr lang="ko-KR" sz="11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직사각형 1"/>
            <p:cNvSpPr>
              <a:spLocks noChangeArrowheads="1"/>
            </p:cNvSpPr>
            <p:nvPr/>
          </p:nvSpPr>
          <p:spPr bwMode="auto">
            <a:xfrm>
              <a:off x="2902041" y="4166978"/>
              <a:ext cx="481460" cy="616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부산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</a:p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울산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1</a:t>
              </a:r>
            </a:p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경남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  <a:endParaRPr lang="ko-KR" sz="11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직사각형 1"/>
            <p:cNvSpPr>
              <a:spLocks noChangeArrowheads="1"/>
            </p:cNvSpPr>
            <p:nvPr/>
          </p:nvSpPr>
          <p:spPr bwMode="auto">
            <a:xfrm>
              <a:off x="1871354" y="5667163"/>
              <a:ext cx="481460" cy="20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90000"/>
                </a:prst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schemeClr val="bg1"/>
                  </a:solidFill>
                  <a:latin typeface="+mj-ea"/>
                  <a:ea typeface="+mj-ea"/>
                </a:rPr>
                <a:t>제주 </a:t>
              </a:r>
              <a:r>
                <a:rPr lang="en-US" altLang="ko-KR" sz="1100" b="1" dirty="0">
                  <a:solidFill>
                    <a:schemeClr val="bg1"/>
                  </a:solidFill>
                  <a:latin typeface="+mj-ea"/>
                  <a:ea typeface="+mj-ea"/>
                </a:rPr>
                <a:t>2</a:t>
              </a:r>
              <a:endParaRPr lang="ko-KR" sz="11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직사각형 16"/>
          <p:cNvSpPr/>
          <p:nvPr/>
        </p:nvSpPr>
        <p:spPr>
          <a:xfrm rot="21091465">
            <a:off x="5065387" y="1273252"/>
            <a:ext cx="2353701" cy="360040"/>
          </a:xfrm>
          <a:prstGeom prst="rect">
            <a:avLst/>
          </a:prstGeom>
          <a:solidFill>
            <a:srgbClr val="409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 rot="21091465">
            <a:off x="5042452" y="1273252"/>
            <a:ext cx="261522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전국아동보호전문기관 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56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개소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467544" y="1491632"/>
            <a:ext cx="4104456" cy="1296143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655515" y="1275607"/>
            <a:ext cx="317555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580496" y="1275607"/>
            <a:ext cx="352839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아동보호전문기관 설치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아동복지법 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45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611560" y="1812762"/>
            <a:ext cx="3744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/>
              <a:t>학대 받은 아동의 발견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보호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치료에 대한 </a:t>
            </a:r>
            <a:endParaRPr lang="en-US" altLang="ko-KR" sz="1600" spc="-150" dirty="0" smtClean="0"/>
          </a:p>
          <a:p>
            <a:pPr>
              <a:defRPr/>
            </a:pPr>
            <a:r>
              <a:rPr lang="ko-KR" altLang="en-US" sz="1600" spc="-150" dirty="0" smtClean="0"/>
              <a:t> 신속한 처리 및 아동학대 예방을 담당하는 </a:t>
            </a:r>
            <a:endParaRPr lang="en-US" altLang="ko-KR" sz="1600" spc="-150" dirty="0" smtClean="0"/>
          </a:p>
          <a:p>
            <a:pPr>
              <a:defRPr/>
            </a:pPr>
            <a:r>
              <a:rPr lang="ko-KR" altLang="en-US" sz="1600" spc="-150" dirty="0" smtClean="0"/>
              <a:t> 아동보호전문기관을 설치함</a:t>
            </a:r>
            <a:r>
              <a:rPr lang="en-US" altLang="ko-KR" sz="1600" spc="-150" dirty="0" smtClean="0"/>
              <a:t>.</a:t>
            </a:r>
            <a:r>
              <a:rPr lang="ko-KR" altLang="en-US" sz="1600" spc="-150" dirty="0" smtClean="0"/>
              <a:t> </a:t>
            </a:r>
            <a:endParaRPr lang="ko-KR" altLang="en-US" sz="1600" spc="-150" dirty="0"/>
          </a:p>
        </p:txBody>
      </p:sp>
      <p:sp>
        <p:nvSpPr>
          <p:cNvPr id="32" name="직사각형 31"/>
          <p:cNvSpPr/>
          <p:nvPr/>
        </p:nvSpPr>
        <p:spPr>
          <a:xfrm>
            <a:off x="467544" y="3219823"/>
            <a:ext cx="4104456" cy="1152127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583505" y="3003798"/>
            <a:ext cx="362920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539552" y="3003798"/>
            <a:ext cx="403244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아동학대의 예방과 방지 의무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아동복지법 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22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467544" y="3518488"/>
            <a:ext cx="39604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/>
              <a:t>아동학대에 관한 신고체제의 구축</a:t>
            </a:r>
            <a:r>
              <a:rPr lang="en-US" altLang="ko-KR" sz="1600" spc="-150" dirty="0" smtClean="0"/>
              <a:t>·</a:t>
            </a:r>
            <a:r>
              <a:rPr lang="ko-KR" altLang="en-US" sz="1600" spc="-150" dirty="0" smtClean="0"/>
              <a:t>운영을 함</a:t>
            </a:r>
            <a:r>
              <a:rPr lang="en-US" altLang="ko-KR" sz="1600" spc="-150" dirty="0" smtClean="0"/>
              <a:t>.</a:t>
            </a:r>
            <a:endParaRPr lang="ko-KR" altLang="en-US" sz="1600" spc="-150" dirty="0"/>
          </a:p>
        </p:txBody>
      </p:sp>
      <p:sp>
        <p:nvSpPr>
          <p:cNvPr id="36" name="직사각형 35"/>
          <p:cNvSpPr/>
          <p:nvPr/>
        </p:nvSpPr>
        <p:spPr>
          <a:xfrm>
            <a:off x="467544" y="3869817"/>
            <a:ext cx="42484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아동학대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신고전화 </a:t>
            </a:r>
            <a:r>
              <a:rPr lang="en-US" altLang="ko-KR" sz="1600" b="1" spc="-150" dirty="0" smtClean="0">
                <a:ea typeface="맑은 고딕" pitchFamily="50" charset="-127"/>
                <a:cs typeface="함초롬돋움"/>
              </a:rPr>
              <a:t>112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. (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전국 공통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en-US" altLang="ko-KR" sz="1600" b="1" spc="-150" dirty="0" smtClean="0">
                <a:ea typeface="맑은 고딕" pitchFamily="50" charset="-127"/>
                <a:cs typeface="함초롬돋움"/>
              </a:rPr>
              <a:t>24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시간 접수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아동보호전문기관 운영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역</a:t>
            </a:r>
            <a:r>
              <a:rPr lang="ko-KR" altLang="en-US" sz="1600" b="1" spc="-150" dirty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할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39552" y="1343694"/>
            <a:ext cx="7856483" cy="136524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727525" y="1127669"/>
            <a:ext cx="268505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52505" y="1127669"/>
            <a:ext cx="298339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중앙아동보호전문기관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46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항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69371" y="1559716"/>
            <a:ext cx="77266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지역아동보호전문기관</a:t>
            </a:r>
            <a:r>
              <a:rPr lang="en-US" altLang="ko-KR" sz="1600" spc="-150" dirty="0" smtClean="0">
                <a:latin typeface="+mn-ea"/>
              </a:rPr>
              <a:t> </a:t>
            </a:r>
            <a:r>
              <a:rPr lang="ko-KR" altLang="en-US" sz="1600" spc="-150" dirty="0" smtClean="0">
                <a:latin typeface="+mn-ea"/>
              </a:rPr>
              <a:t>및 학대피해아동쉼터 관리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spc="-150" dirty="0" smtClean="0">
                <a:latin typeface="+mn-ea"/>
              </a:rPr>
              <a:t>감독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spc="-150" dirty="0" smtClean="0">
                <a:latin typeface="+mn-ea"/>
              </a:rPr>
              <a:t>지원  </a:t>
            </a:r>
          </a:p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국가아동학대정보시스템 관리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spc="-150" dirty="0" smtClean="0">
                <a:latin typeface="+mn-ea"/>
              </a:rPr>
              <a:t>운영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아동학대 예방 및 피해아동 보호에</a:t>
            </a:r>
            <a:r>
              <a:rPr lang="en-US" altLang="ko-KR" sz="1600" spc="-150" dirty="0" smtClean="0">
                <a:latin typeface="+mn-ea"/>
              </a:rPr>
              <a:t> </a:t>
            </a:r>
            <a:r>
              <a:rPr lang="ko-KR" altLang="en-US" sz="1600" spc="-150" dirty="0" smtClean="0">
                <a:latin typeface="+mn-ea"/>
              </a:rPr>
              <a:t>대한 정책연구</a:t>
            </a:r>
            <a:endParaRPr lang="en-US" altLang="ko-KR" sz="1600" spc="-150" dirty="0" smtClean="0">
              <a:latin typeface="+mn-ea"/>
            </a:endParaRPr>
          </a:p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아동보호전문기관 </a:t>
            </a:r>
            <a:r>
              <a:rPr lang="ko-KR" altLang="en-US" sz="1600" spc="-150" dirty="0">
                <a:latin typeface="+mn-ea"/>
              </a:rPr>
              <a:t>상담원 </a:t>
            </a:r>
            <a:r>
              <a:rPr lang="ko-KR" altLang="en-US" sz="1600" spc="-150" dirty="0" smtClean="0">
                <a:latin typeface="+mn-ea"/>
              </a:rPr>
              <a:t>역량강화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아동학대 </a:t>
            </a:r>
            <a:r>
              <a:rPr lang="ko-KR" altLang="en-US" sz="1600" spc="-150" dirty="0">
                <a:latin typeface="+mn-ea"/>
              </a:rPr>
              <a:t>유관기관</a:t>
            </a:r>
            <a:r>
              <a:rPr lang="en-US" altLang="ko-KR" sz="1600" spc="-150" dirty="0">
                <a:latin typeface="+mn-ea"/>
              </a:rPr>
              <a:t>(</a:t>
            </a:r>
            <a:r>
              <a:rPr lang="ko-KR" altLang="en-US" sz="1600" spc="-150" dirty="0">
                <a:latin typeface="+mn-ea"/>
              </a:rPr>
              <a:t>경찰 등</a:t>
            </a:r>
            <a:r>
              <a:rPr lang="en-US" altLang="ko-KR" sz="1600" spc="-150" dirty="0">
                <a:latin typeface="+mn-ea"/>
              </a:rPr>
              <a:t>) </a:t>
            </a:r>
            <a:r>
              <a:rPr lang="ko-KR" altLang="en-US" sz="1600" spc="-150" dirty="0">
                <a:latin typeface="+mn-ea"/>
              </a:rPr>
              <a:t>직무교육</a:t>
            </a:r>
          </a:p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아동학대 </a:t>
            </a:r>
            <a:r>
              <a:rPr lang="ko-KR" altLang="en-US" sz="1600" spc="-150" dirty="0">
                <a:latin typeface="+mn-ea"/>
              </a:rPr>
              <a:t>예방 교육 및 홍보자료 제작</a:t>
            </a:r>
            <a:endParaRPr lang="en-US" altLang="ko-KR" sz="1600" spc="-150" dirty="0">
              <a:latin typeface="+mn-ea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39552" y="3096278"/>
            <a:ext cx="7856483" cy="136524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727525" y="2880253"/>
            <a:ext cx="268505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652505" y="2880253"/>
            <a:ext cx="298339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지</a:t>
            </a:r>
            <a:r>
              <a:rPr lang="ko-KR" altLang="en-US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역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아동보호전문기관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46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항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669371" y="3384310"/>
            <a:ext cx="75895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24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시간 아동학대 신고접수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현장조사 및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응급보호         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피해아동 </a:t>
            </a:r>
            <a:r>
              <a:rPr lang="ko-KR" altLang="en-US" sz="1600" spc="-150" dirty="0">
                <a:latin typeface="+mn-ea"/>
              </a:rPr>
              <a:t>및 부모</a:t>
            </a:r>
            <a:r>
              <a:rPr lang="en-US" altLang="ko-KR" sz="1600" spc="-150" dirty="0">
                <a:latin typeface="+mn-ea"/>
              </a:rPr>
              <a:t>․</a:t>
            </a:r>
            <a:r>
              <a:rPr lang="ko-KR" altLang="en-US" sz="1600" spc="-150" dirty="0">
                <a:latin typeface="+mn-ea"/>
              </a:rPr>
              <a:t>가족 심리치료 및 상담</a:t>
            </a:r>
            <a:r>
              <a:rPr lang="en-US" altLang="ko-KR" sz="1600" spc="-150" dirty="0">
                <a:latin typeface="+mn-ea"/>
              </a:rPr>
              <a:t>․</a:t>
            </a:r>
            <a:r>
              <a:rPr lang="ko-KR" altLang="en-US" sz="1600" spc="-150" dirty="0">
                <a:latin typeface="+mn-ea"/>
              </a:rPr>
              <a:t>교육 </a:t>
            </a:r>
            <a:r>
              <a:rPr lang="ko-KR" altLang="en-US" sz="1600" spc="-150" dirty="0" smtClean="0">
                <a:latin typeface="+mn-ea"/>
              </a:rPr>
              <a:t>                       </a:t>
            </a: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>
                <a:latin typeface="+mn-ea"/>
              </a:rPr>
              <a:t>학대재발 </a:t>
            </a:r>
            <a:r>
              <a:rPr lang="ko-KR" altLang="en-US" sz="1600" spc="-150" dirty="0" smtClean="0">
                <a:latin typeface="+mn-ea"/>
              </a:rPr>
              <a:t>모니터링</a:t>
            </a:r>
            <a:r>
              <a:rPr lang="en-US" altLang="ko-KR" sz="1600" spc="-150" dirty="0" smtClean="0">
                <a:latin typeface="+mn-ea"/>
              </a:rPr>
              <a:t>            </a:t>
            </a:r>
          </a:p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아동학대사례전문위원회 설치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∙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운영 및 자체사례회의 운영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600" spc="-150" dirty="0" smtClean="0">
                <a:latin typeface="+mn-ea"/>
              </a:rPr>
              <a:t> </a:t>
            </a:r>
            <a:r>
              <a:rPr lang="ko-KR" altLang="en-US" sz="1600" spc="-150" dirty="0">
                <a:latin typeface="+mn-ea"/>
              </a:rPr>
              <a:t>아동학대 예방 교육 및 홍보</a:t>
            </a:r>
            <a:endParaRPr lang="ko-KR" altLang="en-US" sz="1600" spc="-15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아동학대사례 개입과정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9" name="모서리가 둥근 직사각형 48"/>
          <p:cNvSpPr/>
          <p:nvPr/>
        </p:nvSpPr>
        <p:spPr>
          <a:xfrm>
            <a:off x="1080464" y="1136660"/>
            <a:ext cx="1331296" cy="43204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smtClean="0">
                <a:solidFill>
                  <a:schemeClr val="tx1"/>
                </a:solidFill>
              </a:rPr>
              <a:t>신고접수</a:t>
            </a:r>
            <a:endParaRPr lang="en-US" altLang="ko-KR" sz="1200" spc="-150" dirty="0">
              <a:solidFill>
                <a:prstClr val="black"/>
              </a:solidFill>
            </a:endParaRPr>
          </a:p>
          <a:p>
            <a:pPr algn="ctr">
              <a:defRPr/>
            </a:pP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prstClr val="black"/>
                </a:solidFill>
              </a:rPr>
              <a:t>신고접수 </a:t>
            </a:r>
            <a:r>
              <a:rPr lang="en-US" altLang="ko-KR" sz="1100" spc="-150" dirty="0">
                <a:solidFill>
                  <a:prstClr val="black"/>
                </a:solidFill>
              </a:rPr>
              <a:t>: 112, 129</a:t>
            </a:r>
            <a:r>
              <a:rPr lang="ko-KR" altLang="en-US" sz="1100" spc="-150" dirty="0">
                <a:solidFill>
                  <a:prstClr val="black"/>
                </a:solidFill>
              </a:rPr>
              <a:t>등</a:t>
            </a:r>
            <a:endParaRPr lang="en-US" altLang="ko-KR" sz="1400" spc="-150" dirty="0">
              <a:solidFill>
                <a:schemeClr val="tx1"/>
              </a:solidFill>
            </a:endParaRPr>
          </a:p>
        </p:txBody>
      </p:sp>
      <p:sp>
        <p:nvSpPr>
          <p:cNvPr id="50" name="모서리가 둥근 직사각형 49"/>
          <p:cNvSpPr/>
          <p:nvPr/>
        </p:nvSpPr>
        <p:spPr>
          <a:xfrm>
            <a:off x="2976018" y="1131590"/>
            <a:ext cx="2520280" cy="43204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smtClean="0">
                <a:solidFill>
                  <a:schemeClr val="tx1"/>
                </a:solidFill>
              </a:rPr>
              <a:t>현장조사</a:t>
            </a:r>
            <a:endParaRPr lang="en-US" altLang="ko-KR" sz="1200" spc="-150" dirty="0">
              <a:solidFill>
                <a:prstClr val="black"/>
              </a:solidFill>
            </a:endParaRPr>
          </a:p>
          <a:p>
            <a:pPr algn="ctr">
              <a:defRPr/>
            </a:pP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prstClr val="black"/>
                </a:solidFill>
              </a:rPr>
              <a:t>아동보호전문기관</a:t>
            </a:r>
            <a:r>
              <a:rPr lang="en-US" altLang="ko-KR" sz="1100" spc="-150" dirty="0">
                <a:solidFill>
                  <a:prstClr val="black"/>
                </a:solidFill>
              </a:rPr>
              <a:t>, </a:t>
            </a:r>
            <a:r>
              <a:rPr lang="ko-KR" altLang="en-US" sz="1100" spc="-150" dirty="0">
                <a:solidFill>
                  <a:prstClr val="black"/>
                </a:solidFill>
              </a:rPr>
              <a:t>공무원</a:t>
            </a:r>
            <a:r>
              <a:rPr lang="en-US" altLang="ko-KR" sz="1100" spc="-150" dirty="0">
                <a:solidFill>
                  <a:prstClr val="black"/>
                </a:solidFill>
              </a:rPr>
              <a:t>,  </a:t>
            </a:r>
            <a:r>
              <a:rPr lang="ko-KR" altLang="en-US" sz="1100" spc="-150" dirty="0">
                <a:solidFill>
                  <a:prstClr val="black"/>
                </a:solidFill>
              </a:rPr>
              <a:t>경찰동행조사</a:t>
            </a:r>
            <a:endParaRPr lang="en-US" altLang="ko-KR" sz="1100" spc="-150" dirty="0">
              <a:solidFill>
                <a:prstClr val="black"/>
              </a:solidFill>
            </a:endParaRPr>
          </a:p>
        </p:txBody>
      </p:sp>
      <p:sp>
        <p:nvSpPr>
          <p:cNvPr id="51" name="모서리가 둥근 직사각형 50"/>
          <p:cNvSpPr/>
          <p:nvPr/>
        </p:nvSpPr>
        <p:spPr>
          <a:xfrm>
            <a:off x="6057904" y="1059582"/>
            <a:ext cx="2581696" cy="586204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>
                <a:solidFill>
                  <a:prstClr val="black"/>
                </a:solidFill>
              </a:rPr>
              <a:t>판단 및 조치</a:t>
            </a:r>
            <a:endParaRPr lang="en-US" altLang="ko-KR" sz="1400" spc="-150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prstClr val="black"/>
                </a:solidFill>
              </a:rPr>
              <a:t>아동보호전문기관 </a:t>
            </a:r>
            <a:r>
              <a:rPr lang="en-US" altLang="ko-KR" sz="1100" spc="-150" dirty="0">
                <a:solidFill>
                  <a:prstClr val="black"/>
                </a:solidFill>
              </a:rPr>
              <a:t>: </a:t>
            </a:r>
            <a:r>
              <a:rPr lang="ko-KR" altLang="en-US" sz="1100" spc="-150" dirty="0">
                <a:solidFill>
                  <a:prstClr val="black"/>
                </a:solidFill>
              </a:rPr>
              <a:t>학대여부판단</a:t>
            </a:r>
            <a:endParaRPr lang="en-US" altLang="ko-KR" sz="1100" spc="-150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prstClr val="black"/>
                </a:solidFill>
              </a:rPr>
              <a:t>담당공무원 </a:t>
            </a:r>
            <a:r>
              <a:rPr lang="en-US" altLang="ko-KR" sz="1100" spc="-150" dirty="0">
                <a:solidFill>
                  <a:prstClr val="black"/>
                </a:solidFill>
              </a:rPr>
              <a:t>: </a:t>
            </a:r>
            <a:r>
              <a:rPr lang="ko-KR" altLang="en-US" sz="1100" spc="-150" dirty="0" smtClean="0">
                <a:solidFill>
                  <a:prstClr val="black"/>
                </a:solidFill>
              </a:rPr>
              <a:t>행정조치</a:t>
            </a:r>
            <a:r>
              <a:rPr lang="en-US" altLang="ko-KR" sz="1100" spc="-150" dirty="0" smtClean="0">
                <a:solidFill>
                  <a:prstClr val="black"/>
                </a:solidFill>
              </a:rPr>
              <a:t>   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prstClr val="black"/>
                </a:solidFill>
              </a:rPr>
              <a:t>경찰 </a:t>
            </a:r>
            <a:r>
              <a:rPr lang="en-US" altLang="ko-KR" sz="1100" spc="-150" dirty="0">
                <a:solidFill>
                  <a:prstClr val="black"/>
                </a:solidFill>
              </a:rPr>
              <a:t>: </a:t>
            </a:r>
            <a:r>
              <a:rPr lang="ko-KR" altLang="en-US" sz="1100" spc="-150" dirty="0">
                <a:solidFill>
                  <a:prstClr val="black"/>
                </a:solidFill>
              </a:rPr>
              <a:t>행위자 수사</a:t>
            </a:r>
            <a:endParaRPr lang="en-US" altLang="ko-KR" sz="1400" dirty="0">
              <a:solidFill>
                <a:prstClr val="black"/>
              </a:solidFill>
            </a:endParaRPr>
          </a:p>
        </p:txBody>
      </p:sp>
      <p:sp>
        <p:nvSpPr>
          <p:cNvPr id="52" name="오른쪽 화살표 51"/>
          <p:cNvSpPr/>
          <p:nvPr/>
        </p:nvSpPr>
        <p:spPr>
          <a:xfrm>
            <a:off x="2543970" y="1275606"/>
            <a:ext cx="299838" cy="216024"/>
          </a:xfrm>
          <a:prstGeom prst="rightArrow">
            <a:avLst>
              <a:gd name="adj1" fmla="val 66875"/>
              <a:gd name="adj2" fmla="val 4052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오른쪽 화살표 52"/>
          <p:cNvSpPr/>
          <p:nvPr/>
        </p:nvSpPr>
        <p:spPr>
          <a:xfrm>
            <a:off x="5640314" y="1244672"/>
            <a:ext cx="299838" cy="216024"/>
          </a:xfrm>
          <a:prstGeom prst="rightArrow">
            <a:avLst>
              <a:gd name="adj1" fmla="val 66875"/>
              <a:gd name="adj2" fmla="val 4052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모서리가 둥근 직사각형 53"/>
          <p:cNvSpPr/>
          <p:nvPr/>
        </p:nvSpPr>
        <p:spPr>
          <a:xfrm>
            <a:off x="2770309" y="1770931"/>
            <a:ext cx="3394968" cy="36004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smtClean="0">
                <a:solidFill>
                  <a:prstClr val="black"/>
                </a:solidFill>
              </a:rPr>
              <a:t>서비스 지원을 위한 사례회의 및 계획 수립</a:t>
            </a:r>
            <a:endParaRPr lang="en-US" altLang="ko-KR" sz="1400" b="1" spc="-150" dirty="0">
              <a:solidFill>
                <a:prstClr val="black"/>
              </a:solidFill>
            </a:endParaRPr>
          </a:p>
        </p:txBody>
      </p:sp>
      <p:sp>
        <p:nvSpPr>
          <p:cNvPr id="56" name="모서리가 둥근 직사각형 55"/>
          <p:cNvSpPr/>
          <p:nvPr/>
        </p:nvSpPr>
        <p:spPr>
          <a:xfrm>
            <a:off x="228720" y="2432099"/>
            <a:ext cx="2471072" cy="43204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smtClean="0">
                <a:solidFill>
                  <a:schemeClr val="tx1"/>
                </a:solidFill>
              </a:rPr>
              <a:t>심리치료지원</a:t>
            </a:r>
            <a:endParaRPr lang="en-US" altLang="ko-KR" sz="1200" spc="-150" dirty="0">
              <a:solidFill>
                <a:prstClr val="black"/>
              </a:solidFill>
            </a:endParaRPr>
          </a:p>
          <a:p>
            <a:pPr algn="ctr"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대상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: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아동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부모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/  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비용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: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무료</a:t>
            </a:r>
            <a:endParaRPr lang="en-US" altLang="ko-KR" sz="1400" spc="-150" dirty="0">
              <a:solidFill>
                <a:schemeClr val="tx1"/>
              </a:solidFill>
            </a:endParaRPr>
          </a:p>
        </p:txBody>
      </p:sp>
      <p:sp>
        <p:nvSpPr>
          <p:cNvPr id="58" name="오른쪽 화살표 57"/>
          <p:cNvSpPr/>
          <p:nvPr/>
        </p:nvSpPr>
        <p:spPr>
          <a:xfrm rot="9641741">
            <a:off x="6318411" y="1808093"/>
            <a:ext cx="622075" cy="216024"/>
          </a:xfrm>
          <a:prstGeom prst="rightArrow">
            <a:avLst>
              <a:gd name="adj1" fmla="val 66875"/>
              <a:gd name="adj2" fmla="val 4052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모서리가 둥근 직사각형 58"/>
          <p:cNvSpPr/>
          <p:nvPr/>
        </p:nvSpPr>
        <p:spPr>
          <a:xfrm>
            <a:off x="228720" y="2932884"/>
            <a:ext cx="2471072" cy="43204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smtClean="0">
                <a:solidFill>
                  <a:schemeClr val="tx1"/>
                </a:solidFill>
              </a:rPr>
              <a:t>심리검사</a:t>
            </a:r>
            <a:endParaRPr lang="en-US" altLang="ko-KR" sz="1200" spc="-150" dirty="0">
              <a:solidFill>
                <a:prstClr val="black"/>
              </a:solidFill>
            </a:endParaRPr>
          </a:p>
          <a:p>
            <a:pPr algn="ctr"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종류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: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간이검사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종합심리평가 등</a:t>
            </a:r>
            <a:endParaRPr lang="en-US" altLang="ko-KR" sz="1400" spc="-150" dirty="0">
              <a:solidFill>
                <a:schemeClr val="tx1"/>
              </a:solidFill>
            </a:endParaRPr>
          </a:p>
        </p:txBody>
      </p:sp>
      <p:sp>
        <p:nvSpPr>
          <p:cNvPr id="60" name="모서리가 둥근 직사각형 59"/>
          <p:cNvSpPr/>
          <p:nvPr/>
        </p:nvSpPr>
        <p:spPr>
          <a:xfrm>
            <a:off x="228720" y="3428232"/>
            <a:ext cx="2471072" cy="576064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smtClean="0">
                <a:solidFill>
                  <a:schemeClr val="tx1"/>
                </a:solidFill>
              </a:rPr>
              <a:t>심리치료</a:t>
            </a:r>
            <a:endParaRPr lang="en-US" altLang="ko-KR" sz="1200" spc="-150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종류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: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미술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놀이 등 </a:t>
            </a: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  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기간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: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평균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2~6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개월</a:t>
            </a:r>
            <a:endParaRPr lang="en-US" altLang="ko-KR" sz="1100" spc="-150" dirty="0" smtClean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</a:t>
            </a: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장소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: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아동보호전문기관 치료실 등</a:t>
            </a:r>
            <a:endParaRPr lang="en-US" altLang="ko-KR" sz="1100" spc="-150" dirty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</p:txBody>
      </p:sp>
      <p:sp>
        <p:nvSpPr>
          <p:cNvPr id="62" name="모서리가 둥근 직사각형 61"/>
          <p:cNvSpPr/>
          <p:nvPr/>
        </p:nvSpPr>
        <p:spPr>
          <a:xfrm>
            <a:off x="6375183" y="2751312"/>
            <a:ext cx="2393426" cy="95410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err="1" smtClean="0">
                <a:solidFill>
                  <a:schemeClr val="tx1"/>
                </a:solidFill>
              </a:rPr>
              <a:t>타기관</a:t>
            </a:r>
            <a:r>
              <a:rPr lang="ko-KR" altLang="en-US" sz="1400" b="1" spc="-150" dirty="0" smtClean="0">
                <a:solidFill>
                  <a:schemeClr val="tx1"/>
                </a:solidFill>
              </a:rPr>
              <a:t> 연계</a:t>
            </a:r>
            <a:endParaRPr lang="en-US" altLang="ko-KR" sz="1400" b="1" spc="-15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건강가정지원센터  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의료기관  </a:t>
            </a:r>
            <a:endParaRPr lang="en-US" altLang="ko-KR" sz="1100" spc="-150" dirty="0" smtClean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법률구조공단</a:t>
            </a: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         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심리상담센터             </a:t>
            </a:r>
            <a:endParaRPr lang="en-US" altLang="ko-KR" sz="1100" spc="-150" dirty="0" smtClean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사회복지기관         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기타 관련기관 등</a:t>
            </a:r>
            <a:endParaRPr lang="en-US" altLang="ko-KR" sz="1100" spc="-150" dirty="0">
              <a:solidFill>
                <a:schemeClr val="tx1"/>
              </a:solidFill>
            </a:endParaRPr>
          </a:p>
        </p:txBody>
      </p:sp>
      <p:cxnSp>
        <p:nvCxnSpPr>
          <p:cNvPr id="67" name="직선 연결선 66"/>
          <p:cNvCxnSpPr/>
          <p:nvPr/>
        </p:nvCxnSpPr>
        <p:spPr>
          <a:xfrm>
            <a:off x="1331640" y="2279352"/>
            <a:ext cx="6272307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/>
          <p:cNvCxnSpPr/>
          <p:nvPr/>
        </p:nvCxnSpPr>
        <p:spPr>
          <a:xfrm>
            <a:off x="1336612" y="2283718"/>
            <a:ext cx="0" cy="148381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직선 연결선 71"/>
          <p:cNvCxnSpPr/>
          <p:nvPr/>
        </p:nvCxnSpPr>
        <p:spPr>
          <a:xfrm>
            <a:off x="4471368" y="2130971"/>
            <a:ext cx="0" cy="733176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연결선 72"/>
          <p:cNvCxnSpPr/>
          <p:nvPr/>
        </p:nvCxnSpPr>
        <p:spPr>
          <a:xfrm>
            <a:off x="7603947" y="2283718"/>
            <a:ext cx="0" cy="47196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모서리가 둥근 직사각형 75"/>
          <p:cNvSpPr/>
          <p:nvPr/>
        </p:nvSpPr>
        <p:spPr>
          <a:xfrm>
            <a:off x="3502525" y="4021820"/>
            <a:ext cx="2096547" cy="85418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smtClean="0">
                <a:solidFill>
                  <a:prstClr val="black"/>
                </a:solidFill>
              </a:rPr>
              <a:t>사례종결</a:t>
            </a:r>
            <a:endParaRPr lang="en-US" altLang="ko-KR" sz="1400" b="1" spc="-150" dirty="0" smtClean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사례회의를 통해 사례 종결</a:t>
            </a:r>
            <a:endParaRPr lang="en-US" altLang="ko-KR" sz="1100" spc="-150" dirty="0" smtClean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err="1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재학대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발생여부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아동 치료여부 </a:t>
            </a:r>
            <a:endParaRPr lang="en-US" altLang="ko-KR" sz="1100" spc="-150" dirty="0" smtClean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100" spc="-150" dirty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등을 고려하여 종결</a:t>
            </a:r>
            <a:endParaRPr lang="en-US" altLang="ko-KR" sz="1100" spc="-150" dirty="0" smtClean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</p:txBody>
      </p:sp>
      <p:cxnSp>
        <p:nvCxnSpPr>
          <p:cNvPr id="77" name="직선 연결선 76"/>
          <p:cNvCxnSpPr/>
          <p:nvPr/>
        </p:nvCxnSpPr>
        <p:spPr>
          <a:xfrm>
            <a:off x="4471368" y="3600334"/>
            <a:ext cx="0" cy="424434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모서리가 둥근 직사각형 60"/>
          <p:cNvSpPr/>
          <p:nvPr/>
        </p:nvSpPr>
        <p:spPr>
          <a:xfrm>
            <a:off x="2874288" y="2785929"/>
            <a:ext cx="3252166" cy="865941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spc="-150" dirty="0" smtClean="0">
                <a:solidFill>
                  <a:schemeClr val="tx1"/>
                </a:solidFill>
              </a:rPr>
              <a:t>상담 및 교육</a:t>
            </a:r>
            <a:endParaRPr lang="en-US" altLang="ko-KR" sz="1200" spc="-150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부모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: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개별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집단상담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부모교육</a:t>
            </a:r>
            <a:endParaRPr lang="en-US" altLang="ko-KR" sz="1100" spc="-150" dirty="0" smtClean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·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아동 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: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개별상담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아동권리교육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아동학대예방교육</a:t>
            </a:r>
            <a:endParaRPr lang="en-US" altLang="ko-KR" sz="1100" spc="-150" dirty="0" smtClean="0">
              <a:solidFill>
                <a:schemeClr val="tx1"/>
              </a:solidFill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*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임시조치</a:t>
            </a:r>
            <a:r>
              <a:rPr lang="en-US" altLang="ko-KR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, </a:t>
            </a:r>
            <a:r>
              <a:rPr lang="ko-KR" altLang="en-US" sz="1100" spc="-150" dirty="0" smtClean="0">
                <a:solidFill>
                  <a:schemeClr val="tx1"/>
                </a:solidFill>
                <a:ea typeface="맑은 고딕" pitchFamily="50" charset="-127"/>
                <a:cs typeface="함초롬돋움"/>
              </a:rPr>
              <a:t>보호처분 후 법원에  보고서 또는 의견서 제출</a:t>
            </a:r>
            <a:endParaRPr lang="en-US" altLang="ko-KR" sz="1100" spc="-1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9623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아동학대사례 개입과정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신고접수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647718" y="1623631"/>
            <a:ext cx="7856483" cy="1056743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835691" y="1407605"/>
            <a:ext cx="80564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98559" y="1407605"/>
            <a:ext cx="89515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신고접수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805776" y="1816278"/>
            <a:ext cx="7726664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en-US" altLang="ko-KR" sz="1600" spc="-150" dirty="0" smtClean="0">
                <a:latin typeface="+mn-ea"/>
              </a:rPr>
              <a:t>24</a:t>
            </a:r>
            <a:r>
              <a:rPr lang="ko-KR" altLang="en-US" sz="1600" spc="-150" dirty="0">
                <a:latin typeface="+mn-ea"/>
              </a:rPr>
              <a:t>시간 신고전화 운영</a:t>
            </a:r>
            <a:r>
              <a:rPr lang="en-US" altLang="ko-KR" sz="1600" spc="-150" dirty="0">
                <a:latin typeface="+mn-ea"/>
              </a:rPr>
              <a:t>(112, 129) </a:t>
            </a:r>
            <a:r>
              <a:rPr lang="en-US" altLang="ko-KR" sz="1600" spc="-150" dirty="0" smtClean="0">
                <a:latin typeface="+mn-ea"/>
              </a:rPr>
              <a:t>                 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일반상담 </a:t>
            </a:r>
            <a:r>
              <a:rPr lang="ko-KR" altLang="en-US" sz="1600" spc="-150" dirty="0">
                <a:latin typeface="+mn-ea"/>
              </a:rPr>
              <a:t>접수 및 </a:t>
            </a:r>
            <a:r>
              <a:rPr lang="ko-KR" altLang="en-US" sz="1600" spc="-150" dirty="0" err="1">
                <a:latin typeface="+mn-ea"/>
              </a:rPr>
              <a:t>타기관</a:t>
            </a:r>
            <a:r>
              <a:rPr lang="ko-KR" altLang="en-US" sz="1600" spc="-150" dirty="0">
                <a:latin typeface="+mn-ea"/>
              </a:rPr>
              <a:t> 연계</a:t>
            </a:r>
            <a:endParaRPr lang="en-US" altLang="ko-KR" sz="1600" spc="-150" dirty="0">
              <a:latin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아동학대의심사례 </a:t>
            </a:r>
            <a:r>
              <a:rPr lang="ko-KR" altLang="en-US" sz="1600" spc="-150" dirty="0">
                <a:latin typeface="+mn-ea"/>
              </a:rPr>
              <a:t>접수 후 현장조사 </a:t>
            </a:r>
            <a:r>
              <a:rPr lang="ko-KR" altLang="en-US" sz="1600" spc="-150" dirty="0" smtClean="0">
                <a:latin typeface="+mn-ea"/>
              </a:rPr>
              <a:t>실시</a:t>
            </a:r>
            <a:r>
              <a:rPr lang="en-US" altLang="ko-KR" sz="1600" spc="-150" dirty="0" smtClean="0">
                <a:latin typeface="+mn-ea"/>
              </a:rPr>
              <a:t>  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신속히 </a:t>
            </a:r>
            <a:r>
              <a:rPr lang="ko-KR" altLang="en-US" sz="1600" spc="-150" dirty="0">
                <a:latin typeface="+mn-ea"/>
              </a:rPr>
              <a:t>경찰과 아동보호전문기관 </a:t>
            </a:r>
            <a:r>
              <a:rPr lang="ko-KR" altLang="en-US" sz="1600" spc="-150" dirty="0" smtClean="0">
                <a:latin typeface="+mn-ea"/>
              </a:rPr>
              <a:t>통보</a:t>
            </a:r>
            <a:endParaRPr lang="en-US" altLang="ko-KR" sz="1600" spc="-150" dirty="0"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9449" y="2944564"/>
            <a:ext cx="6913019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err="1" smtClean="0">
                <a:ea typeface="맑은 고딕" pitchFamily="50" charset="-127"/>
                <a:cs typeface="함초롬돋움"/>
              </a:rPr>
              <a:t>신고시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 아동을 포함한 </a:t>
            </a:r>
            <a:endParaRPr lang="en-US" altLang="ko-KR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b="1" spc="-150" dirty="0">
                <a:ea typeface="맑은 고딕" pitchFamily="50" charset="-127"/>
                <a:cs typeface="함초롬돋움"/>
              </a:rPr>
              <a:t> </a:t>
            </a:r>
            <a:r>
              <a:rPr lang="en-US" altLang="ko-KR" b="1" spc="-150" dirty="0" smtClean="0">
                <a:ea typeface="맑은 고딕" pitchFamily="50" charset="-127"/>
                <a:cs typeface="함초롬돋움"/>
              </a:rPr>
              <a:t> 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학대에 관한 가능한 많은 정보</a:t>
            </a:r>
            <a:r>
              <a:rPr lang="en-US" altLang="ko-KR" b="1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아동의 현 거주지</a:t>
            </a:r>
            <a:r>
              <a:rPr lang="en-US" altLang="ko-KR" b="1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행위자와의 관계 등</a:t>
            </a:r>
            <a:r>
              <a:rPr lang="en-US" altLang="ko-KR" b="1" spc="-150" dirty="0" smtClean="0">
                <a:ea typeface="맑은 고딕" pitchFamily="50" charset="-127"/>
                <a:cs typeface="함초롬돋움"/>
              </a:rPr>
              <a:t>)</a:t>
            </a:r>
          </a:p>
          <a:p>
            <a:r>
              <a:rPr lang="en-US" altLang="ko-KR" b="1" spc="-150" dirty="0" smtClean="0">
                <a:ea typeface="맑은 고딕" pitchFamily="50" charset="-127"/>
                <a:cs typeface="함초롬돋움"/>
              </a:rPr>
              <a:t>  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를 알려주는 것이</a:t>
            </a:r>
            <a:r>
              <a:rPr lang="en-US" altLang="ko-KR" spc="-150" dirty="0">
                <a:ea typeface="맑은 고딕" pitchFamily="50" charset="-127"/>
                <a:cs typeface="함초롬돋움"/>
              </a:rPr>
              <a:t> </a:t>
            </a:r>
            <a:r>
              <a:rPr lang="ko-KR" altLang="en-US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아동학대를 판단하는데 도움이 됨</a:t>
            </a:r>
            <a:r>
              <a:rPr lang="en-US" altLang="ko-KR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76086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아동학대사례 개입과정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현장조사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647718" y="1731031"/>
            <a:ext cx="7856483" cy="1776823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835691" y="1515006"/>
            <a:ext cx="80564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798559" y="1515006"/>
            <a:ext cx="89515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현장조</a:t>
            </a:r>
            <a:r>
              <a:rPr lang="ko-KR" altLang="en-US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사</a:t>
            </a:r>
          </a:p>
        </p:txBody>
      </p:sp>
      <p:sp>
        <p:nvSpPr>
          <p:cNvPr id="45" name="직사각형 44"/>
          <p:cNvSpPr/>
          <p:nvPr/>
        </p:nvSpPr>
        <p:spPr>
          <a:xfrm>
            <a:off x="760638" y="2035752"/>
            <a:ext cx="772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ko-KR" altLang="en-US" sz="1600" spc="-150" dirty="0">
                <a:latin typeface="+mn-ea"/>
              </a:rPr>
              <a:t>상담원 </a:t>
            </a:r>
            <a:r>
              <a:rPr lang="en-US" altLang="ko-KR" sz="1600" spc="-150" dirty="0">
                <a:latin typeface="+mn-ea"/>
              </a:rPr>
              <a:t>2</a:t>
            </a:r>
            <a:r>
              <a:rPr lang="ko-KR" altLang="en-US" sz="1600" spc="-150" dirty="0">
                <a:latin typeface="+mn-ea"/>
              </a:rPr>
              <a:t>인 </a:t>
            </a:r>
            <a:r>
              <a:rPr lang="en-US" altLang="ko-KR" sz="1600" spc="-150" dirty="0">
                <a:latin typeface="+mn-ea"/>
              </a:rPr>
              <a:t>1</a:t>
            </a:r>
            <a:r>
              <a:rPr lang="ko-KR" altLang="en-US" sz="1600" spc="-150" dirty="0">
                <a:latin typeface="+mn-ea"/>
              </a:rPr>
              <a:t>조 </a:t>
            </a:r>
            <a:r>
              <a:rPr lang="ko-KR" altLang="en-US" sz="1600" spc="-150" dirty="0" smtClean="0">
                <a:latin typeface="+mn-ea"/>
              </a:rPr>
              <a:t>출동</a:t>
            </a:r>
            <a:r>
              <a:rPr lang="en-US" altLang="ko-KR" sz="1600" spc="-150" dirty="0" smtClean="0">
                <a:latin typeface="+mn-ea"/>
              </a:rPr>
              <a:t>     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경찰 </a:t>
            </a:r>
            <a:r>
              <a:rPr lang="ko-KR" altLang="en-US" sz="1600" spc="-150" dirty="0">
                <a:latin typeface="+mn-ea"/>
              </a:rPr>
              <a:t>우선</a:t>
            </a:r>
            <a:r>
              <a:rPr lang="en-US" altLang="ko-KR" sz="1600" spc="-150" dirty="0">
                <a:latin typeface="+mn-ea"/>
              </a:rPr>
              <a:t>/</a:t>
            </a:r>
            <a:r>
              <a:rPr lang="ko-KR" altLang="en-US" sz="1600" spc="-150" dirty="0" smtClean="0">
                <a:latin typeface="+mn-ea"/>
              </a:rPr>
              <a:t>동행출동</a:t>
            </a:r>
            <a:r>
              <a:rPr lang="en-US" altLang="ko-KR" sz="1600" spc="-150" dirty="0" smtClean="0">
                <a:latin typeface="+mn-ea"/>
              </a:rPr>
              <a:t>    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학대발생지 </a:t>
            </a:r>
            <a:r>
              <a:rPr lang="ko-KR" altLang="en-US" sz="1600" spc="-150" dirty="0">
                <a:latin typeface="+mn-ea"/>
              </a:rPr>
              <a:t>및 관련 장소 </a:t>
            </a:r>
            <a:r>
              <a:rPr lang="ko-KR" altLang="en-US" sz="1600" spc="-150" dirty="0" smtClean="0">
                <a:latin typeface="+mn-ea"/>
              </a:rPr>
              <a:t>내 조사</a:t>
            </a:r>
            <a:endParaRPr lang="en-US" altLang="ko-KR" sz="1600" spc="-150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피해아동 </a:t>
            </a:r>
            <a:r>
              <a:rPr lang="ko-KR" altLang="en-US" sz="1600" spc="-150" dirty="0">
                <a:latin typeface="+mn-ea"/>
              </a:rPr>
              <a:t>조사 및 </a:t>
            </a:r>
            <a:r>
              <a:rPr lang="ko-KR" altLang="en-US" sz="1600" spc="-150" dirty="0" smtClean="0">
                <a:latin typeface="+mn-ea"/>
              </a:rPr>
              <a:t>증거수집</a:t>
            </a:r>
            <a:r>
              <a:rPr lang="en-US" altLang="ko-KR" sz="1600" spc="-150" dirty="0" smtClean="0">
                <a:latin typeface="+mn-ea"/>
              </a:rPr>
              <a:t>         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신고자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목격자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이웃 등 관련인 조사 및 증거수집</a:t>
            </a:r>
            <a:endParaRPr lang="en-US" altLang="ko-KR" sz="1600" spc="-150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아동학대혐의 </a:t>
            </a:r>
            <a:r>
              <a:rPr lang="ko-KR" altLang="en-US" sz="1600" spc="-150" dirty="0">
                <a:latin typeface="+mn-ea"/>
              </a:rPr>
              <a:t>판단</a:t>
            </a:r>
            <a:r>
              <a:rPr lang="en-US" altLang="ko-KR" sz="1600" spc="-150" dirty="0">
                <a:latin typeface="+mn-ea"/>
              </a:rPr>
              <a:t>(</a:t>
            </a:r>
            <a:r>
              <a:rPr lang="ko-KR" altLang="en-US" sz="1600" spc="-150" dirty="0">
                <a:latin typeface="+mn-ea"/>
              </a:rPr>
              <a:t>일반사례</a:t>
            </a:r>
            <a:r>
              <a:rPr lang="en-US" altLang="ko-KR" sz="1600" spc="-150" dirty="0">
                <a:latin typeface="+mn-ea"/>
              </a:rPr>
              <a:t>/</a:t>
            </a:r>
            <a:r>
              <a:rPr lang="ko-KR" altLang="en-US" sz="1600" spc="-150" dirty="0">
                <a:latin typeface="+mn-ea"/>
              </a:rPr>
              <a:t>조기지원사례</a:t>
            </a:r>
            <a:r>
              <a:rPr lang="en-US" altLang="ko-KR" sz="1600" spc="-150" dirty="0">
                <a:latin typeface="+mn-ea"/>
              </a:rPr>
              <a:t>/</a:t>
            </a:r>
            <a:r>
              <a:rPr lang="ko-KR" altLang="en-US" sz="1600" spc="-150" dirty="0">
                <a:latin typeface="+mn-ea"/>
              </a:rPr>
              <a:t>아동학대혐의사례</a:t>
            </a:r>
            <a:r>
              <a:rPr lang="en-US" altLang="ko-KR" sz="1600" spc="-150" dirty="0"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644367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아동학대사례 개입과정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조치결</a:t>
            </a:r>
            <a:r>
              <a:rPr lang="ko-KR" altLang="en-US" sz="1600" b="1" spc="-150" dirty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정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539552" y="1419622"/>
            <a:ext cx="7856483" cy="1534525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727525" y="1203598"/>
            <a:ext cx="1518523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93449" y="1203598"/>
            <a:ext cx="1687247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피해아동 보호조치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83568" y="1563638"/>
            <a:ext cx="77266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>
                <a:latin typeface="+mn-ea"/>
              </a:rPr>
              <a:t>아동학대 위험도 및 안전 </a:t>
            </a:r>
            <a:r>
              <a:rPr lang="ko-KR" altLang="en-US" sz="1600" spc="-120" dirty="0" smtClean="0">
                <a:latin typeface="+mn-ea"/>
              </a:rPr>
              <a:t>평가</a:t>
            </a:r>
            <a:r>
              <a:rPr lang="en-US" altLang="ko-KR" sz="1600" spc="-120" dirty="0" smtClean="0">
                <a:latin typeface="+mn-ea"/>
              </a:rPr>
              <a:t>       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 smtClean="0">
                <a:latin typeface="+mn-ea"/>
              </a:rPr>
              <a:t>피해아동 </a:t>
            </a:r>
            <a:r>
              <a:rPr lang="ko-KR" altLang="en-US" sz="1600" spc="-120" dirty="0">
                <a:latin typeface="+mn-ea"/>
              </a:rPr>
              <a:t>응급조치 </a:t>
            </a:r>
            <a:r>
              <a:rPr lang="ko-KR" altLang="en-US" sz="1600" spc="-120" dirty="0" smtClean="0">
                <a:latin typeface="+mn-ea"/>
              </a:rPr>
              <a:t>집행</a:t>
            </a:r>
            <a:r>
              <a:rPr lang="en-US" altLang="ko-KR" sz="1600" spc="-120" dirty="0" smtClean="0">
                <a:latin typeface="+mn-ea"/>
              </a:rPr>
              <a:t>     </a:t>
            </a:r>
          </a:p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 smtClean="0">
                <a:latin typeface="+mn-ea"/>
              </a:rPr>
              <a:t>보호시설 </a:t>
            </a:r>
            <a:r>
              <a:rPr lang="ko-KR" altLang="en-US" sz="1600" spc="-120" dirty="0">
                <a:latin typeface="+mn-ea"/>
              </a:rPr>
              <a:t>및 의료시설로 아동 </a:t>
            </a:r>
            <a:r>
              <a:rPr lang="ko-KR" altLang="en-US" sz="1600" spc="-120" dirty="0" smtClean="0">
                <a:latin typeface="+mn-ea"/>
              </a:rPr>
              <a:t>인도</a:t>
            </a:r>
            <a:r>
              <a:rPr lang="en-US" altLang="ko-KR" sz="1600" spc="-120" dirty="0" smtClean="0">
                <a:latin typeface="+mn-ea"/>
              </a:rPr>
              <a:t>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 smtClean="0">
                <a:latin typeface="+mn-ea"/>
              </a:rPr>
              <a:t>응급조치 </a:t>
            </a:r>
            <a:r>
              <a:rPr lang="ko-KR" altLang="en-US" sz="1600" spc="-120" dirty="0">
                <a:latin typeface="+mn-ea"/>
              </a:rPr>
              <a:t>결과보고서 경찰 송부</a:t>
            </a:r>
            <a:endParaRPr lang="en-US" altLang="ko-KR" sz="1600" spc="-120" dirty="0">
              <a:latin typeface="+mn-ea"/>
            </a:endParaRPr>
          </a:p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 smtClean="0">
                <a:latin typeface="+mn-ea"/>
              </a:rPr>
              <a:t>응급조치 </a:t>
            </a:r>
            <a:r>
              <a:rPr lang="ko-KR" altLang="en-US" sz="1600" spc="-120" dirty="0">
                <a:latin typeface="+mn-ea"/>
              </a:rPr>
              <a:t>실시에 따른 </a:t>
            </a:r>
            <a:r>
              <a:rPr lang="ko-KR" altLang="en-US" sz="1600" spc="-120" dirty="0" err="1">
                <a:latin typeface="+mn-ea"/>
              </a:rPr>
              <a:t>지자체</a:t>
            </a:r>
            <a:r>
              <a:rPr lang="ko-KR" altLang="en-US" sz="1600" spc="-120" dirty="0">
                <a:latin typeface="+mn-ea"/>
              </a:rPr>
              <a:t> </a:t>
            </a:r>
            <a:r>
              <a:rPr lang="ko-KR" altLang="en-US" sz="1600" spc="-120" dirty="0" smtClean="0">
                <a:latin typeface="+mn-ea"/>
              </a:rPr>
              <a:t>통보</a:t>
            </a:r>
            <a:r>
              <a:rPr lang="en-US" altLang="ko-KR" sz="1600" spc="-120" dirty="0" smtClean="0">
                <a:latin typeface="+mn-ea"/>
              </a:rPr>
              <a:t>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 smtClean="0">
                <a:latin typeface="+mn-ea"/>
              </a:rPr>
              <a:t>피해아동보호명령 </a:t>
            </a:r>
            <a:r>
              <a:rPr lang="ko-KR" altLang="en-US" sz="1600" spc="-120" dirty="0">
                <a:latin typeface="+mn-ea"/>
              </a:rPr>
              <a:t>청구</a:t>
            </a:r>
            <a:endParaRPr lang="en-US" altLang="ko-KR" sz="1600" spc="-120" dirty="0">
              <a:latin typeface="+mn-ea"/>
            </a:endParaRPr>
          </a:p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 smtClean="0">
                <a:latin typeface="+mn-ea"/>
              </a:rPr>
              <a:t>피해아동보호명령 </a:t>
            </a:r>
            <a:r>
              <a:rPr lang="ko-KR" altLang="en-US" sz="1600" spc="-120" dirty="0">
                <a:latin typeface="+mn-ea"/>
              </a:rPr>
              <a:t>취소 및 종류 </a:t>
            </a:r>
            <a:r>
              <a:rPr lang="ko-KR" altLang="en-US" sz="1600" spc="-120" dirty="0" smtClean="0">
                <a:latin typeface="+mn-ea"/>
              </a:rPr>
              <a:t>변경</a:t>
            </a:r>
            <a:r>
              <a:rPr lang="en-US" altLang="ko-KR" sz="1600" spc="-120" dirty="0" smtClean="0">
                <a:latin typeface="+mn-ea"/>
              </a:rPr>
              <a:t>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 smtClean="0">
                <a:latin typeface="+mn-ea"/>
              </a:rPr>
              <a:t>피해아동보호명령에 </a:t>
            </a:r>
            <a:r>
              <a:rPr lang="ko-KR" altLang="en-US" sz="1600" spc="-120" dirty="0">
                <a:latin typeface="+mn-ea"/>
              </a:rPr>
              <a:t>따른 보조인 및 후견인 선임</a:t>
            </a:r>
            <a:endParaRPr lang="en-US" altLang="ko-KR" sz="1600" spc="-120" dirty="0">
              <a:latin typeface="+mn-ea"/>
            </a:endParaRPr>
          </a:p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20" dirty="0" smtClean="0">
                <a:latin typeface="+mn-ea"/>
              </a:rPr>
              <a:t>피해아동보호명령 </a:t>
            </a:r>
            <a:r>
              <a:rPr lang="ko-KR" altLang="en-US" sz="1600" spc="-120" dirty="0">
                <a:latin typeface="+mn-ea"/>
              </a:rPr>
              <a:t>청구결정에 대한 항고 등</a:t>
            </a:r>
            <a:endParaRPr lang="en-US" altLang="ko-KR" sz="1600" spc="-120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39552" y="3435847"/>
            <a:ext cx="7856483" cy="98764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727526" y="3219822"/>
            <a:ext cx="1609170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652505" y="3219822"/>
            <a:ext cx="178796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학대행위자 임시조치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669370" y="3685047"/>
            <a:ext cx="75895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>
                <a:latin typeface="+mn-ea"/>
              </a:rPr>
              <a:t>아동학대 </a:t>
            </a:r>
            <a:r>
              <a:rPr lang="ko-KR" altLang="en-US" sz="1600" spc="-150" dirty="0" err="1">
                <a:latin typeface="+mn-ea"/>
              </a:rPr>
              <a:t>재위험도</a:t>
            </a:r>
            <a:r>
              <a:rPr lang="ko-KR" altLang="en-US" sz="1600" spc="-150" dirty="0">
                <a:latin typeface="+mn-ea"/>
              </a:rPr>
              <a:t> </a:t>
            </a:r>
            <a:r>
              <a:rPr lang="ko-KR" altLang="en-US" sz="1600" spc="-150" dirty="0" smtClean="0">
                <a:latin typeface="+mn-ea"/>
              </a:rPr>
              <a:t>평가</a:t>
            </a:r>
            <a:r>
              <a:rPr lang="en-US" altLang="ko-KR" sz="1600" spc="-150" dirty="0">
                <a:latin typeface="+mn-ea"/>
              </a:rPr>
              <a:t> </a:t>
            </a:r>
            <a:r>
              <a:rPr lang="en-US" altLang="ko-KR" sz="1600" spc="-150" dirty="0" smtClean="0">
                <a:latin typeface="+mn-ea"/>
              </a:rPr>
              <a:t>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긴급임시조치 신청</a:t>
            </a:r>
            <a:r>
              <a:rPr lang="en-US" altLang="ko-KR" sz="1600" spc="-150" dirty="0" smtClean="0">
                <a:latin typeface="+mn-ea"/>
              </a:rPr>
              <a:t> 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임시조치 </a:t>
            </a:r>
            <a:r>
              <a:rPr lang="ko-KR" altLang="en-US" sz="1600" spc="-150" dirty="0">
                <a:latin typeface="+mn-ea"/>
              </a:rPr>
              <a:t>신청요청</a:t>
            </a:r>
            <a:r>
              <a:rPr lang="en-US" altLang="ko-KR" sz="1600" spc="-150" dirty="0">
                <a:latin typeface="+mn-ea"/>
              </a:rPr>
              <a:t>·</a:t>
            </a:r>
            <a:r>
              <a:rPr lang="ko-KR" altLang="en-US" sz="1600" spc="-150" dirty="0">
                <a:latin typeface="+mn-ea"/>
              </a:rPr>
              <a:t>청구</a:t>
            </a:r>
            <a:endParaRPr lang="en-US" altLang="ko-KR" sz="1600" spc="-150" dirty="0">
              <a:latin typeface="+mn-ea"/>
            </a:endParaRPr>
          </a:p>
          <a:p>
            <a:pPr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임시조치 </a:t>
            </a:r>
            <a:r>
              <a:rPr lang="ko-KR" altLang="en-US" sz="1600" spc="-150" dirty="0">
                <a:latin typeface="+mn-ea"/>
              </a:rPr>
              <a:t>결정에 관한 의견서 </a:t>
            </a:r>
            <a:r>
              <a:rPr lang="ko-KR" altLang="en-US" sz="1600" spc="-150" dirty="0" smtClean="0">
                <a:latin typeface="+mn-ea"/>
              </a:rPr>
              <a:t>제출</a:t>
            </a:r>
            <a:r>
              <a:rPr lang="en-US" altLang="ko-KR" sz="1600" spc="-150" dirty="0" smtClean="0">
                <a:latin typeface="+mn-ea"/>
              </a:rPr>
              <a:t>            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고소고발</a:t>
            </a:r>
            <a:endParaRPr lang="en-US" altLang="ko-KR" sz="1600" spc="-1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083848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아동학대사례 개입과정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사례관리 및 사후관리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39552" y="1347614"/>
            <a:ext cx="8208912" cy="1656184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727526" y="1131590"/>
            <a:ext cx="898408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93449" y="1131590"/>
            <a:ext cx="99823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사례관리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663096" y="1491508"/>
            <a:ext cx="7726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피해아동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: </a:t>
            </a:r>
            <a:r>
              <a:rPr lang="ko-KR" altLang="en-US" sz="1600" spc="-150" dirty="0">
                <a:latin typeface="+mn-ea"/>
              </a:rPr>
              <a:t>상담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의료지원</a:t>
            </a:r>
            <a:r>
              <a:rPr lang="en-US" altLang="ko-KR" sz="1600" spc="-150" dirty="0">
                <a:latin typeface="+mn-ea"/>
              </a:rPr>
              <a:t>(</a:t>
            </a:r>
            <a:r>
              <a:rPr lang="ko-KR" altLang="en-US" sz="1600" spc="-150" dirty="0">
                <a:latin typeface="+mn-ea"/>
              </a:rPr>
              <a:t>통원 및 입원</a:t>
            </a:r>
            <a:r>
              <a:rPr lang="en-US" altLang="ko-KR" sz="1600" spc="-150" dirty="0">
                <a:latin typeface="+mn-ea"/>
              </a:rPr>
              <a:t>), </a:t>
            </a:r>
            <a:r>
              <a:rPr lang="ko-KR" altLang="en-US" sz="1600" spc="-150" dirty="0">
                <a:latin typeface="+mn-ea"/>
              </a:rPr>
              <a:t>심리치료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학습지원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수사 및 증거 </a:t>
            </a:r>
            <a:r>
              <a:rPr lang="ko-KR" altLang="en-US" sz="1600" spc="-150" dirty="0" smtClean="0">
                <a:latin typeface="+mn-ea"/>
              </a:rPr>
              <a:t>지원</a:t>
            </a:r>
            <a:r>
              <a:rPr lang="en-US" altLang="ko-KR" sz="1600" spc="-150" dirty="0" smtClean="0">
                <a:latin typeface="+mn-ea"/>
              </a:rPr>
              <a:t>, </a:t>
            </a:r>
          </a:p>
          <a:p>
            <a:pPr>
              <a:defRPr/>
            </a:pPr>
            <a:r>
              <a:rPr lang="ko-KR" altLang="en-US" sz="1600" spc="-150" dirty="0" smtClean="0">
                <a:latin typeface="+mn-ea"/>
              </a:rPr>
              <a:t> 사회복지서비스 연계 </a:t>
            </a:r>
            <a:r>
              <a:rPr lang="ko-KR" altLang="en-US" sz="1600" spc="-150" dirty="0">
                <a:latin typeface="+mn-ea"/>
              </a:rPr>
              <a:t>등</a:t>
            </a:r>
            <a:endParaRPr lang="en-US" altLang="ko-KR" sz="1600" spc="-150" dirty="0">
              <a:latin typeface="+mn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33928" y="2046686"/>
            <a:ext cx="7726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학대행위자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: </a:t>
            </a:r>
            <a:r>
              <a:rPr lang="ko-KR" altLang="en-US" sz="1600" spc="-150" dirty="0">
                <a:latin typeface="+mn-ea"/>
              </a:rPr>
              <a:t>보호처분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임시조치 등의 결과 상담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교육프로그램 운영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심리치료</a:t>
            </a:r>
            <a:r>
              <a:rPr lang="en-US" altLang="ko-KR" sz="1600" spc="-150" dirty="0">
                <a:latin typeface="+mn-ea"/>
              </a:rPr>
              <a:t>, </a:t>
            </a:r>
            <a:endParaRPr lang="en-US" altLang="ko-KR" sz="1600" spc="-150" dirty="0" smtClean="0">
              <a:latin typeface="+mn-ea"/>
            </a:endParaRPr>
          </a:p>
          <a:p>
            <a:pPr>
              <a:defRPr/>
            </a:pPr>
            <a:r>
              <a:rPr lang="en-US" altLang="ko-KR" sz="1600" spc="-150" dirty="0" smtClean="0">
                <a:latin typeface="+mn-ea"/>
              </a:rPr>
              <a:t> </a:t>
            </a:r>
            <a:r>
              <a:rPr lang="ko-KR" altLang="en-US" sz="1600" spc="-150" dirty="0" smtClean="0">
                <a:latin typeface="+mn-ea"/>
              </a:rPr>
              <a:t>의료지원</a:t>
            </a:r>
            <a:r>
              <a:rPr lang="en-US" altLang="ko-KR" sz="1600" spc="-150" dirty="0" smtClean="0">
                <a:latin typeface="+mn-ea"/>
              </a:rPr>
              <a:t>(</a:t>
            </a:r>
            <a:r>
              <a:rPr lang="ko-KR" altLang="en-US" sz="1600" spc="-150" dirty="0" smtClean="0">
                <a:latin typeface="+mn-ea"/>
              </a:rPr>
              <a:t>통원 및 입원</a:t>
            </a:r>
            <a:r>
              <a:rPr lang="en-US" altLang="ko-KR" sz="1600" spc="-150" dirty="0" smtClean="0">
                <a:latin typeface="+mn-ea"/>
              </a:rPr>
              <a:t>), </a:t>
            </a:r>
            <a:r>
              <a:rPr lang="ko-KR" altLang="en-US" sz="1600" spc="-150" dirty="0" smtClean="0">
                <a:latin typeface="+mn-ea"/>
              </a:rPr>
              <a:t>가정지원</a:t>
            </a:r>
            <a:r>
              <a:rPr lang="en-US" altLang="ko-KR" sz="1600" spc="-150" dirty="0" smtClean="0">
                <a:latin typeface="+mn-ea"/>
              </a:rPr>
              <a:t>(</a:t>
            </a:r>
            <a:r>
              <a:rPr lang="ko-KR" altLang="en-US" sz="1600" spc="-150" dirty="0" smtClean="0">
                <a:latin typeface="+mn-ea"/>
              </a:rPr>
              <a:t>경제 및 가사지원</a:t>
            </a:r>
            <a:r>
              <a:rPr lang="en-US" altLang="ko-KR" sz="1600" spc="-150" dirty="0" smtClean="0">
                <a:latin typeface="+mn-ea"/>
              </a:rPr>
              <a:t>) </a:t>
            </a:r>
            <a:r>
              <a:rPr lang="ko-KR" altLang="en-US" sz="1600" spc="-150" dirty="0" smtClean="0">
                <a:latin typeface="+mn-ea"/>
              </a:rPr>
              <a:t>등</a:t>
            </a:r>
            <a:r>
              <a:rPr lang="en-US" altLang="ko-KR" sz="1600" spc="-150" dirty="0" smtClean="0">
                <a:latin typeface="+mn-ea"/>
              </a:rPr>
              <a:t> </a:t>
            </a:r>
            <a:endParaRPr lang="en-US" altLang="ko-KR" sz="1600" spc="-150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63096" y="2626334"/>
            <a:ext cx="80215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가족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: </a:t>
            </a:r>
            <a:r>
              <a:rPr lang="ko-KR" altLang="en-US" sz="1600" spc="-150" dirty="0">
                <a:latin typeface="+mn-ea"/>
              </a:rPr>
              <a:t>상담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가족치료</a:t>
            </a:r>
            <a:r>
              <a:rPr lang="en-US" altLang="ko-KR" sz="1600" spc="-150" dirty="0">
                <a:latin typeface="+mn-ea"/>
              </a:rPr>
              <a:t>, </a:t>
            </a:r>
            <a:r>
              <a:rPr lang="ko-KR" altLang="en-US" sz="1600" spc="-150" dirty="0">
                <a:latin typeface="+mn-ea"/>
              </a:rPr>
              <a:t>가정지원</a:t>
            </a:r>
            <a:r>
              <a:rPr lang="en-US" altLang="ko-KR" sz="1600" spc="-150" dirty="0">
                <a:latin typeface="+mn-ea"/>
              </a:rPr>
              <a:t>(</a:t>
            </a:r>
            <a:r>
              <a:rPr lang="ko-KR" altLang="en-US" sz="1600" spc="-150" dirty="0">
                <a:latin typeface="+mn-ea"/>
              </a:rPr>
              <a:t>경제 및 가사지원</a:t>
            </a:r>
            <a:r>
              <a:rPr lang="en-US" altLang="ko-KR" sz="1600" spc="-150" dirty="0">
                <a:latin typeface="+mn-ea"/>
              </a:rPr>
              <a:t>), </a:t>
            </a:r>
            <a:r>
              <a:rPr lang="ko-KR" altLang="en-US" sz="1600" spc="-150" dirty="0" err="1">
                <a:latin typeface="+mn-ea"/>
              </a:rPr>
              <a:t>원가정복귀를</a:t>
            </a:r>
            <a:r>
              <a:rPr lang="ko-KR" altLang="en-US" sz="1600" spc="-150" dirty="0">
                <a:latin typeface="+mn-ea"/>
              </a:rPr>
              <a:t> 위한 가족기능강화프로그램</a:t>
            </a:r>
            <a:r>
              <a:rPr lang="en-US" altLang="ko-KR" sz="1600" spc="-150" dirty="0">
                <a:latin typeface="+mn-ea"/>
              </a:rPr>
              <a:t> </a:t>
            </a:r>
            <a:r>
              <a:rPr lang="ko-KR" altLang="en-US" sz="1600" spc="-150" dirty="0">
                <a:latin typeface="+mn-ea"/>
              </a:rPr>
              <a:t>등</a:t>
            </a:r>
            <a:endParaRPr lang="en-US" altLang="ko-KR" sz="1600" spc="-150" dirty="0"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39552" y="3363839"/>
            <a:ext cx="8208912" cy="110753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727526" y="3147814"/>
            <a:ext cx="898408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93449" y="3147814"/>
            <a:ext cx="99823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사후관리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683568" y="3579862"/>
            <a:ext cx="6634470" cy="746243"/>
            <a:chOff x="714705" y="3201241"/>
            <a:chExt cx="6634470" cy="746243"/>
          </a:xfrm>
        </p:grpSpPr>
        <p:sp>
          <p:nvSpPr>
            <p:cNvPr id="16" name="직사각형 15"/>
            <p:cNvSpPr/>
            <p:nvPr/>
          </p:nvSpPr>
          <p:spPr>
            <a:xfrm>
              <a:off x="714705" y="3205311"/>
              <a:ext cx="400131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1600" spc="-150" dirty="0" smtClean="0">
                  <a:ea typeface="맑은 고딕" pitchFamily="50" charset="-127"/>
                  <a:cs typeface="함초롬돋움"/>
                </a:rPr>
                <a:t>· </a:t>
              </a:r>
              <a:r>
                <a:rPr lang="ko-KR" altLang="en-US" sz="1600" spc="-150" dirty="0">
                  <a:latin typeface="+mn-ea"/>
                </a:rPr>
                <a:t>지원종결사례에 대한 통합사례관리회의 개최</a:t>
              </a:r>
              <a:endParaRPr lang="en-US" altLang="ko-KR" sz="1600" spc="-150" dirty="0">
                <a:latin typeface="+mn-ea"/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5004048" y="3201241"/>
              <a:ext cx="234512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1600" spc="-150" dirty="0" smtClean="0">
                  <a:ea typeface="맑은 고딕" pitchFamily="50" charset="-127"/>
                  <a:cs typeface="함초롬돋움"/>
                </a:rPr>
                <a:t>· </a:t>
              </a:r>
              <a:r>
                <a:rPr lang="ko-KR" altLang="en-US" sz="1600" spc="-120" dirty="0">
                  <a:latin typeface="+mn-ea"/>
                </a:rPr>
                <a:t>사후관리 연계기관 결정</a:t>
              </a:r>
              <a:endParaRPr lang="en-US" altLang="ko-KR" sz="1600" spc="-120" dirty="0">
                <a:latin typeface="+mn-ea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715812" y="3608930"/>
              <a:ext cx="283636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1600" spc="-150" dirty="0" smtClean="0">
                  <a:ea typeface="맑은 고딕" pitchFamily="50" charset="-127"/>
                  <a:cs typeface="함초롬돋움"/>
                </a:rPr>
                <a:t>· </a:t>
              </a:r>
              <a:r>
                <a:rPr lang="ko-KR" altLang="en-US" sz="1600" spc="-120" dirty="0">
                  <a:latin typeface="+mn-ea"/>
                </a:rPr>
                <a:t>사후관리 서비스제공 모니터링</a:t>
              </a:r>
              <a:endParaRPr lang="en-US" altLang="ko-KR" sz="1600" spc="-12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2455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611560" y="1150433"/>
            <a:ext cx="3744416" cy="288032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827583" y="1006417"/>
            <a:ext cx="1944217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83628" y="1006417"/>
            <a:ext cx="21111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1998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년 </a:t>
            </a:r>
            <a:r>
              <a:rPr lang="en-US" altLang="ko-KR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OO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아동학대 사건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55576" y="2878625"/>
            <a:ext cx="33843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spc="-150" dirty="0" smtClean="0"/>
              <a:t>친부와 계모의 구타와 학대에 의해 </a:t>
            </a:r>
            <a:endParaRPr lang="en-US" altLang="ko-KR" sz="1600" spc="-150" dirty="0" smtClean="0"/>
          </a:p>
          <a:p>
            <a:pPr algn="ctr"/>
            <a:r>
              <a:rPr lang="ko-KR" altLang="en-US" sz="1600" spc="-150" dirty="0" smtClean="0"/>
              <a:t>누나는 </a:t>
            </a:r>
            <a:r>
              <a:rPr lang="ko-KR" altLang="en-US" sz="1600" spc="-150" dirty="0" err="1" smtClean="0"/>
              <a:t>굶겨죽여</a:t>
            </a:r>
            <a:r>
              <a:rPr lang="ko-KR" altLang="en-US" sz="1600" spc="-150" dirty="0" smtClean="0"/>
              <a:t> 집 앞마당에 묻고</a:t>
            </a:r>
            <a:r>
              <a:rPr lang="en-US" altLang="ko-KR" sz="1600" spc="-150" dirty="0" smtClean="0"/>
              <a:t>,</a:t>
            </a:r>
            <a:r>
              <a:rPr lang="ko-KR" altLang="en-US" sz="1600" spc="-150" dirty="0" smtClean="0"/>
              <a:t> </a:t>
            </a:r>
            <a:endParaRPr lang="en-US" altLang="ko-KR" sz="1600" spc="-150" dirty="0" smtClean="0"/>
          </a:p>
          <a:p>
            <a:pPr algn="ctr"/>
            <a:r>
              <a:rPr lang="ko-KR" altLang="en-US" sz="1600" spc="-150" dirty="0" smtClean="0"/>
              <a:t> 동생은 뼈만 앙상하게 </a:t>
            </a:r>
            <a:endParaRPr lang="en-US" altLang="ko-KR" sz="1600" spc="-150" dirty="0" smtClean="0"/>
          </a:p>
          <a:p>
            <a:pPr algn="ctr"/>
            <a:r>
              <a:rPr lang="ko-KR" altLang="en-US" sz="1600" spc="-150" dirty="0" smtClean="0"/>
              <a:t>남은 모습으로 발견된 사건</a:t>
            </a:r>
            <a:endParaRPr lang="en-US" altLang="ko-KR" sz="1600" spc="-150" dirty="0">
              <a:latin typeface="+mj-lt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899592" y="1510473"/>
            <a:ext cx="3168352" cy="1296144"/>
            <a:chOff x="899592" y="1995686"/>
            <a:chExt cx="3168352" cy="1296144"/>
          </a:xfrm>
        </p:grpSpPr>
        <p:pic>
          <p:nvPicPr>
            <p:cNvPr id="7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 l="4762" r="4762" b="46586"/>
            <a:stretch>
              <a:fillRect/>
            </a:stretch>
          </p:blipFill>
          <p:spPr bwMode="auto">
            <a:xfrm>
              <a:off x="899592" y="1995686"/>
              <a:ext cx="1368152" cy="1296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 l="4762" t="55669" r="4762" b="5041"/>
            <a:stretch>
              <a:fillRect/>
            </a:stretch>
          </p:blipFill>
          <p:spPr bwMode="auto">
            <a:xfrm>
              <a:off x="2267744" y="1995686"/>
              <a:ext cx="1800200" cy="1294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직사각형 9"/>
          <p:cNvSpPr/>
          <p:nvPr/>
        </p:nvSpPr>
        <p:spPr>
          <a:xfrm>
            <a:off x="4499992" y="1150433"/>
            <a:ext cx="3744416" cy="288032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4644008" y="2878625"/>
            <a:ext cx="33843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spc="-150" dirty="0" smtClean="0"/>
              <a:t>부모의 잘못된 믿음으로 인해 </a:t>
            </a:r>
            <a:endParaRPr lang="en-US" altLang="ko-KR" sz="1600" spc="-150" dirty="0" smtClean="0"/>
          </a:p>
          <a:p>
            <a:pPr algn="ctr"/>
            <a:r>
              <a:rPr lang="ko-KR" altLang="en-US" sz="1600" spc="-150" dirty="0" smtClean="0"/>
              <a:t>병원 치료를 거부당한 채 방치되어</a:t>
            </a:r>
            <a:r>
              <a:rPr lang="en-US" altLang="ko-KR" sz="1600" spc="-150" dirty="0" smtClean="0"/>
              <a:t>, </a:t>
            </a:r>
          </a:p>
          <a:p>
            <a:pPr algn="ctr"/>
            <a:r>
              <a:rPr lang="ko-KR" altLang="en-US" sz="1600" spc="-150" dirty="0" smtClean="0"/>
              <a:t>죽음만을 기다리고 있던 </a:t>
            </a:r>
            <a:endParaRPr lang="en-US" altLang="ko-KR" sz="1600" spc="-150" dirty="0" smtClean="0"/>
          </a:p>
          <a:p>
            <a:pPr algn="ctr"/>
            <a:r>
              <a:rPr lang="ko-KR" altLang="en-US" sz="1600" spc="-150" dirty="0" smtClean="0"/>
              <a:t>아이가 발견된 사건</a:t>
            </a:r>
            <a:endParaRPr lang="en-US" altLang="ko-KR" sz="1600" spc="-150" dirty="0">
              <a:latin typeface="+mj-lt"/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4654641" y="1510473"/>
            <a:ext cx="3384376" cy="1296144"/>
            <a:chOff x="4654641" y="1563638"/>
            <a:chExt cx="3384376" cy="1296144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54641" y="1563638"/>
              <a:ext cx="1584176" cy="1294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31265" t="22360" r="42601" b="44172"/>
            <a:stretch>
              <a:fillRect/>
            </a:stretch>
          </p:blipFill>
          <p:spPr bwMode="auto">
            <a:xfrm>
              <a:off x="6238817" y="1563638"/>
              <a:ext cx="1800200" cy="1296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extBox 18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51219" y="249720"/>
            <a:ext cx="655272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들어가며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20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아동복지법 전부개정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(2000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년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91680" y="4050820"/>
            <a:ext cx="612068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 smtClean="0"/>
              <a:t>두 사건을 계기로 </a:t>
            </a:r>
            <a:r>
              <a:rPr lang="en-US" altLang="ko-KR" sz="1600" b="1" spc="-150" dirty="0" smtClean="0"/>
              <a:t>2000</a:t>
            </a:r>
            <a:r>
              <a:rPr lang="ko-KR" altLang="en-US" sz="1600" b="1" spc="-150" dirty="0" smtClean="0"/>
              <a:t>년 아동복지법을 개정</a:t>
            </a:r>
            <a:r>
              <a:rPr lang="ko-KR" altLang="en-US" sz="1600" spc="-150" dirty="0" smtClean="0"/>
              <a:t>해 </a:t>
            </a:r>
            <a:endParaRPr lang="en-US" altLang="ko-KR" sz="1600" spc="-150" dirty="0" smtClean="0"/>
          </a:p>
          <a:p>
            <a:pPr algn="ctr"/>
            <a:r>
              <a:rPr lang="ko-KR" altLang="en-US" sz="1600" spc="-150" dirty="0" smtClean="0"/>
              <a:t>아동학대에 대한 정의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처벌 근거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관련 기관에 대한 </a:t>
            </a:r>
            <a:r>
              <a:rPr lang="ko-KR" altLang="en-US" sz="1600" b="1" spc="-150" dirty="0" smtClean="0"/>
              <a:t>법적 근거를 마련</a:t>
            </a:r>
            <a:r>
              <a:rPr lang="ko-KR" altLang="en-US" sz="1600" spc="-150" dirty="0" smtClean="0"/>
              <a:t>함</a:t>
            </a:r>
            <a:r>
              <a:rPr lang="en-US" altLang="ko-KR" sz="1600" spc="-150" dirty="0" smtClean="0"/>
              <a:t>.</a:t>
            </a:r>
            <a:endParaRPr lang="ko-KR" altLang="en-US" sz="1600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오른쪽 화살표 22"/>
          <p:cNvSpPr/>
          <p:nvPr/>
        </p:nvSpPr>
        <p:spPr>
          <a:xfrm>
            <a:off x="1187624" y="4122828"/>
            <a:ext cx="648072" cy="432048"/>
          </a:xfrm>
          <a:prstGeom prst="rightArrow">
            <a:avLst>
              <a:gd name="adj1" fmla="val 66875"/>
              <a:gd name="adj2" fmla="val 50000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4773039" y="1006417"/>
            <a:ext cx="1944217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4729084" y="1006417"/>
            <a:ext cx="21111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1999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년 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 OO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아동학대 사건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364336" y="1935872"/>
            <a:ext cx="558393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4000" b="1" spc="-15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발견 및 신고</a:t>
            </a:r>
            <a:endParaRPr lang="ko-KR" altLang="en-US" sz="4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608" y="1791856"/>
            <a:ext cx="143205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r>
              <a:rPr lang="en-US" altLang="ko-KR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_</a:t>
            </a:r>
            <a:endParaRPr lang="ko-KR" altLang="en-US" sz="4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895611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</a:t>
            </a:r>
            <a:r>
              <a:rPr lang="ko-KR" altLang="en-US" sz="2000" b="1" spc="-1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신체학대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9027" y="3307100"/>
            <a:ext cx="333764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/>
              <a:t>넘어져서 생기기 어려운 부분의 상처</a:t>
            </a:r>
            <a:r>
              <a:rPr lang="en-US" altLang="ko-KR" sz="1600" spc="-150" dirty="0" smtClean="0"/>
              <a:t>,</a:t>
            </a:r>
          </a:p>
          <a:p>
            <a:pPr algn="ctr"/>
            <a:r>
              <a:rPr lang="ko-KR" altLang="en-US" sz="1600" spc="-150" dirty="0" smtClean="0"/>
              <a:t>할퀴거나 손으로 맞은 것 같은 자국</a:t>
            </a:r>
            <a:endParaRPr lang="ko-KR" altLang="en-US" sz="1600" spc="-150" dirty="0"/>
          </a:p>
        </p:txBody>
      </p:sp>
      <p:sp>
        <p:nvSpPr>
          <p:cNvPr id="7" name="직사각형 6"/>
          <p:cNvSpPr/>
          <p:nvPr/>
        </p:nvSpPr>
        <p:spPr>
          <a:xfrm>
            <a:off x="395536" y="1338610"/>
            <a:ext cx="8352928" cy="2656086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611560" y="1194594"/>
            <a:ext cx="869497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11560" y="1194594"/>
            <a:ext cx="15121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신체학대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14980"/>
            <a:ext cx="2160240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직선 연결선 10"/>
          <p:cNvCxnSpPr/>
          <p:nvPr/>
        </p:nvCxnSpPr>
        <p:spPr>
          <a:xfrm>
            <a:off x="3707976" y="1355824"/>
            <a:ext cx="0" cy="2656086"/>
          </a:xfrm>
          <a:prstGeom prst="line">
            <a:avLst/>
          </a:prstGeom>
          <a:ln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629" y="1712445"/>
            <a:ext cx="1954863" cy="151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직사각형 15"/>
          <p:cNvSpPr/>
          <p:nvPr/>
        </p:nvSpPr>
        <p:spPr>
          <a:xfrm>
            <a:off x="3910280" y="3307098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/>
              <a:t>체벌 </a:t>
            </a:r>
            <a:r>
              <a:rPr lang="ko-KR" altLang="en-US" sz="1600" spc="-150" dirty="0"/>
              <a:t>도구가 그대로 </a:t>
            </a:r>
            <a:endParaRPr lang="en-US" altLang="ko-KR" sz="1600" spc="-150" dirty="0" smtClean="0"/>
          </a:p>
          <a:p>
            <a:pPr marL="342900" indent="-342900" algn="ctr"/>
            <a:r>
              <a:rPr lang="ko-KR" altLang="en-US" sz="1600" spc="-150" dirty="0" smtClean="0"/>
              <a:t>드러나는 </a:t>
            </a:r>
            <a:r>
              <a:rPr lang="ko-KR" altLang="en-US" sz="1600" spc="-150" dirty="0"/>
              <a:t>상처</a:t>
            </a:r>
          </a:p>
        </p:txBody>
      </p:sp>
      <p:cxnSp>
        <p:nvCxnSpPr>
          <p:cNvPr id="19" name="직선 연결선 18"/>
          <p:cNvCxnSpPr/>
          <p:nvPr/>
        </p:nvCxnSpPr>
        <p:spPr>
          <a:xfrm>
            <a:off x="6156176" y="1342176"/>
            <a:ext cx="0" cy="2656086"/>
          </a:xfrm>
          <a:prstGeom prst="line">
            <a:avLst/>
          </a:prstGeom>
          <a:ln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67" t="3452" r="2921" b="3296"/>
          <a:stretch/>
        </p:blipFill>
        <p:spPr bwMode="auto">
          <a:xfrm>
            <a:off x="6329559" y="1712445"/>
            <a:ext cx="2304256" cy="10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직사각형 20"/>
          <p:cNvSpPr/>
          <p:nvPr/>
        </p:nvSpPr>
        <p:spPr>
          <a:xfrm>
            <a:off x="6156176" y="2866838"/>
            <a:ext cx="25922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/>
              <a:t>대부분의 화상 자국은 </a:t>
            </a:r>
            <a:endParaRPr lang="en-US" altLang="ko-KR" sz="1600" spc="-150" dirty="0" smtClean="0"/>
          </a:p>
          <a:p>
            <a:pPr algn="ctr"/>
            <a:r>
              <a:rPr lang="ko-KR" altLang="en-US" sz="1600" spc="-150" dirty="0" smtClean="0"/>
              <a:t>아동학대와 </a:t>
            </a:r>
            <a:r>
              <a:rPr lang="ko-KR" altLang="en-US" sz="1600" spc="-150" dirty="0"/>
              <a:t>연관될 가능성이</a:t>
            </a:r>
            <a:endParaRPr lang="en-US" altLang="ko-KR" sz="1600" spc="-150" dirty="0"/>
          </a:p>
          <a:p>
            <a:pPr algn="ctr"/>
            <a:r>
              <a:rPr lang="ko-KR" altLang="en-US" sz="1600" spc="-150" dirty="0"/>
              <a:t> 높으므로 주의 깊게 </a:t>
            </a:r>
            <a:r>
              <a:rPr lang="ko-KR" altLang="en-US" sz="1600" spc="-150" dirty="0" smtClean="0"/>
              <a:t>관찰함</a:t>
            </a:r>
            <a:r>
              <a:rPr lang="en-US" altLang="ko-KR" sz="1600" spc="-150" dirty="0" smtClean="0"/>
              <a:t>. </a:t>
            </a:r>
            <a:r>
              <a:rPr lang="en-US" altLang="ko-KR" sz="1600" spc="-150" dirty="0"/>
              <a:t>(</a:t>
            </a:r>
            <a:r>
              <a:rPr lang="ko-KR" altLang="en-US" sz="1600" spc="-150" dirty="0"/>
              <a:t>뜨거운 물</a:t>
            </a:r>
            <a:r>
              <a:rPr lang="en-US" altLang="ko-KR" sz="1600" spc="-150" dirty="0"/>
              <a:t>, </a:t>
            </a:r>
            <a:r>
              <a:rPr lang="ko-KR" altLang="en-US" sz="1600" spc="-150" dirty="0"/>
              <a:t>다리미 자국 등</a:t>
            </a:r>
            <a:r>
              <a:rPr lang="en-US" altLang="ko-KR" sz="1600" spc="-150" dirty="0"/>
              <a:t>)</a:t>
            </a:r>
            <a:endParaRPr lang="ko-KR" altLang="en-US" sz="1600" spc="-150" dirty="0"/>
          </a:p>
        </p:txBody>
      </p:sp>
      <p:sp>
        <p:nvSpPr>
          <p:cNvPr id="22" name="직사각형 21"/>
          <p:cNvSpPr/>
          <p:nvPr/>
        </p:nvSpPr>
        <p:spPr>
          <a:xfrm>
            <a:off x="2119513" y="415592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150" dirty="0">
                <a:ea typeface="맑은 고딕" pitchFamily="50" charset="-127"/>
                <a:cs typeface="함초롬돋움"/>
              </a:rPr>
              <a:t>√</a:t>
            </a:r>
            <a:r>
              <a:rPr lang="en-US" altLang="ko-KR" b="1" spc="-150" dirty="0">
                <a:ea typeface="맑은 고딕" pitchFamily="50" charset="-127"/>
                <a:cs typeface="함초롬돋움"/>
              </a:rPr>
              <a:t>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상처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에 대한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 보호자의 설명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이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일치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하는지 확인할 것</a:t>
            </a:r>
            <a:endParaRPr lang="en-US" altLang="ko-KR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760505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</a:t>
            </a:r>
            <a:r>
              <a:rPr lang="ko-KR" altLang="en-US" sz="2000" b="1" spc="-1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신체학대 징후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1491630"/>
            <a:ext cx="4131069" cy="34163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설명하기 어려운 신체적 상흔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손발이 차거나 붉게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부어오른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상태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발생 및 회복에 시간차가 있는 상처       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>
                <a:ea typeface="맑은 고딕" pitchFamily="50" charset="-127"/>
                <a:cs typeface="함초롬돋움"/>
              </a:rPr>
              <a:t>성인에 의해 물린 상처  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비슷한 크기의 반복적으로 긁힌 상처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담뱃불 자국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뜨거운 물에 잠겨 생긴 화상자국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회음부에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있는 화상자국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알고 있는 물체모양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다리미 등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)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의 화상자국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입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입술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치은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외음부 상처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긁히거나 물린 자국에 의한 상처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손목이나 발목에 긁힌 상처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영유아에게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발견된 붉게 긁힌 상처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고막 천공이나 귓불이 찢겨진 상처와 같은 귀 손상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겨드랑이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팔뚝 안쪽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허벅지 안쪽 등 다치기 어려운 부위의 상처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대뇌 출혈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망막 출혈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양쪽 안구 손상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머리카락이 뜯겨나간 두피 혈종 등을 동반한 복잡한 두부 손상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간혈종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간열상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십이지장 천공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궤양 등과 같은 복부손상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골격계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손상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시간차가 있는 골절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치유 단계가 다른 여러 부위의 골절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복합 및 나선형 골절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척추 손상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특히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여러 군데의 골절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),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영유아의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긴 뼈에서 나타나는 간단 골절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회전상 골절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걷지 못하는 아이에게서 나타나는 대퇴골절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골막하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출형의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방사선 사진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골단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분리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변형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석회화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폐 좌상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기흉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흉막삼출과 같은 흉부손상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1520" y="1083070"/>
            <a:ext cx="396004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dirty="0" smtClean="0">
                <a:solidFill>
                  <a:schemeClr val="bg1"/>
                </a:solidFill>
              </a:rPr>
              <a:t>신체적 징후</a:t>
            </a:r>
            <a:endParaRPr lang="ko-KR" altLang="en-US" b="1" spc="-150" dirty="0">
              <a:solidFill>
                <a:schemeClr val="bg1"/>
              </a:solidFill>
            </a:endParaRPr>
          </a:p>
        </p:txBody>
      </p:sp>
      <p:cxnSp>
        <p:nvCxnSpPr>
          <p:cNvPr id="24" name="직선 연결선 23"/>
          <p:cNvCxnSpPr/>
          <p:nvPr/>
        </p:nvCxnSpPr>
        <p:spPr>
          <a:xfrm>
            <a:off x="4368316" y="1424174"/>
            <a:ext cx="0" cy="3379824"/>
          </a:xfrm>
          <a:prstGeom prst="line">
            <a:avLst/>
          </a:prstGeom>
          <a:ln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499992" y="1080258"/>
            <a:ext cx="396000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smtClean="0">
                <a:solidFill>
                  <a:schemeClr val="bg1"/>
                </a:solidFill>
              </a:rPr>
              <a:t>행동적 징후</a:t>
            </a:r>
            <a:endParaRPr lang="ko-KR" altLang="en-US" b="1" spc="-15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99992" y="2211710"/>
            <a:ext cx="4131069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어른과의 접촉 회피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다른 아동이 올 때 공포를 나타냄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공격적이거나 위축된 극단적 행동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양육자에 대한 두려움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집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600" spc="-150" dirty="0" err="1" smtClean="0">
                <a:ea typeface="맑은 고딕" pitchFamily="50" charset="-127"/>
                <a:cs typeface="함초롬돋움"/>
              </a:rPr>
              <a:t>어린이집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)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에 가는 것을 두려워함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위험에 대한 지속적인 경계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</p:txBody>
      </p:sp>
    </p:spTree>
    <p:extLst>
      <p:ext uri="{BB962C8B-B14F-4D97-AF65-F5344CB8AC3E}">
        <p14:creationId xmlns:p14="http://schemas.microsoft.com/office/powerpoint/2010/main" val="18701264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신체학대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187624" y="1419622"/>
            <a:ext cx="6984776" cy="2533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600" spc="-150" dirty="0"/>
              <a:t>의사 </a:t>
            </a:r>
            <a:r>
              <a:rPr lang="en-US" altLang="ko-KR" sz="1600" spc="-150" dirty="0"/>
              <a:t>A</a:t>
            </a:r>
            <a:r>
              <a:rPr lang="ko-KR" altLang="en-US" sz="1600" spc="-150" dirty="0"/>
              <a:t>씨는 의식을 잃고 이송된 </a:t>
            </a:r>
            <a:r>
              <a:rPr lang="en-US" altLang="ko-KR" sz="1600" spc="-150" dirty="0"/>
              <a:t>B</a:t>
            </a:r>
            <a:r>
              <a:rPr lang="ko-KR" altLang="en-US" sz="1600" spc="-150" dirty="0"/>
              <a:t>군을 진찰하던 </a:t>
            </a:r>
            <a:r>
              <a:rPr lang="ko-KR" altLang="en-US" sz="1600" spc="-150" dirty="0" smtClean="0"/>
              <a:t>중</a:t>
            </a:r>
            <a:r>
              <a:rPr lang="en-US" altLang="ko-KR" sz="1600" spc="-150" dirty="0" smtClean="0"/>
              <a:t> </a:t>
            </a:r>
            <a:r>
              <a:rPr lang="ko-KR" altLang="en-US" sz="1600" b="1" spc="-150" dirty="0" smtClean="0"/>
              <a:t>골절</a:t>
            </a:r>
            <a:r>
              <a:rPr lang="ko-KR" altLang="en-US" sz="1600" spc="-150" dirty="0" smtClean="0"/>
              <a:t>을 발견함</a:t>
            </a:r>
            <a:r>
              <a:rPr lang="en-US" altLang="ko-KR" sz="1600" spc="-150" dirty="0" smtClean="0"/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의사 </a:t>
            </a:r>
            <a:r>
              <a:rPr lang="en-US" altLang="ko-KR" sz="1600" spc="-150" dirty="0"/>
              <a:t>A</a:t>
            </a:r>
            <a:r>
              <a:rPr lang="ko-KR" altLang="en-US" sz="1600" spc="-150" dirty="0"/>
              <a:t>씨는 </a:t>
            </a:r>
            <a:r>
              <a:rPr lang="en-US" altLang="ko-KR" sz="1600" spc="-150" dirty="0"/>
              <a:t>B</a:t>
            </a:r>
            <a:r>
              <a:rPr lang="ko-KR" altLang="en-US" sz="1600" spc="-150" dirty="0"/>
              <a:t>군의 </a:t>
            </a:r>
            <a:r>
              <a:rPr lang="ko-KR" altLang="en-US" sz="1600" spc="-150" dirty="0" smtClean="0"/>
              <a:t>부모에게</a:t>
            </a:r>
            <a:r>
              <a:rPr lang="en-US" altLang="ko-KR" sz="1600" spc="-150" dirty="0" smtClean="0"/>
              <a:t> </a:t>
            </a:r>
            <a:r>
              <a:rPr lang="ko-KR" altLang="en-US" sz="1600" spc="-150" dirty="0" smtClean="0"/>
              <a:t>골절 </a:t>
            </a:r>
            <a:r>
              <a:rPr lang="ko-KR" altLang="en-US" sz="1600" spc="-150" dirty="0"/>
              <a:t>원인을 </a:t>
            </a:r>
            <a:r>
              <a:rPr lang="ko-KR" altLang="en-US" sz="1600" spc="-150" dirty="0" smtClean="0"/>
              <a:t>물었으나</a:t>
            </a:r>
            <a:r>
              <a:rPr lang="en-US" altLang="ko-KR" sz="1600" spc="-150" dirty="0" smtClean="0"/>
              <a:t>,</a:t>
            </a:r>
            <a:r>
              <a:rPr lang="ko-KR" altLang="en-US" sz="1600" spc="-150" dirty="0" smtClean="0"/>
              <a:t>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en-US" altLang="ko-KR" sz="1600" spc="-150" dirty="0" smtClean="0"/>
              <a:t>B</a:t>
            </a:r>
            <a:r>
              <a:rPr lang="ko-KR" altLang="en-US" sz="1600" spc="-150" dirty="0"/>
              <a:t>군의 부모는 당황하며 </a:t>
            </a:r>
            <a:r>
              <a:rPr lang="en-US" altLang="ko-KR" sz="1600" spc="-150" dirty="0"/>
              <a:t>B</a:t>
            </a:r>
            <a:r>
              <a:rPr lang="ko-KR" altLang="en-US" sz="1600" spc="-150" dirty="0"/>
              <a:t>군이 </a:t>
            </a:r>
            <a:r>
              <a:rPr lang="ko-KR" altLang="en-US" sz="1600" b="1" spc="-150" dirty="0"/>
              <a:t>혼자 놀다 넘어져</a:t>
            </a:r>
            <a:r>
              <a:rPr lang="ko-KR" altLang="en-US" sz="1600" spc="-150" dirty="0"/>
              <a:t> 골절이 생긴 것이라고 </a:t>
            </a:r>
            <a:r>
              <a:rPr lang="ko-KR" altLang="en-US" sz="1600" spc="-150" dirty="0" smtClean="0"/>
              <a:t>답변함</a:t>
            </a:r>
            <a:r>
              <a:rPr lang="en-US" altLang="ko-KR" sz="1600" spc="-150" dirty="0" smtClean="0"/>
              <a:t>.</a:t>
            </a:r>
            <a:endParaRPr lang="en-US" altLang="ko-KR" sz="1600" spc="-150" dirty="0"/>
          </a:p>
          <a:p>
            <a:pPr>
              <a:lnSpc>
                <a:spcPct val="130000"/>
              </a:lnSpc>
            </a:pPr>
            <a:endParaRPr lang="en-US" altLang="ko-KR" sz="1000" spc="-150" dirty="0"/>
          </a:p>
          <a:p>
            <a:pPr>
              <a:lnSpc>
                <a:spcPct val="130000"/>
              </a:lnSpc>
            </a:pPr>
            <a:r>
              <a:rPr lang="ko-KR" altLang="en-US" sz="1600" spc="-150" dirty="0"/>
              <a:t>이에 의사 </a:t>
            </a:r>
            <a:r>
              <a:rPr lang="en-US" altLang="ko-KR" sz="1600" spc="-150" dirty="0"/>
              <a:t>A</a:t>
            </a:r>
            <a:r>
              <a:rPr lang="ko-KR" altLang="en-US" sz="1600" spc="-150" dirty="0"/>
              <a:t>씨는 </a:t>
            </a:r>
            <a:r>
              <a:rPr lang="en-US" altLang="ko-KR" sz="1600" spc="-150" dirty="0"/>
              <a:t>B</a:t>
            </a:r>
            <a:r>
              <a:rPr lang="ko-KR" altLang="en-US" sz="1600" spc="-150" dirty="0"/>
              <a:t>군의 골절 부위를 엑스레이 촬영하고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b="1" spc="-150" dirty="0" smtClean="0"/>
              <a:t>이전에도 </a:t>
            </a:r>
            <a:r>
              <a:rPr lang="ko-KR" altLang="en-US" sz="1600" b="1" spc="-150" dirty="0"/>
              <a:t>동일 부위의 골절이 발생</a:t>
            </a:r>
            <a:r>
              <a:rPr lang="ko-KR" altLang="en-US" sz="1600" spc="-150" dirty="0"/>
              <a:t>한 사실도 </a:t>
            </a:r>
            <a:r>
              <a:rPr lang="ko-KR" altLang="en-US" sz="1600" spc="-150" dirty="0" smtClean="0"/>
              <a:t>확인하였으며</a:t>
            </a:r>
            <a:r>
              <a:rPr lang="en-US" altLang="ko-KR" sz="1600" spc="-150" dirty="0" smtClean="0"/>
              <a:t>, </a:t>
            </a:r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또한 </a:t>
            </a:r>
            <a:r>
              <a:rPr lang="ko-KR" altLang="en-US" sz="1600" b="1" spc="-150" dirty="0" smtClean="0"/>
              <a:t>골절 상태도 단순히 넘어져 생긴 것이 아닌 외부충격에 의한 것</a:t>
            </a:r>
            <a:r>
              <a:rPr lang="ko-KR" altLang="en-US" sz="1600" spc="-150" dirty="0" smtClean="0"/>
              <a:t>임을 </a:t>
            </a:r>
            <a:r>
              <a:rPr lang="ko-KR" altLang="en-US" sz="1600" spc="-150" dirty="0"/>
              <a:t>확인하고</a:t>
            </a:r>
            <a:r>
              <a:rPr lang="en-US" altLang="ko-KR" sz="1600" spc="-150" dirty="0"/>
              <a:t>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아동학대 </a:t>
            </a:r>
            <a:r>
              <a:rPr lang="ko-KR" altLang="en-US" sz="1600" spc="-150" dirty="0"/>
              <a:t>신고전화</a:t>
            </a:r>
            <a:r>
              <a:rPr lang="en-US" altLang="ko-KR" sz="1600" spc="-150" dirty="0"/>
              <a:t>(112)</a:t>
            </a:r>
            <a:r>
              <a:rPr lang="ko-KR" altLang="en-US" sz="1600" spc="-150" dirty="0"/>
              <a:t>로 </a:t>
            </a:r>
            <a:r>
              <a:rPr lang="ko-KR" altLang="en-US" sz="1600" spc="-150" dirty="0" smtClean="0"/>
              <a:t>신고하였음</a:t>
            </a:r>
            <a:r>
              <a:rPr lang="en-US" altLang="ko-KR" sz="1600" spc="-150" dirty="0" smtClean="0"/>
              <a:t>.</a:t>
            </a:r>
            <a:r>
              <a:rPr lang="ko-KR" altLang="en-US" sz="1600" spc="-150" dirty="0" smtClean="0"/>
              <a:t> </a:t>
            </a:r>
            <a:endParaRPr lang="en-US" altLang="ko-KR" sz="1100" spc="-150" dirty="0"/>
          </a:p>
        </p:txBody>
      </p:sp>
      <p:sp>
        <p:nvSpPr>
          <p:cNvPr id="5" name="TextBox 4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86961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</a:t>
            </a:r>
            <a:r>
              <a:rPr lang="ko-KR" altLang="en-US" sz="2000" b="1" spc="-1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정서학대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6798" y="2059484"/>
            <a:ext cx="377327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발견이 어려워 아동을 유심히 관찰해야 함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.</a:t>
            </a:r>
            <a:endParaRPr lang="ko-KR" altLang="en-US" sz="1600" spc="-150" dirty="0"/>
          </a:p>
        </p:txBody>
      </p:sp>
      <p:sp>
        <p:nvSpPr>
          <p:cNvPr id="7" name="직사각형 6"/>
          <p:cNvSpPr/>
          <p:nvPr/>
        </p:nvSpPr>
        <p:spPr>
          <a:xfrm>
            <a:off x="1237526" y="1707654"/>
            <a:ext cx="6718850" cy="1944216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1453550" y="1563638"/>
            <a:ext cx="869497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453550" y="1563638"/>
            <a:ext cx="151216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정</a:t>
            </a:r>
            <a:r>
              <a:rPr lang="ko-KR" altLang="en-US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서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학대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46798" y="2580664"/>
            <a:ext cx="362925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귀가 거부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우울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좋지 못한 언행 사용 등</a:t>
            </a:r>
            <a:endParaRPr lang="ko-KR" altLang="en-US" sz="1600" spc="-150" dirty="0"/>
          </a:p>
        </p:txBody>
      </p:sp>
      <p:sp>
        <p:nvSpPr>
          <p:cNvPr id="13" name="TextBox 12"/>
          <p:cNvSpPr txBox="1"/>
          <p:nvPr/>
        </p:nvSpPr>
        <p:spPr>
          <a:xfrm>
            <a:off x="1468832" y="3082630"/>
            <a:ext cx="533541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폭언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모욕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감금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심각한 비교 등을 하는 경우가 모두 해당됨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.</a:t>
            </a:r>
            <a:endParaRPr lang="ko-KR" altLang="en-US" sz="1600" spc="-150" dirty="0"/>
          </a:p>
        </p:txBody>
      </p:sp>
      <p:sp>
        <p:nvSpPr>
          <p:cNvPr id="14" name="TextBox 13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3534570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</a:t>
            </a:r>
            <a:r>
              <a:rPr lang="ko-KR" altLang="en-US" sz="2000" b="1" spc="-1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정</a:t>
            </a:r>
            <a:r>
              <a:rPr lang="ko-KR" altLang="en-US" sz="1600" b="1" spc="-150" dirty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서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학대 징후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2439214"/>
            <a:ext cx="388843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발달지연 및 성장장애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신체발달 저하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8028" y="1422434"/>
            <a:ext cx="360000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dirty="0" smtClean="0">
                <a:solidFill>
                  <a:schemeClr val="bg1"/>
                </a:solidFill>
              </a:rPr>
              <a:t>신체적 징후</a:t>
            </a:r>
            <a:endParaRPr lang="ko-KR" altLang="en-US" b="1" spc="-150" dirty="0">
              <a:solidFill>
                <a:schemeClr val="bg1"/>
              </a:solidFill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4368316" y="1763538"/>
            <a:ext cx="0" cy="2183782"/>
          </a:xfrm>
          <a:prstGeom prst="line">
            <a:avLst/>
          </a:prstGeom>
          <a:ln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499992" y="1419622"/>
            <a:ext cx="360000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smtClean="0">
                <a:solidFill>
                  <a:schemeClr val="bg1"/>
                </a:solidFill>
              </a:rPr>
              <a:t>행동적 징후</a:t>
            </a:r>
            <a:endParaRPr lang="ko-KR" altLang="en-US" b="1" spc="-1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1885217"/>
            <a:ext cx="4131069" cy="20621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특정 물건을 계속 빨고 있거나 물어뜯음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행동장애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반사회적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파괴적 행동장애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)</a:t>
            </a: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신경성 기질 장애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놀이장애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)</a:t>
            </a: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정신신경성 반응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히스테리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강박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공포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)</a:t>
            </a: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언어장애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극단행동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과잉행동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자살시도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실수에 대한 과잉 반응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양육자와의 접촉에 대한 두려움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</p:txBody>
      </p:sp>
    </p:spTree>
    <p:extLst>
      <p:ext uri="{BB962C8B-B14F-4D97-AF65-F5344CB8AC3E}">
        <p14:creationId xmlns:p14="http://schemas.microsoft.com/office/powerpoint/2010/main" val="23021554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203598"/>
            <a:ext cx="7560840" cy="305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600" spc="-150" dirty="0"/>
              <a:t>정신보건센터에서 근무하는 </a:t>
            </a:r>
            <a:r>
              <a:rPr lang="en-US" altLang="ko-KR" sz="1600" spc="-150" dirty="0"/>
              <a:t>A</a:t>
            </a:r>
            <a:r>
              <a:rPr lang="ko-KR" altLang="en-US" sz="1600" spc="-150" dirty="0"/>
              <a:t>씨는 우울증으로 인해 등교 거부</a:t>
            </a:r>
            <a:r>
              <a:rPr lang="en-US" altLang="ko-KR" sz="1600" spc="-150" dirty="0"/>
              <a:t>, </a:t>
            </a:r>
            <a:r>
              <a:rPr lang="ko-KR" altLang="en-US" sz="1600" spc="-150" dirty="0"/>
              <a:t>돌발행동 등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정신건강이 </a:t>
            </a:r>
            <a:r>
              <a:rPr lang="ko-KR" altLang="en-US" sz="1600" spc="-150" dirty="0"/>
              <a:t>의심된다며 사회복지관으로부터 상담 의뢰를 </a:t>
            </a:r>
            <a:r>
              <a:rPr lang="ko-KR" altLang="en-US" sz="1600" spc="-150" dirty="0" smtClean="0"/>
              <a:t>받은</a:t>
            </a:r>
            <a:r>
              <a:rPr lang="en-US" altLang="ko-KR" sz="1600" spc="-150" dirty="0" smtClean="0"/>
              <a:t> B</a:t>
            </a:r>
            <a:r>
              <a:rPr lang="ko-KR" altLang="en-US" sz="1600" spc="-150" dirty="0" smtClean="0"/>
              <a:t>군을 </a:t>
            </a:r>
            <a:r>
              <a:rPr lang="ko-KR" altLang="en-US" sz="1600" spc="-150" dirty="0"/>
              <a:t>상담하는 중 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깜짝 </a:t>
            </a:r>
            <a:r>
              <a:rPr lang="ko-KR" altLang="en-US" sz="1600" spc="-150" dirty="0"/>
              <a:t>놀랄 이야기를 </a:t>
            </a:r>
            <a:r>
              <a:rPr lang="ko-KR" altLang="en-US" sz="1600" spc="-150" dirty="0" smtClean="0"/>
              <a:t>들음</a:t>
            </a:r>
            <a:r>
              <a:rPr lang="en-US" altLang="ko-KR" sz="1600" spc="-150" dirty="0" smtClean="0"/>
              <a:t>. </a:t>
            </a:r>
          </a:p>
          <a:p>
            <a:pPr>
              <a:lnSpc>
                <a:spcPct val="130000"/>
              </a:lnSpc>
            </a:pPr>
            <a:endParaRPr lang="en-US" altLang="ko-KR" sz="1000" spc="-150" dirty="0" smtClean="0"/>
          </a:p>
          <a:p>
            <a:pPr>
              <a:lnSpc>
                <a:spcPct val="130000"/>
              </a:lnSpc>
            </a:pPr>
            <a:r>
              <a:rPr lang="en-US" altLang="ko-KR" sz="1600" spc="-150" dirty="0" smtClean="0"/>
              <a:t>B</a:t>
            </a:r>
            <a:r>
              <a:rPr lang="ko-KR" altLang="en-US" sz="1600" spc="-150" dirty="0"/>
              <a:t>군의 부모는 평소 </a:t>
            </a:r>
            <a:r>
              <a:rPr lang="en-US" altLang="ko-KR" sz="1600" b="1" spc="-150" dirty="0"/>
              <a:t>B</a:t>
            </a:r>
            <a:r>
              <a:rPr lang="ko-KR" altLang="en-US" sz="1600" b="1" spc="-150" dirty="0"/>
              <a:t>군에게 인격을 비하하는 말과 욕설</a:t>
            </a:r>
            <a:r>
              <a:rPr lang="ko-KR" altLang="en-US" sz="1600" spc="-150" dirty="0"/>
              <a:t>을 사용해 왔고</a:t>
            </a:r>
            <a:r>
              <a:rPr lang="en-US" altLang="ko-KR" sz="1600" spc="-150" dirty="0"/>
              <a:t>,</a:t>
            </a:r>
          </a:p>
          <a:p>
            <a:pPr>
              <a:lnSpc>
                <a:spcPct val="130000"/>
              </a:lnSpc>
            </a:pPr>
            <a:r>
              <a:rPr lang="en-US" altLang="ko-KR" sz="1600" spc="-150" dirty="0"/>
              <a:t>B</a:t>
            </a:r>
            <a:r>
              <a:rPr lang="ko-KR" altLang="en-US" sz="1600" spc="-150" dirty="0"/>
              <a:t>군과 </a:t>
            </a:r>
            <a:r>
              <a:rPr lang="ko-KR" altLang="en-US" sz="1600" b="1" spc="-150" dirty="0"/>
              <a:t>동생을 비교</a:t>
            </a:r>
            <a:r>
              <a:rPr lang="ko-KR" altLang="en-US" sz="1600" spc="-150" dirty="0"/>
              <a:t>하며 </a:t>
            </a:r>
            <a:r>
              <a:rPr lang="ko-KR" altLang="en-US" sz="1600" b="1" spc="-150" dirty="0"/>
              <a:t>가족 내에서 따돌렸다</a:t>
            </a:r>
            <a:r>
              <a:rPr lang="ko-KR" altLang="en-US" sz="1600" spc="-150" dirty="0"/>
              <a:t>고 </a:t>
            </a:r>
            <a:r>
              <a:rPr lang="ko-KR" altLang="en-US" sz="1600" spc="-150" dirty="0" smtClean="0"/>
              <a:t>하였</a:t>
            </a:r>
            <a:r>
              <a:rPr lang="ko-KR" altLang="en-US" sz="1600" spc="-150" dirty="0"/>
              <a:t>음</a:t>
            </a:r>
            <a:r>
              <a:rPr lang="en-US" altLang="ko-KR" sz="1600" spc="-150" dirty="0" smtClean="0"/>
              <a:t>. </a:t>
            </a:r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또한 </a:t>
            </a:r>
            <a:r>
              <a:rPr lang="ko-KR" altLang="en-US" sz="1600" spc="-150" dirty="0"/>
              <a:t>가정 내 규칙을 지키지 않았을 시 </a:t>
            </a:r>
            <a:r>
              <a:rPr lang="ko-KR" altLang="en-US" sz="1600" b="1" spc="-150" dirty="0"/>
              <a:t>장롱 안에서 몇 시간씩 가두어 </a:t>
            </a:r>
            <a:r>
              <a:rPr lang="ko-KR" altLang="en-US" sz="1600" spc="-150" dirty="0"/>
              <a:t>나오지 못하게 </a:t>
            </a:r>
            <a:r>
              <a:rPr lang="ko-KR" altLang="en-US" sz="1600" spc="-150" dirty="0" smtClean="0"/>
              <a:t>하고</a:t>
            </a:r>
            <a:r>
              <a:rPr lang="en-US" altLang="ko-KR" sz="1600" spc="-150" dirty="0" smtClean="0"/>
              <a:t>,</a:t>
            </a:r>
            <a:endParaRPr lang="en-US" altLang="ko-KR" sz="1600" spc="-150" dirty="0"/>
          </a:p>
          <a:p>
            <a:pPr>
              <a:lnSpc>
                <a:spcPct val="130000"/>
              </a:lnSpc>
            </a:pPr>
            <a:r>
              <a:rPr lang="ko-KR" altLang="en-US" sz="1600" b="1" spc="-150" dirty="0" smtClean="0"/>
              <a:t>옷을 </a:t>
            </a:r>
            <a:r>
              <a:rPr lang="ko-KR" altLang="en-US" sz="1600" b="1" spc="-150" dirty="0"/>
              <a:t>다 벗겨서 밖으로  쫓아내고 </a:t>
            </a:r>
            <a:r>
              <a:rPr lang="ko-KR" altLang="en-US" sz="1600" spc="-150" dirty="0"/>
              <a:t>몇 시간 동안 들어오지 </a:t>
            </a:r>
            <a:r>
              <a:rPr lang="ko-KR" altLang="en-US" sz="1600" spc="-150" dirty="0" smtClean="0"/>
              <a:t>못하게도</a:t>
            </a:r>
            <a:r>
              <a:rPr lang="en-US" altLang="ko-KR" sz="1600" spc="-150" dirty="0" smtClean="0"/>
              <a:t> </a:t>
            </a:r>
            <a:r>
              <a:rPr lang="ko-KR" altLang="en-US" sz="1600" spc="-150" dirty="0" smtClean="0"/>
              <a:t>한다고 함</a:t>
            </a:r>
            <a:r>
              <a:rPr lang="en-US" altLang="ko-KR" sz="1600" spc="-150" dirty="0" smtClean="0"/>
              <a:t>. </a:t>
            </a:r>
            <a:endParaRPr lang="en-US" altLang="ko-KR" sz="1600" spc="-150" dirty="0"/>
          </a:p>
          <a:p>
            <a:pPr>
              <a:lnSpc>
                <a:spcPct val="130000"/>
              </a:lnSpc>
            </a:pPr>
            <a:endParaRPr lang="en-US" altLang="ko-KR" sz="1000" spc="-150" dirty="0"/>
          </a:p>
          <a:p>
            <a:pPr>
              <a:lnSpc>
                <a:spcPct val="130000"/>
              </a:lnSpc>
            </a:pPr>
            <a:r>
              <a:rPr lang="en-US" altLang="ko-KR" sz="1600" spc="-150" dirty="0"/>
              <a:t>A</a:t>
            </a:r>
            <a:r>
              <a:rPr lang="ko-KR" altLang="en-US" sz="1600" spc="-150" dirty="0"/>
              <a:t>씨는 일반적인 훈육을 벗어난 아동학대로 생각되어 아동학대 신고전화</a:t>
            </a:r>
            <a:r>
              <a:rPr lang="en-US" altLang="ko-KR" sz="1600" spc="-150" dirty="0"/>
              <a:t>(112)</a:t>
            </a:r>
            <a:r>
              <a:rPr lang="ko-KR" altLang="en-US" sz="1600" spc="-150" dirty="0"/>
              <a:t>로 </a:t>
            </a:r>
            <a:r>
              <a:rPr lang="ko-KR" altLang="en-US" sz="1600" spc="-150" dirty="0" smtClean="0"/>
              <a:t>신고하였음</a:t>
            </a:r>
            <a:r>
              <a:rPr lang="en-US" altLang="ko-KR" sz="1600" spc="-150" dirty="0" smtClean="0"/>
              <a:t>.</a:t>
            </a:r>
            <a:endParaRPr lang="en-US" altLang="ko-KR" sz="1600" spc="-150" dirty="0"/>
          </a:p>
        </p:txBody>
      </p:sp>
      <p:sp>
        <p:nvSpPr>
          <p:cNvPr id="5" name="TextBox 4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정서학대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563830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성학대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9363" y="1438025"/>
            <a:ext cx="650957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연령대에 맞지 않는 성 지식과 행동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600" spc="-150" dirty="0" err="1" smtClean="0">
                <a:ea typeface="맑은 고딕" pitchFamily="50" charset="-127"/>
                <a:cs typeface="함초롬돋움"/>
              </a:rPr>
              <a:t>성놀이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)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을 보임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.</a:t>
            </a:r>
            <a:endParaRPr lang="ko-KR" altLang="en-US" sz="1600" spc="-150" dirty="0"/>
          </a:p>
        </p:txBody>
      </p:sp>
      <p:sp>
        <p:nvSpPr>
          <p:cNvPr id="5" name="직사각형 4"/>
          <p:cNvSpPr/>
          <p:nvPr/>
        </p:nvSpPr>
        <p:spPr>
          <a:xfrm>
            <a:off x="1160091" y="1131590"/>
            <a:ext cx="6718850" cy="1944216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1376115" y="987574"/>
            <a:ext cx="799399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376115" y="987574"/>
            <a:ext cx="139025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err="1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성</a:t>
            </a:r>
            <a:r>
              <a:rPr lang="ko-KR" altLang="en-US" sz="1600" b="1" spc="-300" dirty="0" err="1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학대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580" y="1845858"/>
            <a:ext cx="769720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평소와 다른 행동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좋아하던 것에 관심이 없음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. </a:t>
            </a:r>
            <a:endParaRPr lang="ko-KR" altLang="en-US" sz="1600" spc="-150" dirty="0"/>
          </a:p>
        </p:txBody>
      </p:sp>
      <p:sp>
        <p:nvSpPr>
          <p:cNvPr id="9" name="TextBox 8"/>
          <p:cNvSpPr txBox="1"/>
          <p:nvPr/>
        </p:nvSpPr>
        <p:spPr>
          <a:xfrm>
            <a:off x="1386336" y="2238323"/>
            <a:ext cx="66315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죄의식에 사로잡힌 자책 행동을 보임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.</a:t>
            </a:r>
            <a:endParaRPr lang="ko-KR" altLang="en-US" sz="1600" spc="-150" dirty="0"/>
          </a:p>
        </p:txBody>
      </p:sp>
      <p:sp>
        <p:nvSpPr>
          <p:cNvPr id="10" name="TextBox 9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96824" y="2636559"/>
            <a:ext cx="66315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어른에 대한 갑작스런 거부</a:t>
            </a:r>
            <a:endParaRPr lang="ko-KR" altLang="en-US" sz="1600" spc="-150" dirty="0"/>
          </a:p>
        </p:txBody>
      </p:sp>
      <p:sp>
        <p:nvSpPr>
          <p:cNvPr id="12" name="TextBox 11"/>
          <p:cNvSpPr txBox="1"/>
          <p:nvPr/>
        </p:nvSpPr>
        <p:spPr>
          <a:xfrm>
            <a:off x="4540287" y="2636559"/>
            <a:ext cx="115352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섭식장애</a:t>
            </a:r>
            <a:endParaRPr lang="ko-KR" altLang="en-US" sz="1600" spc="-150" dirty="0"/>
          </a:p>
        </p:txBody>
      </p:sp>
      <p:sp>
        <p:nvSpPr>
          <p:cNvPr id="13" name="직사각형 12"/>
          <p:cNvSpPr/>
          <p:nvPr/>
        </p:nvSpPr>
        <p:spPr>
          <a:xfrm>
            <a:off x="2517765" y="3147814"/>
            <a:ext cx="44707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150" dirty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아무렇지 않은 것처럼 대하기</a:t>
            </a:r>
            <a:endParaRPr lang="en-US" altLang="ko-KR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1332314" y="3693371"/>
            <a:ext cx="1152129" cy="655662"/>
            <a:chOff x="739389" y="4372648"/>
            <a:chExt cx="808275" cy="655662"/>
          </a:xfrm>
        </p:grpSpPr>
        <p:sp>
          <p:nvSpPr>
            <p:cNvPr id="15" name="오른쪽 화살표 14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39389" y="4412757"/>
              <a:ext cx="792087" cy="6155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대처요령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7" name="직사각형 16"/>
          <p:cNvSpPr/>
          <p:nvPr/>
        </p:nvSpPr>
        <p:spPr>
          <a:xfrm>
            <a:off x="2507902" y="3507854"/>
            <a:ext cx="44707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150" dirty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입장을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이해할 수 있다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는 태도로 대하기</a:t>
            </a:r>
            <a:endParaRPr lang="en-US" altLang="ko-KR" spc="-150" dirty="0" smtClean="0">
              <a:ea typeface="맑은 고딕" pitchFamily="50" charset="-127"/>
              <a:cs typeface="함초롬돋움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514593" y="3856590"/>
            <a:ext cx="44707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150" dirty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일상적이고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안전한 환경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을 조성</a:t>
            </a:r>
            <a:endParaRPr lang="en-US" altLang="ko-KR" spc="-150" dirty="0" smtClean="0">
              <a:ea typeface="맑은 고딕" pitchFamily="50" charset="-127"/>
              <a:cs typeface="함초롬돋움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514592" y="4225922"/>
            <a:ext cx="52984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150" dirty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아동 진술 오염 방지를 위해 상담하지 말고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바로 신고</a:t>
            </a:r>
            <a:endParaRPr lang="en-US" altLang="ko-KR" b="1" spc="-150" dirty="0" smtClean="0">
              <a:ea typeface="맑은 고딕" pitchFamily="50" charset="-127"/>
              <a:cs typeface="함초롬돋움"/>
            </a:endParaRPr>
          </a:p>
        </p:txBody>
      </p:sp>
    </p:spTree>
    <p:extLst>
      <p:ext uri="{BB962C8B-B14F-4D97-AF65-F5344CB8AC3E}">
        <p14:creationId xmlns:p14="http://schemas.microsoft.com/office/powerpoint/2010/main" val="2247516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성학대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징후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512" y="1491630"/>
            <a:ext cx="4131069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&lt;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신체적 지표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&gt;</a:t>
            </a: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학령 전 아동의 성병 감염</a:t>
            </a:r>
            <a:r>
              <a:rPr lang="en-US" altLang="ko-KR" sz="1200" spc="-150" dirty="0">
                <a:ea typeface="맑은 고딕" pitchFamily="50" charset="-127"/>
                <a:cs typeface="함초롬돋움"/>
              </a:rPr>
              <a:t>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    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임신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endParaRPr lang="en-US" altLang="ko-KR" sz="1200" spc="-150" dirty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&lt;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생식기의 증거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&gt;</a:t>
            </a: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아동의 질에 있는 정액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찢기거나 손실된 처녀막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질의 홍진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질에 생긴 상처나 긁힌 자국 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배뇨곤란     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요도염   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생식기의 대상포진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endParaRPr lang="en-US" altLang="ko-KR" sz="1200" spc="-150" dirty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&lt;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항문 증후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&gt;</a:t>
            </a: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항문 </a:t>
            </a:r>
            <a:r>
              <a:rPr lang="ko-KR" altLang="en-US" sz="1200" spc="-150" dirty="0" err="1" smtClean="0">
                <a:ea typeface="맑은 고딕" pitchFamily="50" charset="-127"/>
                <a:cs typeface="함초롬돋움"/>
              </a:rPr>
              <a:t>괄약근의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 손상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항문주변의 멍이나 찰과상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변비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항문 내장이 짧아지거나 뒤집힘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항문 입구에 생긴 열창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항문이 좁아짐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회음부의 통증과 가려움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대변에 혈액이 나옴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endParaRPr lang="en-US" altLang="ko-KR" sz="1200" spc="-150" dirty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&lt;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구강증후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&gt;</a:t>
            </a: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입천장의 손상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>
                <a:latin typeface="+mj-lt"/>
              </a:rPr>
              <a:t>인두</a:t>
            </a:r>
            <a:r>
              <a:rPr lang="en-US" altLang="ko-KR" sz="1200" spc="-150" dirty="0">
                <a:latin typeface="+mj-lt"/>
              </a:rPr>
              <a:t>(</a:t>
            </a:r>
            <a:r>
              <a:rPr lang="ko-KR" altLang="en-US" sz="1200" spc="-150" dirty="0">
                <a:latin typeface="+mj-lt"/>
              </a:rPr>
              <a:t>咽頭</a:t>
            </a:r>
            <a:r>
              <a:rPr lang="en-US" altLang="ko-KR" sz="1200" spc="-150" dirty="0">
                <a:latin typeface="+mj-lt"/>
              </a:rPr>
              <a:t>)</a:t>
            </a:r>
            <a:r>
              <a:rPr lang="ko-KR" altLang="en-US" sz="1200" spc="-150" dirty="0">
                <a:latin typeface="+mj-lt"/>
              </a:rPr>
              <a:t>임질</a:t>
            </a:r>
            <a:r>
              <a:rPr lang="en-US" altLang="ko-KR" sz="1200" spc="-150" dirty="0">
                <a:latin typeface="+mj-lt"/>
              </a:rPr>
              <a:t>(pharyngeal gonorrhea) </a:t>
            </a:r>
            <a:endParaRPr lang="en-US" altLang="ko-KR" sz="1200" spc="-150" dirty="0" smtClean="0">
              <a:latin typeface="+mj-lt"/>
              <a:ea typeface="맑은 고딕" pitchFamily="50" charset="-127"/>
              <a:cs typeface="함초롬돋움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1520" y="1083070"/>
            <a:ext cx="396004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dirty="0" smtClean="0">
                <a:solidFill>
                  <a:schemeClr val="bg1"/>
                </a:solidFill>
              </a:rPr>
              <a:t>신체적 징후</a:t>
            </a:r>
            <a:endParaRPr lang="ko-KR" altLang="en-US" b="1" spc="-150" dirty="0">
              <a:solidFill>
                <a:schemeClr val="bg1"/>
              </a:solidFill>
            </a:endParaRPr>
          </a:p>
        </p:txBody>
      </p:sp>
      <p:cxnSp>
        <p:nvCxnSpPr>
          <p:cNvPr id="22" name="직선 연결선 21"/>
          <p:cNvCxnSpPr/>
          <p:nvPr/>
        </p:nvCxnSpPr>
        <p:spPr>
          <a:xfrm>
            <a:off x="4368316" y="1424174"/>
            <a:ext cx="0" cy="3379824"/>
          </a:xfrm>
          <a:prstGeom prst="line">
            <a:avLst/>
          </a:prstGeom>
          <a:ln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499992" y="1080258"/>
            <a:ext cx="396000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smtClean="0">
                <a:solidFill>
                  <a:schemeClr val="bg1"/>
                </a:solidFill>
              </a:rPr>
              <a:t>행동적 징후</a:t>
            </a:r>
            <a:endParaRPr lang="ko-KR" altLang="en-US" b="1" spc="-15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87927" y="1495082"/>
            <a:ext cx="4131069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&lt;</a:t>
            </a:r>
            <a:r>
              <a:rPr lang="ko-KR" altLang="en-US" sz="1200" spc="-150" dirty="0" smtClean="0">
                <a:ea typeface="맑은 고딕" pitchFamily="50" charset="-127"/>
                <a:cs typeface="함초롬돋움"/>
              </a:rPr>
              <a:t>성적(性的) 행동지표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&gt;</a:t>
            </a: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200" spc="-150" dirty="0" smtClean="0"/>
              <a:t> </a:t>
            </a:r>
            <a:r>
              <a:rPr lang="ko-KR" altLang="en-US" sz="1200" spc="-150" dirty="0"/>
              <a:t>나이에 맞지 않는 </a:t>
            </a:r>
            <a:r>
              <a:rPr lang="ko-KR" altLang="en-US" sz="1200" spc="-150" dirty="0" smtClean="0"/>
              <a:t>성적행동          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해박하고 </a:t>
            </a:r>
            <a:r>
              <a:rPr lang="ko-KR" altLang="en-US" sz="1200" spc="-150" dirty="0"/>
              <a:t>조숙한 </a:t>
            </a:r>
            <a:r>
              <a:rPr lang="ko-KR" altLang="en-US" sz="1200" spc="-150" dirty="0" err="1" smtClean="0"/>
              <a:t>성지식</a:t>
            </a:r>
            <a:r>
              <a:rPr lang="en-US" altLang="ko-KR" sz="1200" spc="-150" dirty="0">
                <a:ea typeface="맑은 고딕" pitchFamily="50" charset="-127"/>
                <a:cs typeface="함초롬돋움"/>
              </a:rPr>
              <a:t> 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200" spc="-150" dirty="0" smtClean="0"/>
              <a:t> 명백하게 </a:t>
            </a:r>
            <a:r>
              <a:rPr lang="ko-KR" altLang="en-US" sz="1200" spc="-150" dirty="0"/>
              <a:t>성적인 묘사를 한 </a:t>
            </a:r>
            <a:r>
              <a:rPr lang="ko-KR" altLang="en-US" sz="1200" spc="-150" dirty="0" smtClean="0"/>
              <a:t>그림들</a:t>
            </a:r>
            <a:r>
              <a:rPr lang="en-US" altLang="ko-KR" sz="1200" spc="-150" dirty="0"/>
              <a:t> </a:t>
            </a:r>
            <a:r>
              <a:rPr lang="en-US" altLang="ko-KR" sz="1200" spc="-150" dirty="0" smtClean="0"/>
              <a:t>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타인과의 </a:t>
            </a:r>
            <a:r>
              <a:rPr lang="ko-KR" altLang="en-US" sz="1200" spc="-150" dirty="0"/>
              <a:t>성적인 상호관계 </a:t>
            </a:r>
            <a:endParaRPr lang="en-US" altLang="ko-KR" sz="1200" spc="-150" dirty="0" smtClean="0"/>
          </a:p>
          <a:p>
            <a:r>
              <a:rPr lang="en-US" altLang="ko-KR" sz="12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동물이나 </a:t>
            </a:r>
            <a:r>
              <a:rPr lang="ko-KR" altLang="en-US" sz="1200" spc="-150" dirty="0"/>
              <a:t>장난감을 대상으로 하는 성적인 </a:t>
            </a:r>
            <a:r>
              <a:rPr lang="ko-KR" altLang="en-US" sz="1200" spc="-150" dirty="0" smtClean="0"/>
              <a:t>상호관계</a:t>
            </a:r>
            <a:endParaRPr lang="en-US" altLang="ko-KR" sz="1200" spc="-150" dirty="0" smtClean="0"/>
          </a:p>
          <a:p>
            <a:endParaRPr lang="en-US" altLang="ko-KR" sz="1200" spc="-150" dirty="0"/>
          </a:p>
          <a:p>
            <a:r>
              <a:rPr lang="en-US" altLang="ko-KR" sz="1200" spc="-150" dirty="0" smtClean="0"/>
              <a:t>&lt;</a:t>
            </a:r>
            <a:r>
              <a:rPr lang="ko-KR" altLang="en-US" sz="1200" spc="-150" dirty="0" smtClean="0"/>
              <a:t>비</a:t>
            </a:r>
            <a:r>
              <a:rPr lang="en-US" altLang="ko-KR" sz="1200" spc="-150" dirty="0" smtClean="0"/>
              <a:t>(</a:t>
            </a:r>
            <a:r>
              <a:rPr lang="ko-KR" altLang="en-US" sz="1200" spc="-150" dirty="0" smtClean="0"/>
              <a:t>非</a:t>
            </a:r>
            <a:r>
              <a:rPr lang="en-US" altLang="ko-KR" sz="1200" spc="-150" dirty="0" smtClean="0"/>
              <a:t>) </a:t>
            </a:r>
            <a:r>
              <a:rPr lang="ko-KR" altLang="en-US" sz="1200" spc="-150" dirty="0" smtClean="0"/>
              <a:t>성적인 행동지표</a:t>
            </a:r>
            <a:r>
              <a:rPr lang="en-US" altLang="ko-KR" sz="1200" spc="-150" dirty="0" smtClean="0"/>
              <a:t>&gt;</a:t>
            </a:r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위축</a:t>
            </a:r>
            <a:r>
              <a:rPr lang="en-US" altLang="ko-KR" sz="1200" spc="-150" dirty="0"/>
              <a:t>, </a:t>
            </a:r>
            <a:r>
              <a:rPr lang="ko-KR" altLang="en-US" sz="1200" spc="-150" dirty="0"/>
              <a:t>환상</a:t>
            </a:r>
            <a:r>
              <a:rPr lang="en-US" altLang="ko-KR" sz="1200" spc="-150" dirty="0"/>
              <a:t>, </a:t>
            </a:r>
            <a:r>
              <a:rPr lang="ko-KR" altLang="en-US" sz="1200" spc="-150" dirty="0"/>
              <a:t>유아적 행동</a:t>
            </a:r>
            <a:r>
              <a:rPr lang="en-US" altLang="ko-KR" sz="1200" spc="-150" dirty="0"/>
              <a:t>(</a:t>
            </a:r>
            <a:r>
              <a:rPr lang="ko-KR" altLang="en-US" sz="1200" spc="-150" dirty="0"/>
              <a:t>퇴행행동</a:t>
            </a:r>
            <a:r>
              <a:rPr lang="en-US" altLang="ko-KR" sz="1200" spc="-150" dirty="0"/>
              <a:t>) </a:t>
            </a:r>
            <a:endParaRPr lang="en-US" altLang="ko-KR" sz="1200" spc="-150" dirty="0" smtClean="0"/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자기 파괴적 또는 위험을 무릅쓴 모험적인 행동</a:t>
            </a:r>
            <a:endParaRPr lang="en-US" altLang="ko-KR" sz="1200" spc="-150" dirty="0" smtClean="0"/>
          </a:p>
          <a:p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충동성</a:t>
            </a:r>
            <a:r>
              <a:rPr lang="en-US" altLang="ko-KR" sz="1200" spc="-150" dirty="0"/>
              <a:t>, </a:t>
            </a:r>
            <a:r>
              <a:rPr lang="ko-KR" altLang="en-US" sz="1200" spc="-150" dirty="0"/>
              <a:t>산만함 및 주의집중장애 </a:t>
            </a:r>
            <a:endParaRPr lang="en-US" altLang="ko-KR" sz="1200" spc="-150" dirty="0" smtClean="0"/>
          </a:p>
          <a:p>
            <a:r>
              <a:rPr lang="en-US" altLang="ko-KR" sz="12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혼자 </a:t>
            </a:r>
            <a:r>
              <a:rPr lang="ko-KR" altLang="en-US" sz="1200" spc="-150" dirty="0"/>
              <a:t>남아 있기를 거부 또는 외톨이 </a:t>
            </a:r>
            <a:endParaRPr lang="en-US" altLang="ko-KR" sz="1200" spc="-150" dirty="0" smtClean="0"/>
          </a:p>
          <a:p>
            <a:r>
              <a:rPr lang="en-US" altLang="ko-KR" sz="12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특정 </a:t>
            </a:r>
            <a:r>
              <a:rPr lang="ko-KR" altLang="en-US" sz="1200" spc="-150" dirty="0"/>
              <a:t>유형의 사람들 또는 성에 대한 두려움 </a:t>
            </a:r>
            <a:endParaRPr lang="en-US" altLang="ko-KR" sz="1200" spc="-150" dirty="0" smtClean="0"/>
          </a:p>
          <a:p>
            <a:r>
              <a:rPr lang="en-US" altLang="ko-KR" sz="12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방화</a:t>
            </a:r>
            <a:r>
              <a:rPr lang="en-US" altLang="ko-KR" sz="1200" spc="-150" dirty="0"/>
              <a:t>/</a:t>
            </a:r>
            <a:r>
              <a:rPr lang="ko-KR" altLang="en-US" sz="1200" spc="-150" dirty="0"/>
              <a:t>동물에게 잔혹함</a:t>
            </a:r>
            <a:r>
              <a:rPr lang="en-US" altLang="ko-KR" sz="1200" spc="-150" dirty="0"/>
              <a:t>(</a:t>
            </a:r>
            <a:r>
              <a:rPr lang="ko-KR" altLang="en-US" sz="1200" spc="-150" dirty="0"/>
              <a:t>주로 남아의 특징</a:t>
            </a:r>
            <a:r>
              <a:rPr lang="en-US" altLang="ko-KR" sz="1200" spc="-150" dirty="0"/>
              <a:t>) </a:t>
            </a:r>
            <a:r>
              <a:rPr lang="en-US" altLang="ko-KR" sz="1200" spc="-150" dirty="0" smtClean="0"/>
              <a:t>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비행</a:t>
            </a:r>
            <a:r>
              <a:rPr lang="en-US" altLang="ko-KR" sz="1200" spc="-150" dirty="0"/>
              <a:t>, </a:t>
            </a:r>
            <a:r>
              <a:rPr lang="ko-KR" altLang="en-US" sz="1200" spc="-150" dirty="0"/>
              <a:t>가출 </a:t>
            </a:r>
            <a:endParaRPr lang="en-US" altLang="ko-KR" sz="1200" spc="-150" dirty="0" smtClean="0"/>
          </a:p>
          <a:p>
            <a:r>
              <a:rPr lang="en-US" altLang="ko-KR" sz="12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약물 </a:t>
            </a:r>
            <a:r>
              <a:rPr lang="ko-KR" altLang="en-US" sz="1200" spc="-150" dirty="0"/>
              <a:t>및 </a:t>
            </a:r>
            <a:r>
              <a:rPr lang="ko-KR" altLang="en-US" sz="1200" spc="-150" dirty="0" err="1"/>
              <a:t>알콜</a:t>
            </a:r>
            <a:r>
              <a:rPr lang="ko-KR" altLang="en-US" sz="1200" spc="-150" dirty="0"/>
              <a:t> 남용 </a:t>
            </a:r>
            <a:r>
              <a:rPr lang="ko-KR" altLang="en-US" sz="1200" spc="-150" dirty="0" smtClean="0"/>
              <a:t>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자기 </a:t>
            </a:r>
            <a:r>
              <a:rPr lang="ko-KR" altLang="en-US" sz="1200" spc="-150" dirty="0"/>
              <a:t>파괴적 행동</a:t>
            </a:r>
            <a:r>
              <a:rPr lang="en-US" altLang="ko-KR" sz="1200" spc="-150" dirty="0"/>
              <a:t>(</a:t>
            </a:r>
            <a:r>
              <a:rPr lang="ko-KR" altLang="en-US" sz="1200" spc="-150" dirty="0"/>
              <a:t>자살시도</a:t>
            </a:r>
            <a:r>
              <a:rPr lang="en-US" altLang="ko-KR" sz="1200" spc="-150" dirty="0"/>
              <a:t>) </a:t>
            </a:r>
            <a:r>
              <a:rPr lang="en-US" altLang="ko-KR" sz="1200" spc="-150" dirty="0" smtClean="0"/>
              <a:t>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범죄행위 </a:t>
            </a:r>
            <a:endParaRPr lang="en-US" altLang="ko-KR" sz="1200" spc="-150" dirty="0" smtClean="0"/>
          </a:p>
          <a:p>
            <a:r>
              <a:rPr lang="en-US" altLang="ko-KR" sz="12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우울</a:t>
            </a:r>
            <a:r>
              <a:rPr lang="en-US" altLang="ko-KR" sz="1200" spc="-150" dirty="0"/>
              <a:t>, </a:t>
            </a:r>
            <a:r>
              <a:rPr lang="ko-KR" altLang="en-US" sz="1200" spc="-150" dirty="0"/>
              <a:t>불안</a:t>
            </a:r>
            <a:r>
              <a:rPr lang="en-US" altLang="ko-KR" sz="1200" spc="-150" dirty="0"/>
              <a:t>, </a:t>
            </a:r>
            <a:r>
              <a:rPr lang="ko-KR" altLang="en-US" sz="1200" spc="-150" dirty="0"/>
              <a:t>사회관계의 단절 </a:t>
            </a:r>
            <a:r>
              <a:rPr lang="ko-KR" altLang="en-US" sz="1200" spc="-150" dirty="0" smtClean="0"/>
              <a:t>   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수면장애     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err="1" smtClean="0"/>
              <a:t>유뇨증</a:t>
            </a:r>
            <a:r>
              <a:rPr lang="en-US" altLang="ko-KR" sz="1200" spc="-150" dirty="0"/>
              <a:t>/</a:t>
            </a:r>
            <a:r>
              <a:rPr lang="ko-KR" altLang="en-US" sz="1200" spc="-150" dirty="0" err="1"/>
              <a:t>유분증</a:t>
            </a:r>
            <a:r>
              <a:rPr lang="ko-KR" altLang="en-US" sz="1200" spc="-150" dirty="0"/>
              <a:t> </a:t>
            </a:r>
            <a:endParaRPr lang="en-US" altLang="ko-KR" sz="1200" spc="-150" dirty="0">
              <a:ea typeface="맑은 고딕" pitchFamily="50" charset="-127"/>
              <a:cs typeface="함초롬돋움"/>
            </a:endParaRPr>
          </a:p>
          <a:p>
            <a:r>
              <a:rPr lang="en-US" altLang="ko-KR" sz="12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섭식장애</a:t>
            </a:r>
            <a:r>
              <a:rPr lang="en-US" altLang="ko-KR" sz="1200" spc="-150" dirty="0"/>
              <a:t>(</a:t>
            </a:r>
            <a:r>
              <a:rPr lang="ko-KR" altLang="en-US" sz="1200" spc="-150" dirty="0" err="1"/>
              <a:t>폭식증</a:t>
            </a:r>
            <a:r>
              <a:rPr lang="en-US" altLang="ko-KR" sz="1200" spc="-150" dirty="0"/>
              <a:t>/</a:t>
            </a:r>
            <a:r>
              <a:rPr lang="ko-KR" altLang="en-US" sz="1200" spc="-150" dirty="0"/>
              <a:t>거식증</a:t>
            </a:r>
            <a:r>
              <a:rPr lang="en-US" altLang="ko-KR" sz="1200" spc="-150" dirty="0"/>
              <a:t>) </a:t>
            </a:r>
            <a:r>
              <a:rPr lang="en-US" altLang="ko-KR" sz="1200" spc="-150" dirty="0" smtClean="0"/>
              <a:t>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야뇨증       </a:t>
            </a:r>
            <a:r>
              <a:rPr lang="en-US" altLang="ko-KR" sz="12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외상 </a:t>
            </a:r>
            <a:r>
              <a:rPr lang="ko-KR" altLang="en-US" sz="1200" spc="-150" dirty="0"/>
              <a:t>후 스트레스 장애 </a:t>
            </a:r>
            <a:endParaRPr lang="en-US" altLang="ko-KR" sz="1200" spc="-150" dirty="0" smtClean="0"/>
          </a:p>
          <a:p>
            <a:r>
              <a:rPr lang="en-US" altLang="ko-KR" sz="12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200" spc="-150" dirty="0" smtClean="0"/>
              <a:t>저조한 학업수행</a:t>
            </a:r>
            <a:endParaRPr lang="ko-KR" altLang="en-US" sz="1200" spc="-150" dirty="0"/>
          </a:p>
        </p:txBody>
      </p:sp>
    </p:spTree>
    <p:extLst>
      <p:ext uri="{BB962C8B-B14F-4D97-AF65-F5344CB8AC3E}">
        <p14:creationId xmlns:p14="http://schemas.microsoft.com/office/powerpoint/2010/main" val="150224445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755576" y="1563638"/>
            <a:ext cx="7704856" cy="2412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600" spc="-150" dirty="0"/>
              <a:t>산부인과 의사 </a:t>
            </a:r>
            <a:r>
              <a:rPr lang="en-US" altLang="ko-KR" sz="1600" spc="-150" dirty="0"/>
              <a:t>A</a:t>
            </a:r>
            <a:r>
              <a:rPr lang="ko-KR" altLang="en-US" sz="1600" spc="-150" dirty="0"/>
              <a:t>씨는 산부인과 진료를 받으러 온 여아 </a:t>
            </a:r>
            <a:r>
              <a:rPr lang="en-US" altLang="ko-KR" sz="1600" spc="-150" dirty="0"/>
              <a:t>B</a:t>
            </a:r>
            <a:r>
              <a:rPr lang="ko-KR" altLang="en-US" sz="1600" spc="-150" dirty="0" smtClean="0"/>
              <a:t>를</a:t>
            </a:r>
            <a:r>
              <a:rPr lang="en-US" altLang="ko-KR" sz="1600" spc="-150" dirty="0" smtClean="0"/>
              <a:t> </a:t>
            </a:r>
            <a:r>
              <a:rPr lang="ko-KR" altLang="en-US" sz="1600" spc="-150" dirty="0" smtClean="0"/>
              <a:t>진료하다가 </a:t>
            </a:r>
            <a:r>
              <a:rPr lang="ko-KR" altLang="en-US" sz="1600" spc="-150" dirty="0"/>
              <a:t>특이한 점을 </a:t>
            </a:r>
            <a:r>
              <a:rPr lang="ko-KR" altLang="en-US" sz="1600" spc="-150" dirty="0" smtClean="0"/>
              <a:t>발견함</a:t>
            </a:r>
            <a:r>
              <a:rPr lang="en-US" altLang="ko-KR" sz="1600" spc="-150" dirty="0" smtClean="0"/>
              <a:t>.</a:t>
            </a:r>
            <a:endParaRPr lang="en-US" altLang="ko-KR" sz="1600" spc="-150" dirty="0"/>
          </a:p>
          <a:p>
            <a:pPr>
              <a:lnSpc>
                <a:spcPct val="130000"/>
              </a:lnSpc>
            </a:pPr>
            <a:endParaRPr lang="en-US" altLang="ko-KR" sz="1000" spc="-150" dirty="0"/>
          </a:p>
          <a:p>
            <a:pPr>
              <a:lnSpc>
                <a:spcPct val="130000"/>
              </a:lnSpc>
            </a:pPr>
            <a:r>
              <a:rPr lang="ko-KR" altLang="en-US" sz="1600" spc="-150" dirty="0"/>
              <a:t>진료 전 아동의 부모는 목욕 도중 손이 </a:t>
            </a:r>
            <a:r>
              <a:rPr lang="ko-KR" altLang="en-US" sz="1600" spc="-150" dirty="0" smtClean="0"/>
              <a:t>미끄러져 </a:t>
            </a:r>
            <a:r>
              <a:rPr lang="ko-KR" altLang="en-US" sz="1600" b="1" spc="-150" dirty="0"/>
              <a:t>아동의 </a:t>
            </a:r>
            <a:r>
              <a:rPr lang="ko-KR" altLang="en-US" sz="1600" b="1" spc="-150" dirty="0" smtClean="0"/>
              <a:t>성기에</a:t>
            </a:r>
            <a:r>
              <a:rPr lang="en-US" altLang="ko-KR" sz="1600" b="1" spc="-150" dirty="0" smtClean="0"/>
              <a:t> </a:t>
            </a:r>
            <a:r>
              <a:rPr lang="ko-KR" altLang="en-US" sz="1600" b="1" spc="-150" dirty="0" smtClean="0"/>
              <a:t>손가락</a:t>
            </a:r>
            <a:r>
              <a:rPr lang="ko-KR" altLang="en-US" sz="1600" spc="-150" dirty="0" smtClean="0"/>
              <a:t>이 </a:t>
            </a:r>
            <a:r>
              <a:rPr lang="ko-KR" altLang="en-US" sz="1600" spc="-150" dirty="0"/>
              <a:t>들어간 적이 있고</a:t>
            </a:r>
            <a:r>
              <a:rPr lang="en-US" altLang="ko-KR" sz="1600" spc="-150" dirty="0"/>
              <a:t>, </a:t>
            </a:r>
            <a:r>
              <a:rPr lang="ko-KR" altLang="en-US" sz="1600" spc="-150" dirty="0"/>
              <a:t>아동이 자신의</a:t>
            </a:r>
            <a:r>
              <a:rPr lang="ko-KR" altLang="en-US" sz="1600" b="1" spc="-150" dirty="0"/>
              <a:t> 성기를 </a:t>
            </a:r>
            <a:r>
              <a:rPr lang="ko-KR" altLang="en-US" sz="1600" b="1" spc="-150" dirty="0" smtClean="0"/>
              <a:t>만지며</a:t>
            </a:r>
            <a:r>
              <a:rPr lang="en-US" altLang="ko-KR" sz="1600" b="1" spc="-150" dirty="0" smtClean="0"/>
              <a:t> </a:t>
            </a:r>
            <a:r>
              <a:rPr lang="ko-KR" altLang="en-US" sz="1600" b="1" spc="-150" dirty="0" smtClean="0"/>
              <a:t>노는 </a:t>
            </a:r>
            <a:r>
              <a:rPr lang="ko-KR" altLang="en-US" sz="1600" b="1" spc="-150" dirty="0"/>
              <a:t>것을 좋아해 상처가 발생</a:t>
            </a:r>
            <a:r>
              <a:rPr lang="ko-KR" altLang="en-US" sz="1600" spc="-150" dirty="0"/>
              <a:t>했다며 진료사유를 </a:t>
            </a:r>
            <a:r>
              <a:rPr lang="ko-KR" altLang="en-US" sz="1600" spc="-150" dirty="0" smtClean="0"/>
              <a:t>말했으나</a:t>
            </a:r>
            <a:r>
              <a:rPr lang="en-US" altLang="ko-KR" sz="1600" spc="-150" dirty="0" smtClean="0"/>
              <a:t>,</a:t>
            </a:r>
            <a:endParaRPr lang="en-US" altLang="ko-KR" sz="1600" spc="-150" dirty="0"/>
          </a:p>
          <a:p>
            <a:pPr>
              <a:lnSpc>
                <a:spcPct val="130000"/>
              </a:lnSpc>
            </a:pPr>
            <a:r>
              <a:rPr lang="en-US" altLang="ko-KR" sz="1600" spc="-150" dirty="0"/>
              <a:t>A</a:t>
            </a:r>
            <a:r>
              <a:rPr lang="ko-KR" altLang="en-US" sz="1600" spc="-150" dirty="0"/>
              <a:t>씨는 진료 중 아동의 </a:t>
            </a:r>
            <a:r>
              <a:rPr lang="ko-KR" altLang="en-US" sz="1600" b="1" spc="-150" dirty="0"/>
              <a:t>질 내에 상처가 깊고 질과 항문에 성학대가 의심되는 흔적</a:t>
            </a:r>
            <a:r>
              <a:rPr lang="ko-KR" altLang="en-US" sz="1600" spc="-150" dirty="0"/>
              <a:t>들을 </a:t>
            </a:r>
            <a:r>
              <a:rPr lang="ko-KR" altLang="en-US" sz="1600" spc="-150" dirty="0" smtClean="0"/>
              <a:t>발견함</a:t>
            </a:r>
            <a:r>
              <a:rPr lang="en-US" altLang="ko-KR" sz="1600" spc="-150" dirty="0" smtClean="0"/>
              <a:t>.</a:t>
            </a:r>
            <a:endParaRPr lang="en-US" altLang="ko-KR" sz="1600" spc="-150" dirty="0"/>
          </a:p>
          <a:p>
            <a:pPr>
              <a:lnSpc>
                <a:spcPct val="130000"/>
              </a:lnSpc>
            </a:pPr>
            <a:endParaRPr lang="en-US" altLang="ko-KR" sz="1000" spc="-150" dirty="0"/>
          </a:p>
          <a:p>
            <a:pPr>
              <a:lnSpc>
                <a:spcPct val="130000"/>
              </a:lnSpc>
            </a:pPr>
            <a:r>
              <a:rPr lang="en-US" altLang="ko-KR" sz="1600" spc="-150" dirty="0"/>
              <a:t>A</a:t>
            </a:r>
            <a:r>
              <a:rPr lang="ko-KR" altLang="en-US" sz="1600" spc="-150" dirty="0"/>
              <a:t>씨가 아동에게 상처가 발행한 원인을 물었으나 아동은 대답하지 않고 침울한 표정만 지었고</a:t>
            </a:r>
            <a:r>
              <a:rPr lang="en-US" altLang="ko-KR" sz="1600" spc="-150" dirty="0"/>
              <a:t>, </a:t>
            </a:r>
            <a:r>
              <a:rPr lang="ko-KR" altLang="en-US" sz="1600" spc="-150" dirty="0"/>
              <a:t>이에 </a:t>
            </a:r>
            <a:r>
              <a:rPr lang="en-US" altLang="ko-KR" sz="1600" spc="-150" dirty="0"/>
              <a:t>A</a:t>
            </a:r>
            <a:r>
              <a:rPr lang="ko-KR" altLang="en-US" sz="1600" spc="-150" dirty="0"/>
              <a:t>씨는 아동학대로 </a:t>
            </a:r>
            <a:r>
              <a:rPr lang="ko-KR" altLang="en-US" sz="1600" spc="-150" dirty="0" smtClean="0"/>
              <a:t>생각되어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아동학대 </a:t>
            </a:r>
            <a:r>
              <a:rPr lang="ko-KR" altLang="en-US" sz="1600" spc="-150" dirty="0"/>
              <a:t>신고전화</a:t>
            </a:r>
            <a:r>
              <a:rPr lang="en-US" altLang="ko-KR" sz="1600" spc="-150" dirty="0"/>
              <a:t>(112)</a:t>
            </a:r>
            <a:r>
              <a:rPr lang="ko-KR" altLang="en-US" sz="1600" spc="-150" dirty="0"/>
              <a:t>로 신고하였다</a:t>
            </a:r>
            <a:r>
              <a:rPr lang="en-US" altLang="ko-KR" sz="1600" spc="-150" dirty="0"/>
              <a:t>.</a:t>
            </a:r>
            <a:r>
              <a:rPr lang="ko-KR" altLang="en-US" sz="1600" spc="-150" dirty="0"/>
              <a:t>  </a:t>
            </a:r>
            <a:endParaRPr lang="en-US" altLang="ko-KR" sz="1600" spc="-150" dirty="0"/>
          </a:p>
        </p:txBody>
      </p:sp>
      <p:sp>
        <p:nvSpPr>
          <p:cNvPr id="4" name="TextBox 3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성학대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91376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7504" y="1334608"/>
            <a:ext cx="1440160" cy="5195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2011. 05</a:t>
            </a:r>
            <a:endParaRPr lang="en-US" altLang="ko-KR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2" name="직선 연결선 31"/>
          <p:cNvCxnSpPr/>
          <p:nvPr/>
        </p:nvCxnSpPr>
        <p:spPr>
          <a:xfrm>
            <a:off x="1763688" y="1347614"/>
            <a:ext cx="0" cy="316835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그룹 22"/>
          <p:cNvGrpSpPr/>
          <p:nvPr/>
        </p:nvGrpSpPr>
        <p:grpSpPr>
          <a:xfrm>
            <a:off x="1619672" y="1475024"/>
            <a:ext cx="288032" cy="288032"/>
            <a:chOff x="1331640" y="1203598"/>
            <a:chExt cx="504056" cy="504056"/>
          </a:xfrm>
        </p:grpSpPr>
        <p:sp>
          <p:nvSpPr>
            <p:cNvPr id="24" name="타원 23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타원 24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2123728" y="1326594"/>
            <a:ext cx="5760640" cy="6524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계모 박씨는 의붓딸인 이양이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학원에서 늦게 귀가하고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거짓말을 한다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’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는 이유로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400" spc="-150" dirty="0" err="1" smtClean="0">
                <a:latin typeface="맑은 고딕" pitchFamily="50" charset="-127"/>
                <a:ea typeface="맑은 고딕" pitchFamily="50" charset="-127"/>
              </a:rPr>
              <a:t>수차례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 때리거나 뜨거운 물을 부음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7504" y="2219724"/>
            <a:ext cx="1440160" cy="5195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2013. 10</a:t>
            </a:r>
            <a:endParaRPr lang="en-US" altLang="ko-KR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35" name="그룹 34"/>
          <p:cNvGrpSpPr/>
          <p:nvPr/>
        </p:nvGrpSpPr>
        <p:grpSpPr>
          <a:xfrm>
            <a:off x="1619672" y="2360140"/>
            <a:ext cx="288032" cy="288032"/>
            <a:chOff x="1331640" y="1203598"/>
            <a:chExt cx="504056" cy="504056"/>
          </a:xfrm>
        </p:grpSpPr>
        <p:sp>
          <p:nvSpPr>
            <p:cNvPr id="36" name="타원 35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타원 36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123728" y="2067694"/>
            <a:ext cx="6912768" cy="9325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‘2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천원을 가져가지 않았다고 거짓말을 한다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’, ‘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친구들과 소풍을 가고 싶다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’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는 이유로  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이양의 </a:t>
            </a:r>
            <a:r>
              <a:rPr lang="ko-KR" altLang="ko-KR" sz="1400" spc="-150" dirty="0" smtClean="0"/>
              <a:t>머리와 가슴 등을 10차례 이상 주먹과 발로 폭행해 숨지게 </a:t>
            </a:r>
            <a:r>
              <a:rPr lang="ko-KR" altLang="en-US" sz="1400" spc="-150" dirty="0" smtClean="0"/>
              <a:t>함</a:t>
            </a:r>
            <a:r>
              <a:rPr lang="en-US" altLang="ko-KR" sz="1400" spc="-150" dirty="0" smtClean="0"/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아동의 갈비뼈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24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개 중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16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개가 골절됐고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폭행 뒤 멍을 빼기 위해 따뜻한 물을 채운 욕조에 넣음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7504" y="3199898"/>
            <a:ext cx="1440160" cy="5195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2014. 04</a:t>
            </a:r>
            <a:endParaRPr lang="en-US" altLang="ko-KR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40" name="그룹 39"/>
          <p:cNvGrpSpPr/>
          <p:nvPr/>
        </p:nvGrpSpPr>
        <p:grpSpPr>
          <a:xfrm>
            <a:off x="1619672" y="3340314"/>
            <a:ext cx="288032" cy="288032"/>
            <a:chOff x="1331640" y="1203598"/>
            <a:chExt cx="504056" cy="504056"/>
          </a:xfrm>
        </p:grpSpPr>
        <p:sp>
          <p:nvSpPr>
            <p:cNvPr id="41" name="타원 40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타원 41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2123728" y="3143400"/>
            <a:ext cx="6912768" cy="6524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심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울산지방법원 재판부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 계모 박씨에게 징역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15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년 선고함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검찰은 해외 형량에 비해 너무 적고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계모 박씨도 형이 무겁다며 항소함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7504" y="3939902"/>
            <a:ext cx="1440160" cy="5724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2014. 10</a:t>
            </a:r>
            <a:endParaRPr lang="en-US" altLang="ko-KR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45" name="그룹 44"/>
          <p:cNvGrpSpPr/>
          <p:nvPr/>
        </p:nvGrpSpPr>
        <p:grpSpPr>
          <a:xfrm>
            <a:off x="1619672" y="4080318"/>
            <a:ext cx="288032" cy="288032"/>
            <a:chOff x="1331640" y="1203598"/>
            <a:chExt cx="504056" cy="504056"/>
          </a:xfrm>
        </p:grpSpPr>
        <p:sp>
          <p:nvSpPr>
            <p:cNvPr id="46" name="타원 45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타원 46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2123728" y="3939902"/>
            <a:ext cx="6912768" cy="6524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항소심 부산고등법원 재판부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계모 박씨에게 살인죄 적용되어 징역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18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년 선고함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계모 상고 포기함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 (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친부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2014. 11 1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심에서 징역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년 선고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/ 2015. 06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항소심에서 징역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년 선고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619672" y="803449"/>
            <a:ext cx="5472608" cy="5195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&lt; “</a:t>
            </a:r>
            <a:r>
              <a:rPr lang="ko-KR" altLang="en-US" sz="24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소풍 가고 싶다</a:t>
            </a:r>
            <a:r>
              <a:rPr lang="en-US" altLang="ko-KR" sz="24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”</a:t>
            </a:r>
            <a:r>
              <a:rPr lang="ko-KR" altLang="en-US" sz="24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는 이유로</a:t>
            </a:r>
            <a:r>
              <a:rPr lang="en-US" altLang="ko-KR" sz="2400" b="1" spc="-30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 · · ·</a:t>
            </a:r>
            <a:r>
              <a:rPr lang="ko-KR" altLang="en-US" sz="24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 </a:t>
            </a:r>
            <a:r>
              <a:rPr lang="en-US" altLang="ko-KR" sz="24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&gt;</a:t>
            </a:r>
            <a:endParaRPr lang="en-US" altLang="ko-KR" spc="-150" dirty="0" smtClean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51219" y="249720"/>
            <a:ext cx="655272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들어가며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20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아동학대범죄의 처벌 등에 관한 특례법 시</a:t>
            </a:r>
            <a:r>
              <a:rPr lang="ko-KR" altLang="en-US" sz="1600" b="1" spc="-150" dirty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행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및 아동복지법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일부개정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(2014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년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방임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6798" y="1843460"/>
            <a:ext cx="650957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위생상태 불량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계절에 맞지 않는 옷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영양실조</a:t>
            </a:r>
            <a:endParaRPr lang="ko-KR" altLang="en-US" sz="1600" spc="-150" dirty="0"/>
          </a:p>
        </p:txBody>
      </p:sp>
      <p:sp>
        <p:nvSpPr>
          <p:cNvPr id="5" name="직사각형 4"/>
          <p:cNvSpPr/>
          <p:nvPr/>
        </p:nvSpPr>
        <p:spPr>
          <a:xfrm>
            <a:off x="1237526" y="1491630"/>
            <a:ext cx="6718850" cy="1944216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1453550" y="1347614"/>
            <a:ext cx="550971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453550" y="1347614"/>
            <a:ext cx="95821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방</a:t>
            </a:r>
            <a:r>
              <a:rPr lang="ko-KR" altLang="en-US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임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46798" y="2364640"/>
            <a:ext cx="557347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몸에 머릿니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빈대 등이 있음</a:t>
            </a:r>
            <a:endParaRPr lang="ko-KR" altLang="en-US" sz="1600" spc="-150" dirty="0"/>
          </a:p>
        </p:txBody>
      </p:sp>
      <p:sp>
        <p:nvSpPr>
          <p:cNvPr id="9" name="TextBox 8"/>
          <p:cNvSpPr txBox="1"/>
          <p:nvPr/>
        </p:nvSpPr>
        <p:spPr>
          <a:xfrm>
            <a:off x="1468832" y="2866606"/>
            <a:ext cx="66315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학교나 병원을 보내지 않음</a:t>
            </a:r>
            <a:endParaRPr lang="ko-KR" altLang="en-US" sz="1600" spc="-150" dirty="0"/>
          </a:p>
        </p:txBody>
      </p:sp>
      <p:sp>
        <p:nvSpPr>
          <p:cNvPr id="10" name="직사각형 9"/>
          <p:cNvSpPr/>
          <p:nvPr/>
        </p:nvSpPr>
        <p:spPr>
          <a:xfrm>
            <a:off x="2549516" y="3625178"/>
            <a:ext cx="44707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150" dirty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아동의 위생상태나 의복</a:t>
            </a:r>
            <a:r>
              <a:rPr lang="en-US" altLang="ko-KR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냄새 등으로 </a:t>
            </a:r>
            <a:endParaRPr lang="en-US" altLang="ko-KR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pc="-150" dirty="0">
                <a:ea typeface="맑은 고딕" pitchFamily="50" charset="-127"/>
                <a:cs typeface="함초롬돋움"/>
              </a:rPr>
              <a:t> </a:t>
            </a:r>
            <a:r>
              <a:rPr lang="en-US" altLang="ko-KR" spc="-150" dirty="0" smtClean="0">
                <a:ea typeface="맑은 고딕" pitchFamily="50" charset="-127"/>
                <a:cs typeface="함초롬돋움"/>
              </a:rPr>
              <a:t> 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비교적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쉽게 확인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이 가능함</a:t>
            </a:r>
            <a:endParaRPr lang="en-US" altLang="ko-KR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04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0230213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방임 징후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04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4658" y="2211709"/>
            <a:ext cx="3888432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발달지연 및 성장장애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비위생적인 신체상태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예방접종과 의학적 치료 불이행으로 인한 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건강상태 불량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아동에게 악취가 지속적으로 나는 경우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8028" y="1619427"/>
            <a:ext cx="360000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dirty="0" smtClean="0">
                <a:solidFill>
                  <a:schemeClr val="bg1"/>
                </a:solidFill>
              </a:rPr>
              <a:t>신체적 징후</a:t>
            </a:r>
            <a:endParaRPr lang="ko-KR" altLang="en-US" b="1" spc="-150" dirty="0">
              <a:solidFill>
                <a:schemeClr val="bg1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4368316" y="1960531"/>
            <a:ext cx="0" cy="1937561"/>
          </a:xfrm>
          <a:prstGeom prst="line">
            <a:avLst/>
          </a:prstGeom>
          <a:ln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99992" y="1616615"/>
            <a:ext cx="3600000" cy="349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tIns="36000" bIns="36000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spc="-150" smtClean="0">
                <a:solidFill>
                  <a:schemeClr val="bg1"/>
                </a:solidFill>
              </a:rPr>
              <a:t>행동적 징후</a:t>
            </a:r>
            <a:endParaRPr lang="ko-KR" altLang="en-US" b="1" spc="-15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99992" y="2052012"/>
            <a:ext cx="4131069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계절에 맞지 않는 부적절한 옷차림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음식을 구걸하거나 훔침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비행 또는 도벽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학교에 일찍 등교하고 집에 늦게 귀가함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지속적인 피로 또는 불안정감 호소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err="1" smtClean="0">
                <a:ea typeface="맑은 고딕" pitchFamily="50" charset="-127"/>
                <a:cs typeface="함초롬돋움"/>
              </a:rPr>
              <a:t>수업중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 조는 태도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잦은 결석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</p:txBody>
      </p:sp>
    </p:spTree>
    <p:extLst>
      <p:ext uri="{BB962C8B-B14F-4D97-AF65-F5344CB8AC3E}">
        <p14:creationId xmlns:p14="http://schemas.microsoft.com/office/powerpoint/2010/main" val="305515942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발견하기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방임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755576" y="987574"/>
            <a:ext cx="7614592" cy="357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600" spc="-150" dirty="0"/>
              <a:t>소방서 구급대원  </a:t>
            </a:r>
            <a:r>
              <a:rPr lang="en-US" altLang="ko-KR" sz="1600" spc="-150" dirty="0"/>
              <a:t>A</a:t>
            </a:r>
            <a:r>
              <a:rPr lang="ko-KR" altLang="en-US" sz="1600" spc="-150" dirty="0"/>
              <a:t>씨는 </a:t>
            </a:r>
            <a:r>
              <a:rPr lang="en-US" altLang="ko-KR" sz="1600" spc="-150" dirty="0"/>
              <a:t>30</a:t>
            </a:r>
            <a:r>
              <a:rPr lang="ko-KR" altLang="en-US" sz="1600" spc="-150" dirty="0"/>
              <a:t>대 여성이 부부싸움 중 남편이 휘두른 칼에 복부에 상처를 입어 출혈이 심하다는 내용으로 신고를 받고 출동하였다</a:t>
            </a:r>
            <a:r>
              <a:rPr lang="en-US" altLang="ko-KR" sz="1600" spc="-150" dirty="0"/>
              <a:t>.</a:t>
            </a:r>
          </a:p>
          <a:p>
            <a:pPr>
              <a:lnSpc>
                <a:spcPct val="130000"/>
              </a:lnSpc>
            </a:pPr>
            <a:endParaRPr lang="en-US" altLang="ko-KR" sz="1000" spc="-150" dirty="0"/>
          </a:p>
          <a:p>
            <a:pPr>
              <a:lnSpc>
                <a:spcPct val="130000"/>
              </a:lnSpc>
            </a:pPr>
            <a:r>
              <a:rPr lang="ko-KR" altLang="en-US" sz="1600" spc="-150" dirty="0"/>
              <a:t>구조를 위해 집에 들어간 순간</a:t>
            </a:r>
            <a:r>
              <a:rPr lang="en-US" altLang="ko-KR" sz="1600" spc="-150" dirty="0"/>
              <a:t>,</a:t>
            </a:r>
            <a:r>
              <a:rPr lang="ko-KR" altLang="en-US" sz="1600" spc="-150" dirty="0"/>
              <a:t> </a:t>
            </a:r>
            <a:r>
              <a:rPr lang="ko-KR" altLang="en-US" sz="1600" b="1" spc="-150" dirty="0"/>
              <a:t>방 안에 악취</a:t>
            </a:r>
            <a:r>
              <a:rPr lang="ko-KR" altLang="en-US" sz="1600" spc="-150" dirty="0"/>
              <a:t>가 진동했고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집안 </a:t>
            </a:r>
            <a:r>
              <a:rPr lang="ko-KR" altLang="en-US" sz="1600" spc="-150" dirty="0"/>
              <a:t>곳곳에 </a:t>
            </a:r>
            <a:r>
              <a:rPr lang="ko-KR" altLang="en-US" sz="1600" b="1" spc="-150" dirty="0"/>
              <a:t>쓰레기 봉지</a:t>
            </a:r>
            <a:r>
              <a:rPr lang="ko-KR" altLang="en-US" sz="1600" spc="-150" dirty="0"/>
              <a:t>가 널려 있었으며 </a:t>
            </a:r>
            <a:r>
              <a:rPr lang="ko-KR" altLang="en-US" sz="1600" b="1" spc="-150" dirty="0"/>
              <a:t>바퀴벌레</a:t>
            </a:r>
            <a:r>
              <a:rPr lang="ko-KR" altLang="en-US" sz="1600" spc="-150" dirty="0"/>
              <a:t> 등 벌레를 목격했다</a:t>
            </a:r>
            <a:r>
              <a:rPr lang="en-US" altLang="ko-KR" sz="1600" spc="-150" dirty="0"/>
              <a:t>. </a:t>
            </a:r>
          </a:p>
          <a:p>
            <a:pPr>
              <a:lnSpc>
                <a:spcPct val="130000"/>
              </a:lnSpc>
            </a:pPr>
            <a:endParaRPr lang="en-US" altLang="ko-KR" sz="1000" spc="-150" dirty="0"/>
          </a:p>
          <a:p>
            <a:pPr>
              <a:lnSpc>
                <a:spcPct val="130000"/>
              </a:lnSpc>
            </a:pPr>
            <a:r>
              <a:rPr lang="en-US" altLang="ko-KR" sz="1600" spc="-150" dirty="0"/>
              <a:t>A</a:t>
            </a:r>
            <a:r>
              <a:rPr lang="ko-KR" altLang="en-US" sz="1600" spc="-150" dirty="0"/>
              <a:t>씨는 응급조치를 한 후 자녀로 보이는 </a:t>
            </a:r>
            <a:r>
              <a:rPr lang="en-US" altLang="ko-KR" sz="1600" spc="-150" dirty="0"/>
              <a:t>B</a:t>
            </a:r>
            <a:r>
              <a:rPr lang="ko-KR" altLang="en-US" sz="1600" spc="-150" dirty="0"/>
              <a:t>군과 </a:t>
            </a:r>
            <a:r>
              <a:rPr lang="en-US" altLang="ko-KR" sz="1600" spc="-150" dirty="0"/>
              <a:t>C</a:t>
            </a:r>
            <a:r>
              <a:rPr lang="ko-KR" altLang="en-US" sz="1600" spc="-150" dirty="0"/>
              <a:t>군의</a:t>
            </a:r>
            <a:endParaRPr lang="en-US" altLang="ko-KR" sz="1600" spc="-150" dirty="0"/>
          </a:p>
          <a:p>
            <a:pPr>
              <a:lnSpc>
                <a:spcPct val="130000"/>
              </a:lnSpc>
            </a:pPr>
            <a:r>
              <a:rPr lang="ko-KR" altLang="en-US" sz="1600" b="1" spc="-150" dirty="0"/>
              <a:t>지저분한 옷</a:t>
            </a:r>
            <a:r>
              <a:rPr lang="ko-KR" altLang="en-US" sz="1600" spc="-150" dirty="0"/>
              <a:t>과 이 아동들이 </a:t>
            </a:r>
            <a:r>
              <a:rPr lang="ko-KR" altLang="en-US" sz="1600" b="1" spc="-150" dirty="0"/>
              <a:t>또래보다 마르고 왜소한 모습</a:t>
            </a:r>
            <a:r>
              <a:rPr lang="ko-KR" altLang="en-US" sz="1600" spc="-150" dirty="0"/>
              <a:t>에 눈길이 갔다</a:t>
            </a:r>
            <a:r>
              <a:rPr lang="en-US" altLang="ko-KR" sz="1600" spc="-150" dirty="0"/>
              <a:t>.</a:t>
            </a:r>
          </a:p>
          <a:p>
            <a:pPr>
              <a:lnSpc>
                <a:spcPct val="130000"/>
              </a:lnSpc>
            </a:pPr>
            <a:endParaRPr lang="en-US" altLang="ko-KR" sz="1000" spc="-150" dirty="0"/>
          </a:p>
          <a:p>
            <a:pPr>
              <a:lnSpc>
                <a:spcPct val="130000"/>
              </a:lnSpc>
            </a:pPr>
            <a:r>
              <a:rPr lang="en-US" altLang="ko-KR" sz="1600" spc="-150" dirty="0"/>
              <a:t>A</a:t>
            </a:r>
            <a:r>
              <a:rPr lang="ko-KR" altLang="en-US" sz="1600" spc="-150" dirty="0"/>
              <a:t>씨는 퇴근한 이후 아동들이 </a:t>
            </a:r>
            <a:r>
              <a:rPr lang="ko-KR" altLang="en-US" sz="1600" b="1" spc="-150" dirty="0"/>
              <a:t>추운 날씨에 짧은 </a:t>
            </a:r>
            <a:r>
              <a:rPr lang="ko-KR" altLang="en-US" sz="1600" b="1" spc="-150" dirty="0" smtClean="0"/>
              <a:t>티셔츠</a:t>
            </a:r>
            <a:r>
              <a:rPr lang="ko-KR" altLang="en-US" sz="1600" spc="-150" dirty="0" smtClean="0"/>
              <a:t>를</a:t>
            </a:r>
            <a:r>
              <a:rPr lang="en-US" altLang="ko-KR" sz="1600" spc="-150" dirty="0" smtClean="0"/>
              <a:t> </a:t>
            </a:r>
            <a:r>
              <a:rPr lang="ko-KR" altLang="en-US" sz="1600" spc="-150" dirty="0" smtClean="0"/>
              <a:t>입고 있고</a:t>
            </a:r>
            <a:r>
              <a:rPr lang="en-US" altLang="ko-KR" sz="1600" spc="-150" dirty="0" smtClean="0"/>
              <a:t>,</a:t>
            </a:r>
            <a:r>
              <a:rPr lang="ko-KR" altLang="en-US" sz="1600" spc="-150" dirty="0" smtClean="0"/>
              <a:t>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비위생적인 </a:t>
            </a:r>
            <a:r>
              <a:rPr lang="ko-KR" altLang="en-US" sz="1600" spc="-150" dirty="0"/>
              <a:t>환경에서 생활하며</a:t>
            </a:r>
            <a:r>
              <a:rPr lang="en-US" altLang="ko-KR" sz="1600" spc="-150" dirty="0"/>
              <a:t> </a:t>
            </a:r>
            <a:r>
              <a:rPr lang="ko-KR" altLang="en-US" sz="1600" spc="-150" dirty="0"/>
              <a:t>집 안에 쓰레기 등이 </a:t>
            </a:r>
            <a:r>
              <a:rPr lang="ko-KR" altLang="en-US" sz="1600" spc="-150" dirty="0" err="1"/>
              <a:t>가득찬</a:t>
            </a:r>
            <a:r>
              <a:rPr lang="ko-KR" altLang="en-US" sz="1600" spc="-150" dirty="0"/>
              <a:t> 점이 마음에 걸려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아동학대 </a:t>
            </a:r>
            <a:r>
              <a:rPr lang="ko-KR" altLang="en-US" sz="1600" spc="-150" dirty="0"/>
              <a:t>신고전화</a:t>
            </a:r>
            <a:r>
              <a:rPr lang="en-US" altLang="ko-KR" sz="1600" spc="-150" dirty="0"/>
              <a:t>(112)</a:t>
            </a:r>
            <a:r>
              <a:rPr lang="ko-KR" altLang="en-US" sz="1600" spc="-150" dirty="0"/>
              <a:t>로 신고하였다</a:t>
            </a:r>
            <a:r>
              <a:rPr lang="en-US" altLang="ko-KR" sz="1600" spc="-150" dirty="0"/>
              <a:t>. </a:t>
            </a:r>
            <a:r>
              <a:rPr lang="ko-KR" altLang="en-US" sz="1600" spc="-150" dirty="0"/>
              <a:t> </a:t>
            </a:r>
            <a:r>
              <a:rPr lang="en-US" altLang="ko-KR" sz="1600" spc="-150" dirty="0"/>
              <a:t> </a:t>
            </a:r>
            <a:endParaRPr lang="ko-KR" altLang="en-US" sz="1600" spc="-150" dirty="0"/>
          </a:p>
        </p:txBody>
      </p:sp>
      <p:sp>
        <p:nvSpPr>
          <p:cNvPr id="5" name="TextBox 4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04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666235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05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</a:t>
            </a:r>
            <a:r>
              <a:rPr lang="ko-KR" altLang="en-US" sz="2000" b="1" spc="-15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신고시</a:t>
            </a:r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유의사항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아동학대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신고시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유의사항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971600" y="1707654"/>
            <a:ext cx="7128792" cy="2016224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1259632" y="1563638"/>
            <a:ext cx="828092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221744" y="1563638"/>
            <a:ext cx="14401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유의사</a:t>
            </a:r>
            <a:r>
              <a:rPr lang="ko-KR" altLang="en-US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항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1187624" y="1970712"/>
            <a:ext cx="676875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FFC000"/>
              </a:buClr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가능한 한 </a:t>
            </a:r>
            <a:r>
              <a:rPr lang="ko-KR" altLang="en-US" sz="1600" b="1" spc="-150" dirty="0" smtClean="0">
                <a:latin typeface="+mn-ea"/>
              </a:rPr>
              <a:t>증거 </a:t>
            </a:r>
            <a:r>
              <a:rPr lang="ko-KR" altLang="en-US" sz="1600" b="1" spc="-150" dirty="0">
                <a:latin typeface="+mn-ea"/>
              </a:rPr>
              <a:t>사진</a:t>
            </a:r>
            <a:r>
              <a:rPr lang="en-US" altLang="ko-KR" sz="1600" b="1" spc="-150" dirty="0">
                <a:latin typeface="+mn-ea"/>
              </a:rPr>
              <a:t> </a:t>
            </a:r>
            <a:r>
              <a:rPr lang="ko-KR" altLang="en-US" sz="1600" spc="-150" dirty="0">
                <a:latin typeface="+mn-ea"/>
              </a:rPr>
              <a:t>등을 </a:t>
            </a:r>
            <a:r>
              <a:rPr lang="ko-KR" altLang="en-US" sz="1600" spc="-150" dirty="0" smtClean="0">
                <a:latin typeface="+mn-ea"/>
              </a:rPr>
              <a:t>확보함</a:t>
            </a:r>
            <a:r>
              <a:rPr lang="en-US" altLang="ko-KR" sz="1600" spc="-150" dirty="0">
                <a:latin typeface="+mn-ea"/>
              </a:rPr>
              <a:t>.</a:t>
            </a:r>
            <a:endParaRPr lang="en-US" altLang="ko-KR" sz="1600" spc="-150" dirty="0" smtClean="0">
              <a:latin typeface="+mn-ea"/>
            </a:endParaRPr>
          </a:p>
          <a:p>
            <a:pPr algn="just">
              <a:buClr>
                <a:srgbClr val="FFC000"/>
              </a:buClr>
            </a:pPr>
            <a:endParaRPr lang="en-US" altLang="ko-KR" sz="1000" spc="-150" dirty="0" smtClean="0">
              <a:latin typeface="+mn-ea"/>
            </a:endParaRPr>
          </a:p>
          <a:p>
            <a:pPr algn="just">
              <a:buClr>
                <a:srgbClr val="FFC000"/>
              </a:buClr>
            </a:pP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n-ea"/>
              </a:rPr>
              <a:t>아동이 불안에 빠지지 않도록 큰일이 난 것처럼 하지 않고 </a:t>
            </a:r>
            <a:r>
              <a:rPr lang="ko-KR" altLang="en-US" sz="1600" b="1" spc="-150" dirty="0" smtClean="0">
                <a:latin typeface="+mn-ea"/>
              </a:rPr>
              <a:t>일상적</a:t>
            </a:r>
            <a:r>
              <a:rPr lang="ko-KR" altLang="en-US" sz="1600" spc="-150" dirty="0" smtClean="0">
                <a:latin typeface="+mn-ea"/>
              </a:rPr>
              <a:t>으로 대함</a:t>
            </a:r>
            <a:r>
              <a:rPr lang="en-US" altLang="ko-KR" sz="1600" spc="-150" dirty="0" smtClean="0">
                <a:latin typeface="+mn-ea"/>
              </a:rPr>
              <a:t>.</a:t>
            </a:r>
            <a:r>
              <a:rPr lang="ko-KR" altLang="en-US" sz="1600" spc="-150" dirty="0" smtClean="0">
                <a:latin typeface="+mn-ea"/>
              </a:rPr>
              <a:t> </a:t>
            </a:r>
            <a:endParaRPr lang="en-US" altLang="ko-KR" sz="1600" spc="-150" dirty="0" smtClean="0">
              <a:latin typeface="+mn-ea"/>
            </a:endParaRPr>
          </a:p>
          <a:p>
            <a:pPr algn="just">
              <a:buClr>
                <a:srgbClr val="FFC000"/>
              </a:buClr>
            </a:pPr>
            <a:endParaRPr lang="ko-KR" altLang="en-US" sz="1000" spc="-150" dirty="0" smtClean="0">
              <a:latin typeface="+mn-ea"/>
            </a:endParaRPr>
          </a:p>
          <a:p>
            <a:pPr algn="just">
              <a:buClr>
                <a:srgbClr val="FFC000"/>
              </a:buClr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latin typeface="+mn-ea"/>
              </a:rPr>
              <a:t>성학대</a:t>
            </a:r>
            <a:r>
              <a:rPr lang="ko-KR" altLang="en-US" sz="1600" spc="-150" dirty="0" smtClean="0">
                <a:latin typeface="+mn-ea"/>
              </a:rPr>
              <a:t>의 경우 증거 확보를 위해 </a:t>
            </a:r>
            <a:r>
              <a:rPr lang="ko-KR" altLang="en-US" sz="1600" b="1" spc="-150" dirty="0" smtClean="0">
                <a:latin typeface="+mn-ea"/>
              </a:rPr>
              <a:t>씻기거나 옷을 갈아 입히지 않음</a:t>
            </a:r>
            <a:r>
              <a:rPr lang="en-US" altLang="ko-KR" sz="1600" spc="-150" dirty="0" smtClean="0">
                <a:latin typeface="+mn-ea"/>
              </a:rPr>
              <a:t>.</a:t>
            </a:r>
          </a:p>
          <a:p>
            <a:pPr algn="just">
              <a:buClr>
                <a:srgbClr val="FFC000"/>
              </a:buClr>
            </a:pPr>
            <a:endParaRPr lang="en-US" altLang="ko-KR" sz="1000" spc="-150" dirty="0">
              <a:latin typeface="+mn-ea"/>
            </a:endParaRPr>
          </a:p>
          <a:p>
            <a:pPr algn="just">
              <a:buClr>
                <a:srgbClr val="FFC000"/>
              </a:buClr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진술의 오염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이 있으므로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spc="-150" dirty="0" smtClean="0">
                <a:latin typeface="+mn-ea"/>
              </a:rPr>
              <a:t>학대에 대해 계속 캐묻거나 </a:t>
            </a:r>
            <a:r>
              <a:rPr lang="ko-KR" altLang="en-US" sz="1600" b="1" spc="-150" dirty="0" smtClean="0">
                <a:latin typeface="+mn-ea"/>
              </a:rPr>
              <a:t>유도 질문을 하지 않음</a:t>
            </a:r>
            <a:r>
              <a:rPr lang="en-US" altLang="ko-KR" sz="1600" spc="-150" dirty="0" smtClean="0">
                <a:latin typeface="+mn-ea"/>
              </a:rPr>
              <a:t>.</a:t>
            </a:r>
          </a:p>
          <a:p>
            <a:pPr algn="just">
              <a:buClr>
                <a:srgbClr val="FFC000"/>
              </a:buClr>
            </a:pPr>
            <a:endParaRPr lang="en-US" altLang="ko-KR" sz="1000" spc="-150" dirty="0">
              <a:latin typeface="+mn-ea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411760" y="3786594"/>
            <a:ext cx="4104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150" dirty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현장조사에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적극적으로 협조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하도록 함</a:t>
            </a:r>
            <a:r>
              <a:rPr lang="en-US" altLang="ko-KR" spc="-150" dirty="0" smtClean="0">
                <a:ea typeface="맑은 고딕" pitchFamily="50" charset="-127"/>
                <a:cs typeface="함초롬돋움"/>
              </a:rPr>
              <a:t>.</a:t>
            </a:r>
            <a:endParaRPr lang="en-US" altLang="ko-KR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301295" y="1007029"/>
            <a:ext cx="4104456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altLang="ko-KR" sz="2400" b="1" spc="-150" dirty="0" smtClean="0">
                <a:solidFill>
                  <a:schemeClr val="bg1"/>
                </a:solidFill>
                <a:ea typeface="맑은 고딕" pitchFamily="50" charset="-127"/>
                <a:cs typeface="함초롬돋움"/>
              </a:rPr>
              <a:t>24</a:t>
            </a:r>
            <a:r>
              <a:rPr lang="ko-KR" altLang="en-US" sz="2400" b="1" spc="-150" dirty="0" smtClean="0">
                <a:solidFill>
                  <a:schemeClr val="bg1"/>
                </a:solidFill>
                <a:ea typeface="맑은 고딕" pitchFamily="50" charset="-127"/>
                <a:cs typeface="함초롬돋움"/>
              </a:rPr>
              <a:t>시간 아동학대 신고전화 </a:t>
            </a:r>
            <a:r>
              <a:rPr lang="en-US" altLang="ko-KR" sz="2400" b="1" spc="-150" dirty="0" smtClean="0">
                <a:solidFill>
                  <a:schemeClr val="bg1"/>
                </a:solidFill>
                <a:ea typeface="맑은 고딕" pitchFamily="50" charset="-127"/>
                <a:cs typeface="함초롬돋움"/>
              </a:rPr>
              <a:t>112</a:t>
            </a:r>
            <a:endParaRPr lang="en-US" altLang="ko-KR" sz="2400" b="1" spc="-150" dirty="0" smtClean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99386" y="4146634"/>
            <a:ext cx="646104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pc="-150" dirty="0" err="1" smtClean="0">
                <a:ea typeface="맑은 고딕" pitchFamily="50" charset="-127"/>
                <a:cs typeface="함초롬돋움"/>
              </a:rPr>
              <a:t>신고자는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ko-KR" altLang="en-US" b="1" spc="-150" dirty="0" smtClean="0">
                <a:ea typeface="맑은 고딕" pitchFamily="50" charset="-127"/>
                <a:cs typeface="함초롬돋움"/>
              </a:rPr>
              <a:t>법적으로 비밀보장 </a:t>
            </a:r>
            <a:r>
              <a:rPr lang="ko-KR" altLang="en-US" spc="-150" dirty="0" smtClean="0">
                <a:ea typeface="맑은 고딕" pitchFamily="50" charset="-127"/>
                <a:cs typeface="함초롬돋움"/>
              </a:rPr>
              <a:t>됨</a:t>
            </a:r>
            <a:r>
              <a:rPr lang="en-US" altLang="ko-KR" spc="-150" dirty="0">
                <a:ea typeface="맑은 고딕" pitchFamily="50" charset="-127"/>
                <a:cs typeface="함초롬돋움"/>
              </a:rPr>
              <a:t>. </a:t>
            </a:r>
            <a:r>
              <a:rPr lang="en-US" altLang="ko-KR" sz="1200" spc="-150" dirty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200" spc="-150" dirty="0">
                <a:ea typeface="맑은 고딕" pitchFamily="50" charset="-127"/>
                <a:cs typeface="함초롬돋움"/>
              </a:rPr>
              <a:t>아동학대처벌법 제</a:t>
            </a:r>
            <a:r>
              <a:rPr lang="en-US" altLang="ko-KR" sz="1200" spc="-150" dirty="0">
                <a:ea typeface="맑은 고딕" pitchFamily="50" charset="-127"/>
                <a:cs typeface="함초롬돋움"/>
              </a:rPr>
              <a:t>10</a:t>
            </a:r>
            <a:r>
              <a:rPr lang="ko-KR" altLang="en-US" sz="1200" spc="-150" dirty="0">
                <a:ea typeface="맑은 고딕" pitchFamily="50" charset="-127"/>
                <a:cs typeface="함초롬돋움"/>
              </a:rPr>
              <a:t>조제</a:t>
            </a:r>
            <a:r>
              <a:rPr lang="en-US" altLang="ko-KR" sz="1200" spc="-150" dirty="0">
                <a:ea typeface="맑은 고딕" pitchFamily="50" charset="-127"/>
                <a:cs typeface="함초롬돋움"/>
              </a:rPr>
              <a:t>3</a:t>
            </a:r>
            <a:r>
              <a:rPr lang="ko-KR" altLang="en-US" sz="1200" spc="-150" dirty="0">
                <a:ea typeface="맑은 고딕" pitchFamily="50" charset="-127"/>
                <a:cs typeface="함초롬돋움"/>
              </a:rPr>
              <a:t>항</a:t>
            </a:r>
            <a:r>
              <a:rPr lang="en-US" altLang="ko-KR" sz="1200" spc="-150" dirty="0">
                <a:ea typeface="맑은 고딕" pitchFamily="50" charset="-127"/>
                <a:cs typeface="함초롬돋움"/>
              </a:rPr>
              <a:t>)</a:t>
            </a:r>
            <a:endParaRPr lang="en-US" altLang="ko-KR" sz="1200" spc="-150" dirty="0" smtClean="0">
              <a:ea typeface="맑은 고딕" pitchFamily="50" charset="-127"/>
              <a:cs typeface="함초롬돋움"/>
            </a:endParaRPr>
          </a:p>
        </p:txBody>
      </p:sp>
    </p:spTree>
    <p:extLst>
      <p:ext uri="{BB962C8B-B14F-4D97-AF65-F5344CB8AC3E}">
        <p14:creationId xmlns:p14="http://schemas.microsoft.com/office/powerpoint/2010/main" val="180099433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757736"/>
            <a:ext cx="15025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r>
              <a:rPr lang="en-US" altLang="ko-KR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_</a:t>
            </a:r>
            <a:endParaRPr lang="ko-KR" altLang="en-US" sz="4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7208" y="1992794"/>
            <a:ext cx="511256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3200" b="1" spc="-15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신고의무자의 역할</a:t>
            </a:r>
            <a:endParaRPr lang="ko-KR" altLang="en-US" sz="32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2512589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신고의무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078317" y="1635646"/>
            <a:ext cx="7094083" cy="1368152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1266289" y="1419621"/>
            <a:ext cx="4042726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232213" y="1419621"/>
            <a:ext cx="449191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 신고의무자란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? 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아동학대처벌법 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항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331640" y="1927308"/>
            <a:ext cx="65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1600" spc="-150" dirty="0" smtClean="0"/>
              <a:t>직무를 </a:t>
            </a:r>
            <a:r>
              <a:rPr lang="ko-KR" altLang="en-US" sz="1600" spc="-150" dirty="0"/>
              <a:t>수행하면서 </a:t>
            </a:r>
            <a:r>
              <a:rPr lang="ko-KR" altLang="en-US" sz="1600" spc="-150" dirty="0" smtClean="0"/>
              <a:t>아동학대범죄를 </a:t>
            </a:r>
            <a:r>
              <a:rPr lang="ko-KR" altLang="en-US" sz="1600" spc="-150" dirty="0"/>
              <a:t>알게 된 경우나 그 의심이 있는 경우에는 </a:t>
            </a:r>
            <a:endParaRPr lang="en-US" altLang="ko-KR" sz="1600" spc="-150" dirty="0" smtClean="0"/>
          </a:p>
          <a:p>
            <a:pPr algn="ctr">
              <a:lnSpc>
                <a:spcPct val="150000"/>
              </a:lnSpc>
            </a:pPr>
            <a:r>
              <a:rPr lang="ko-KR" altLang="en-US" sz="1600" spc="-150" dirty="0" smtClean="0"/>
              <a:t>아동보호전문기관 </a:t>
            </a:r>
            <a:r>
              <a:rPr lang="ko-KR" altLang="en-US" sz="1600" spc="-150" dirty="0"/>
              <a:t>또는 수사기관에 신고하여야 한다</a:t>
            </a:r>
            <a:r>
              <a:rPr lang="en-US" altLang="ko-KR" sz="1600" spc="-150" dirty="0"/>
              <a:t>.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”</a:t>
            </a:r>
          </a:p>
        </p:txBody>
      </p:sp>
      <p:sp>
        <p:nvSpPr>
          <p:cNvPr id="14" name="오른쪽 화살표 13"/>
          <p:cNvSpPr/>
          <p:nvPr/>
        </p:nvSpPr>
        <p:spPr>
          <a:xfrm>
            <a:off x="1792940" y="3507854"/>
            <a:ext cx="504056" cy="288032"/>
          </a:xfrm>
          <a:prstGeom prst="rightArrow">
            <a:avLst>
              <a:gd name="adj1" fmla="val 66875"/>
              <a:gd name="adj2" fmla="val 50000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2339752" y="3291830"/>
            <a:ext cx="53285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pc="-150" dirty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</a:rPr>
              <a:t>직무상 </a:t>
            </a:r>
            <a:r>
              <a:rPr lang="ko-KR" altLang="en-US" sz="1600" b="1" spc="-150" dirty="0">
                <a:latin typeface="맑은 고딕" pitchFamily="50" charset="-127"/>
                <a:ea typeface="맑은 고딕" pitchFamily="50" charset="-127"/>
              </a:rPr>
              <a:t>아동학대범죄를 인지할 가능성이 높은 </a:t>
            </a:r>
            <a:r>
              <a:rPr lang="ko-KR" altLang="en-US" sz="1600" b="1" spc="-150" dirty="0" err="1" smtClean="0">
                <a:latin typeface="맑은 고딕" pitchFamily="50" charset="-127"/>
                <a:ea typeface="맑은 고딕" pitchFamily="50" charset="-127"/>
              </a:rPr>
              <a:t>직군</a:t>
            </a:r>
            <a:r>
              <a:rPr lang="ko-KR" altLang="en-US" sz="1600" spc="-150" dirty="0" err="1" smtClean="0">
                <a:latin typeface="맑은 고딕" pitchFamily="50" charset="-127"/>
                <a:ea typeface="맑은 고딕" pitchFamily="50" charset="-127"/>
              </a:rPr>
              <a:t>에게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   아동학대범죄의 신고 의무를 부여하였음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060112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39552" y="1563638"/>
            <a:ext cx="7992888" cy="252028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755576" y="1419622"/>
            <a:ext cx="2743003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16" name="TextBox 15"/>
          <p:cNvSpPr txBox="1"/>
          <p:nvPr/>
        </p:nvSpPr>
        <p:spPr>
          <a:xfrm>
            <a:off x="755576" y="1419622"/>
            <a:ext cx="2679213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7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 신고의무자 </a:t>
            </a:r>
            <a:r>
              <a:rPr lang="en-US" altLang="ko-KR" sz="17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24</a:t>
            </a:r>
            <a:r>
              <a:rPr lang="ko-KR" altLang="en-US" sz="17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개 직군</a:t>
            </a:r>
            <a:endParaRPr lang="ko-KR" altLang="en-US" sz="17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42696" y="1788584"/>
            <a:ext cx="78177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가정위탁지원센터의 장과 그 종사자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아동복지시설의 장과 그 종사자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아동복지전담공무원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건강가정지원센터의 장과 종사자     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가정폭력관련 상담소 및 피해자 보호시설의 장과 종사자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사회복지전담공무원 및 사회복지 시설의 장과 종사자   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다문화가족지원센터의 장과 종사자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성매매피해상담소의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 장과 종사자     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성폭력피해상담소 및 성폭력피해자 보호시설의 장과 종사자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구급대원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응급구조사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보육교직원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유치원 교직원 및 강사 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의료기사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     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의료인 및 의료기관의 장 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정신의료기관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정신질환자사회복귀시설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정신요양시설 및 정신보건센터의 장과 종사자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청소년시설 및 청소년단체의 장과 종사자            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청소년보호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재활센터의 장과 종사자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 </a:t>
            </a: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초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중등교육법의 교직원</a:t>
            </a:r>
            <a:r>
              <a:rPr lang="en-US" altLang="ko-KR" sz="1400" spc="-150" dirty="0">
                <a:ea typeface="맑은 고딕" pitchFamily="50" charset="-127"/>
                <a:cs typeface="함초롬돋움"/>
              </a:rPr>
              <a:t>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및 전문상담교사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산학겸임교사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교육복지사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 포함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)</a:t>
            </a: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한부모가족복지시설의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 장과 종사자        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학원 및 교습소의 장과 종사자         </a:t>
            </a:r>
            <a:r>
              <a:rPr lang="en-US" altLang="ko-KR" sz="1400" spc="-150" dirty="0">
                <a:ea typeface="맑은 고딕" pitchFamily="50" charset="-127"/>
                <a:cs typeface="함초롬돋움"/>
              </a:rPr>
              <a:t>·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장애인복지시설의 장과 종사자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  <a:p>
            <a:pPr>
              <a:defRPr/>
            </a:pP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아이돌보미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아이돌봄지원법상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)        · </a:t>
            </a:r>
            <a:r>
              <a:rPr lang="ko-KR" altLang="en-US" sz="1400" spc="-150" dirty="0" smtClean="0">
                <a:ea typeface="맑은 고딕" pitchFamily="50" charset="-127"/>
                <a:cs typeface="함초롬돋움"/>
              </a:rPr>
              <a:t>취약계층아동에 대한 통합서비스지원 수행인력</a:t>
            </a:r>
            <a:r>
              <a:rPr lang="en-US" altLang="ko-KR" sz="1400" spc="-150" dirty="0" smtClean="0">
                <a:ea typeface="맑은 고딕" pitchFamily="50" charset="-127"/>
                <a:cs typeface="함초롬돋움"/>
              </a:rPr>
              <a:t>(</a:t>
            </a:r>
            <a:r>
              <a:rPr lang="ko-KR" altLang="en-US" sz="1400" spc="-150" dirty="0" err="1" smtClean="0">
                <a:ea typeface="맑은 고딕" pitchFamily="50" charset="-127"/>
                <a:cs typeface="함초롬돋움"/>
              </a:rPr>
              <a:t>드림스타트</a:t>
            </a:r>
            <a:r>
              <a:rPr lang="en-US" altLang="ko-KR" sz="1400" spc="-150" dirty="0">
                <a:ea typeface="맑은 고딕" pitchFamily="50" charset="-127"/>
                <a:cs typeface="함초롬돋움"/>
              </a:rPr>
              <a:t>)</a:t>
            </a:r>
            <a:endParaRPr lang="en-US" altLang="ko-KR" sz="1400" spc="-150" dirty="0" smtClean="0">
              <a:ea typeface="맑은 고딕" pitchFamily="50" charset="-127"/>
              <a:cs typeface="함초롬돋움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신고의무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9447817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52" name="그룹 51"/>
          <p:cNvGrpSpPr/>
          <p:nvPr/>
        </p:nvGrpSpPr>
        <p:grpSpPr>
          <a:xfrm>
            <a:off x="2339752" y="1275606"/>
            <a:ext cx="4216573" cy="3147086"/>
            <a:chOff x="2267744" y="1728920"/>
            <a:chExt cx="4216573" cy="3147086"/>
          </a:xfrm>
        </p:grpSpPr>
        <p:grpSp>
          <p:nvGrpSpPr>
            <p:cNvPr id="32" name="그룹 10"/>
            <p:cNvGrpSpPr/>
            <p:nvPr/>
          </p:nvGrpSpPr>
          <p:grpSpPr>
            <a:xfrm>
              <a:off x="2267744" y="1728920"/>
              <a:ext cx="4216573" cy="3003069"/>
              <a:chOff x="611560" y="1512896"/>
              <a:chExt cx="4216573" cy="2682496"/>
            </a:xfrm>
          </p:grpSpPr>
          <p:sp>
            <p:nvSpPr>
              <p:cNvPr id="49" name="직사각형 48"/>
              <p:cNvSpPr/>
              <p:nvPr/>
            </p:nvSpPr>
            <p:spPr>
              <a:xfrm>
                <a:off x="611560" y="1707653"/>
                <a:ext cx="3672408" cy="2487739"/>
              </a:xfrm>
              <a:prstGeom prst="rect">
                <a:avLst/>
              </a:prstGeom>
              <a:noFill/>
              <a:ln w="127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0" name="직사각형 49"/>
              <p:cNvSpPr/>
              <p:nvPr/>
            </p:nvSpPr>
            <p:spPr>
              <a:xfrm>
                <a:off x="799531" y="1512896"/>
                <a:ext cx="3308522" cy="36004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755575" y="1512896"/>
                <a:ext cx="4072558" cy="3024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1600" b="1" spc="-300" dirty="0" smtClean="0">
                    <a:solidFill>
                      <a:schemeClr val="bg1"/>
                    </a:solidFill>
                    <a:latin typeface="맑은 고딕" pitchFamily="50" charset="-127"/>
                    <a:ea typeface="맑은 고딕" pitchFamily="50" charset="-127"/>
                  </a:rPr>
                  <a:t>전체 신고접수 건수 중 신고의무자 신고 비율</a:t>
                </a:r>
                <a:endParaRPr lang="ko-KR" altLang="en-US" sz="1600" b="1" spc="-300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33" name="그룹 19"/>
            <p:cNvGrpSpPr/>
            <p:nvPr/>
          </p:nvGrpSpPr>
          <p:grpSpPr>
            <a:xfrm>
              <a:off x="4254492" y="2139702"/>
              <a:ext cx="1181604" cy="1485412"/>
              <a:chOff x="2843808" y="1851670"/>
              <a:chExt cx="1181604" cy="1485412"/>
            </a:xfrm>
          </p:grpSpPr>
          <p:graphicFrame>
            <p:nvGraphicFramePr>
              <p:cNvPr id="46" name="차트 45"/>
              <p:cNvGraphicFramePr/>
              <p:nvPr/>
            </p:nvGraphicFramePr>
            <p:xfrm>
              <a:off x="2843808" y="1995686"/>
              <a:ext cx="1181604" cy="134139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47" name="TextBox 46"/>
              <p:cNvSpPr txBox="1"/>
              <p:nvPr/>
            </p:nvSpPr>
            <p:spPr>
              <a:xfrm>
                <a:off x="3059832" y="1851670"/>
                <a:ext cx="72008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pc="-150" dirty="0" smtClean="0">
                    <a:latin typeface="맑은 고딕" pitchFamily="50" charset="-127"/>
                    <a:ea typeface="맑은 고딕" pitchFamily="50" charset="-127"/>
                  </a:rPr>
                  <a:t>일본</a:t>
                </a:r>
                <a:endParaRPr lang="ko-KR" altLang="en-US" spc="-15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3155529" y="2659534"/>
                <a:ext cx="72008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b="1" spc="-15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68%</a:t>
                </a:r>
                <a:endParaRPr lang="ko-KR" altLang="en-US" b="1" spc="-1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34" name="그룹 23"/>
            <p:cNvGrpSpPr/>
            <p:nvPr/>
          </p:nvGrpSpPr>
          <p:grpSpPr>
            <a:xfrm>
              <a:off x="2742324" y="3448902"/>
              <a:ext cx="1181604" cy="1421614"/>
              <a:chOff x="2843808" y="1915468"/>
              <a:chExt cx="1181604" cy="1421614"/>
            </a:xfrm>
          </p:grpSpPr>
          <p:graphicFrame>
            <p:nvGraphicFramePr>
              <p:cNvPr id="43" name="차트 42"/>
              <p:cNvGraphicFramePr/>
              <p:nvPr/>
            </p:nvGraphicFramePr>
            <p:xfrm>
              <a:off x="2843808" y="1995686"/>
              <a:ext cx="1181604" cy="134139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44" name="TextBox 43"/>
              <p:cNvSpPr txBox="1"/>
              <p:nvPr/>
            </p:nvSpPr>
            <p:spPr>
              <a:xfrm>
                <a:off x="3030356" y="1915468"/>
                <a:ext cx="72008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pc="-150" dirty="0" smtClean="0">
                    <a:latin typeface="맑은 고딕" pitchFamily="50" charset="-127"/>
                    <a:ea typeface="맑은 고딕" pitchFamily="50" charset="-127"/>
                  </a:rPr>
                  <a:t>미국</a:t>
                </a:r>
                <a:endParaRPr lang="ko-KR" altLang="en-US" spc="-15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3164680" y="2651968"/>
                <a:ext cx="72008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b="1" spc="-15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58%</a:t>
                </a:r>
                <a:endParaRPr lang="ko-KR" altLang="en-US" b="1" spc="-1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35" name="그룹 27"/>
            <p:cNvGrpSpPr/>
            <p:nvPr/>
          </p:nvGrpSpPr>
          <p:grpSpPr>
            <a:xfrm>
              <a:off x="4326500" y="3438269"/>
              <a:ext cx="1181604" cy="1437737"/>
              <a:chOff x="2843808" y="1899345"/>
              <a:chExt cx="1181604" cy="1437737"/>
            </a:xfrm>
          </p:grpSpPr>
          <p:graphicFrame>
            <p:nvGraphicFramePr>
              <p:cNvPr id="40" name="차트 39"/>
              <p:cNvGraphicFramePr/>
              <p:nvPr/>
            </p:nvGraphicFramePr>
            <p:xfrm>
              <a:off x="2843808" y="1995686"/>
              <a:ext cx="1181604" cy="134139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41" name="TextBox 40"/>
              <p:cNvSpPr txBox="1"/>
              <p:nvPr/>
            </p:nvSpPr>
            <p:spPr>
              <a:xfrm>
                <a:off x="3017300" y="1899345"/>
                <a:ext cx="72008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pc="-150" dirty="0" smtClean="0">
                    <a:latin typeface="맑은 고딕" pitchFamily="50" charset="-127"/>
                    <a:ea typeface="맑은 고딕" pitchFamily="50" charset="-127"/>
                  </a:rPr>
                  <a:t>한국</a:t>
                </a:r>
                <a:endParaRPr lang="ko-KR" altLang="en-US" spc="-15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3292276" y="2360869"/>
                <a:ext cx="72008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b="1" spc="-15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29%</a:t>
                </a:r>
                <a:endParaRPr lang="ko-KR" altLang="en-US" b="1" spc="-1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36" name="그룹 31"/>
            <p:cNvGrpSpPr/>
            <p:nvPr/>
          </p:nvGrpSpPr>
          <p:grpSpPr>
            <a:xfrm>
              <a:off x="2699792" y="2139702"/>
              <a:ext cx="1181604" cy="1469636"/>
              <a:chOff x="2843808" y="1867446"/>
              <a:chExt cx="1181604" cy="1469636"/>
            </a:xfrm>
          </p:grpSpPr>
          <p:graphicFrame>
            <p:nvGraphicFramePr>
              <p:cNvPr id="37" name="차트 36"/>
              <p:cNvGraphicFramePr/>
              <p:nvPr/>
            </p:nvGraphicFramePr>
            <p:xfrm>
              <a:off x="2843808" y="1995686"/>
              <a:ext cx="1181604" cy="134139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38" name="TextBox 37"/>
              <p:cNvSpPr txBox="1"/>
              <p:nvPr/>
            </p:nvSpPr>
            <p:spPr>
              <a:xfrm>
                <a:off x="3091731" y="1867446"/>
                <a:ext cx="72008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pc="-150" dirty="0" smtClean="0">
                    <a:latin typeface="맑은 고딕" pitchFamily="50" charset="-127"/>
                    <a:ea typeface="맑은 고딕" pitchFamily="50" charset="-127"/>
                  </a:rPr>
                  <a:t>호주</a:t>
                </a:r>
                <a:endParaRPr lang="ko-KR" altLang="en-US" spc="-150" dirty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121207" y="2659534"/>
                <a:ext cx="72008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b="1" spc="-15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 pitchFamily="50" charset="-127"/>
                    <a:ea typeface="맑은 고딕" pitchFamily="50" charset="-127"/>
                  </a:rPr>
                  <a:t>73%</a:t>
                </a:r>
                <a:endParaRPr lang="ko-KR" altLang="en-US" b="1" spc="-1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</p:grpSp>
      <p:sp>
        <p:nvSpPr>
          <p:cNvPr id="27" name="직사각형 26"/>
          <p:cNvSpPr/>
          <p:nvPr/>
        </p:nvSpPr>
        <p:spPr>
          <a:xfrm>
            <a:off x="179512" y="1491630"/>
            <a:ext cx="2016224" cy="2808311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367483" y="1275606"/>
            <a:ext cx="1141283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23528" y="1275606"/>
            <a:ext cx="126809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신고접수 건수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30" name="차트 29"/>
          <p:cNvGraphicFramePr/>
          <p:nvPr/>
        </p:nvGraphicFramePr>
        <p:xfrm>
          <a:off x="323528" y="627534"/>
          <a:ext cx="3552056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9" name="직사각형 58"/>
          <p:cNvSpPr/>
          <p:nvPr/>
        </p:nvSpPr>
        <p:spPr>
          <a:xfrm>
            <a:off x="1424914" y="2376992"/>
            <a:ext cx="316800" cy="1224136"/>
          </a:xfrm>
          <a:prstGeom prst="rect">
            <a:avLst/>
          </a:prstGeom>
          <a:solidFill>
            <a:srgbClr val="FFE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827584" y="2625174"/>
            <a:ext cx="1512168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아동학대 사례판단</a:t>
            </a:r>
            <a:endParaRPr lang="en-US" altLang="ko-KR" sz="1400" b="1" spc="-150" dirty="0" smtClean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3,230</a:t>
            </a:r>
            <a:r>
              <a:rPr lang="ko-KR" altLang="en-US" sz="1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건</a:t>
            </a:r>
            <a:endParaRPr lang="en-US" altLang="ko-KR" sz="1400" b="1" spc="-150" dirty="0" smtClean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400" b="1" spc="-15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</a:rPr>
              <a:t>(74.1%)</a:t>
            </a:r>
            <a:endParaRPr lang="ko-KR" altLang="en-US" sz="1400" b="1" spc="-150" dirty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87" name="그룹 86"/>
          <p:cNvGrpSpPr/>
          <p:nvPr/>
        </p:nvGrpSpPr>
        <p:grpSpPr>
          <a:xfrm>
            <a:off x="6084168" y="1275605"/>
            <a:ext cx="3024336" cy="3042921"/>
            <a:chOff x="6300192" y="1275605"/>
            <a:chExt cx="3024336" cy="3042921"/>
          </a:xfrm>
        </p:grpSpPr>
        <p:sp>
          <p:nvSpPr>
            <p:cNvPr id="55" name="직사각형 54"/>
            <p:cNvSpPr/>
            <p:nvPr/>
          </p:nvSpPr>
          <p:spPr>
            <a:xfrm>
              <a:off x="6372200" y="1491630"/>
              <a:ext cx="2771800" cy="2808311"/>
            </a:xfrm>
            <a:prstGeom prst="rect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6560171" y="1275605"/>
              <a:ext cx="1360951" cy="360040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516216" y="1275605"/>
              <a:ext cx="151216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600" b="1" spc="-30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주요 신고의무자</a:t>
              </a:r>
              <a:endParaRPr lang="ko-KR" altLang="en-US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969530" y="1801187"/>
              <a:ext cx="1080120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사회복지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전담공무원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</a:rPr>
                <a:t>4.7%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668344" y="3561278"/>
              <a:ext cx="1008112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아동복지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시설종사자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</a:rPr>
                <a:t>1.8%</a:t>
              </a:r>
              <a:endParaRPr lang="ko-KR" altLang="en-US" sz="1400" spc="-150" dirty="0">
                <a:latin typeface="맑은 고딕" pitchFamily="50" charset="-127"/>
                <a:ea typeface="맑은 고딕" pitchFamily="50" charset="-127"/>
              </a:endParaRPr>
            </a:p>
          </p:txBody>
        </p:sp>
        <p:pic>
          <p:nvPicPr>
            <p:cNvPr id="77" name="그림 76" descr="noun_33765_cc - 복사본 (2).png"/>
            <p:cNvPicPr>
              <a:picLocks noChangeAspect="1"/>
            </p:cNvPicPr>
            <p:nvPr/>
          </p:nvPicPr>
          <p:blipFill>
            <a:blip r:embed="rId7" cstate="print"/>
            <a:srcRect l="30800" r="27201" b="13201"/>
            <a:stretch>
              <a:fillRect/>
            </a:stretch>
          </p:blipFill>
          <p:spPr>
            <a:xfrm>
              <a:off x="6425365" y="1995686"/>
              <a:ext cx="792088" cy="1636981"/>
            </a:xfrm>
            <a:prstGeom prst="rect">
              <a:avLst/>
            </a:prstGeom>
          </p:spPr>
        </p:pic>
        <p:pic>
          <p:nvPicPr>
            <p:cNvPr id="80" name="그림 79" descr="noun_33765_cc - 복사본 (2).png"/>
            <p:cNvPicPr>
              <a:picLocks noChangeAspect="1"/>
            </p:cNvPicPr>
            <p:nvPr/>
          </p:nvPicPr>
          <p:blipFill>
            <a:blip r:embed="rId8" cstate="print"/>
            <a:srcRect l="30800" r="27201" b="13201"/>
            <a:stretch>
              <a:fillRect/>
            </a:stretch>
          </p:blipFill>
          <p:spPr>
            <a:xfrm>
              <a:off x="7236296" y="2427734"/>
              <a:ext cx="576064" cy="1190532"/>
            </a:xfrm>
            <a:prstGeom prst="rect">
              <a:avLst/>
            </a:prstGeom>
          </p:spPr>
        </p:pic>
        <p:pic>
          <p:nvPicPr>
            <p:cNvPr id="81" name="그림 80" descr="noun_33765_cc - 복사본 (2).png"/>
            <p:cNvPicPr>
              <a:picLocks noChangeAspect="1"/>
            </p:cNvPicPr>
            <p:nvPr/>
          </p:nvPicPr>
          <p:blipFill>
            <a:blip r:embed="rId9" cstate="print"/>
            <a:srcRect l="30800" r="27201" b="13201"/>
            <a:stretch>
              <a:fillRect/>
            </a:stretch>
          </p:blipFill>
          <p:spPr>
            <a:xfrm>
              <a:off x="7956376" y="2686965"/>
              <a:ext cx="432048" cy="892897"/>
            </a:xfrm>
            <a:prstGeom prst="rect">
              <a:avLst/>
            </a:prstGeom>
          </p:spPr>
        </p:pic>
        <p:pic>
          <p:nvPicPr>
            <p:cNvPr id="82" name="그림 81" descr="noun_33765_cc - 복사본 (2).png"/>
            <p:cNvPicPr>
              <a:picLocks noChangeAspect="1"/>
            </p:cNvPicPr>
            <p:nvPr/>
          </p:nvPicPr>
          <p:blipFill>
            <a:blip r:embed="rId9" cstate="print"/>
            <a:srcRect l="30800" r="27201" b="13201"/>
            <a:stretch>
              <a:fillRect/>
            </a:stretch>
          </p:blipFill>
          <p:spPr>
            <a:xfrm>
              <a:off x="8604448" y="2686965"/>
              <a:ext cx="432048" cy="892897"/>
            </a:xfrm>
            <a:prstGeom prst="rect">
              <a:avLst/>
            </a:prstGeom>
          </p:spPr>
        </p:pic>
        <p:sp>
          <p:nvSpPr>
            <p:cNvPr id="85" name="TextBox 84"/>
            <p:cNvSpPr txBox="1"/>
            <p:nvPr/>
          </p:nvSpPr>
          <p:spPr>
            <a:xfrm>
              <a:off x="6300192" y="3579862"/>
              <a:ext cx="1080120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초</a:t>
              </a:r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중</a:t>
              </a:r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고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교직원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</a:rPr>
                <a:t>13.2%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8244408" y="2049110"/>
              <a:ext cx="1080120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보육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ko-KR" altLang="en-US" sz="1400" spc="-150" dirty="0" smtClean="0">
                  <a:latin typeface="맑은 고딕" pitchFamily="50" charset="-127"/>
                  <a:ea typeface="맑은 고딕" pitchFamily="50" charset="-127"/>
                </a:rPr>
                <a:t>교직원</a:t>
              </a:r>
              <a:endParaRPr lang="en-US" altLang="ko-KR" sz="1400" spc="-150" dirty="0" smtClean="0">
                <a:latin typeface="맑은 고딕" pitchFamily="50" charset="-127"/>
                <a:ea typeface="맑은 고딕" pitchFamily="50" charset="-127"/>
              </a:endParaRPr>
            </a:p>
            <a:p>
              <a:pPr algn="ctr"/>
              <a:r>
                <a:rPr lang="en-US" altLang="ko-KR" sz="1400" spc="-150" dirty="0" smtClean="0">
                  <a:latin typeface="맑은 고딕" pitchFamily="50" charset="-127"/>
                  <a:ea typeface="맑은 고딕" pitchFamily="50" charset="-127"/>
                </a:rPr>
                <a:t>1.8%</a:t>
              </a: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신고의무자 현황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0" y="4659982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보건복지부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중앙아동보호전문기관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(2014), 2014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전국아동학대 현황보고서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endParaRPr lang="ko-KR" altLang="en-US" sz="1100" spc="-150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1320879" y="2413216"/>
            <a:ext cx="67448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정당한 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사유 없이 </a:t>
            </a:r>
            <a:r>
              <a:rPr lang="ko-KR" altLang="en-US" sz="1600" b="1" spc="-150" dirty="0">
                <a:latin typeface="맑은 고딕" pitchFamily="50" charset="-127"/>
                <a:ea typeface="맑은 고딕" pitchFamily="50" charset="-127"/>
              </a:rPr>
              <a:t>신고의무를 불이행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할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</a:rPr>
              <a:t>경우 </a:t>
            </a:r>
            <a:r>
              <a:rPr lang="en-US" altLang="ko-KR" sz="1600" b="1" spc="-150" dirty="0" smtClean="0">
                <a:latin typeface="맑은 고딕" pitchFamily="50" charset="-127"/>
                <a:ea typeface="맑은 고딕" pitchFamily="50" charset="-127"/>
              </a:rPr>
              <a:t>500</a:t>
            </a:r>
            <a:r>
              <a:rPr lang="ko-KR" altLang="en-US" sz="1600" b="1" spc="-150" dirty="0">
                <a:latin typeface="맑은 고딕" pitchFamily="50" charset="-127"/>
                <a:ea typeface="맑은 고딕" pitchFamily="50" charset="-127"/>
              </a:rPr>
              <a:t>만원 이하의 과태료</a:t>
            </a:r>
            <a:r>
              <a:rPr lang="ko-KR" altLang="en-US" sz="1600" spc="-150" dirty="0">
                <a:latin typeface="맑은 고딕" pitchFamily="50" charset="-127"/>
                <a:ea typeface="맑은 고딕" pitchFamily="50" charset="-127"/>
              </a:rPr>
              <a:t>가 부과됨</a:t>
            </a:r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115616" y="2067694"/>
            <a:ext cx="7094083" cy="1008112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1303587" y="1851669"/>
            <a:ext cx="303821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269512" y="1851669"/>
            <a:ext cx="337579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관련 벌칙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아동학대처벌법 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62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항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 불이행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관련 벌칙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9415675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731990"/>
            <a:ext cx="709228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연합뉴</a:t>
            </a:r>
            <a:r>
              <a:rPr lang="ko-KR" altLang="en-US" sz="1100" spc="-150" dirty="0">
                <a:latin typeface="맑은 고딕" pitchFamily="50" charset="-127"/>
                <a:ea typeface="맑은 고딕" pitchFamily="50" charset="-127"/>
              </a:rPr>
              <a:t>스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(2014. 01. 09), </a:t>
            </a:r>
            <a:r>
              <a:rPr lang="ko-KR" altLang="en-US" sz="1100" spc="-150" dirty="0"/>
              <a:t>부산시</a:t>
            </a:r>
            <a:r>
              <a:rPr lang="en-US" altLang="ko-KR" sz="1100" spc="-150" dirty="0"/>
              <a:t>, </a:t>
            </a:r>
            <a:r>
              <a:rPr lang="ko-KR" altLang="en-US" sz="1100" spc="-150" dirty="0"/>
              <a:t>아동학대 신고의무 위반 전국 첫 과태료 부과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611560" y="1495112"/>
            <a:ext cx="767561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spc="-150" dirty="0" smtClean="0"/>
              <a:t>“</a:t>
            </a:r>
            <a:r>
              <a:rPr lang="ko-KR" altLang="en-US" sz="2000" spc="-150" dirty="0"/>
              <a:t>친모가 아동을 맡겨둔 채 수개월간 연락이 </a:t>
            </a:r>
            <a:r>
              <a:rPr lang="ko-KR" altLang="en-US" sz="2000" spc="-150" dirty="0" smtClean="0"/>
              <a:t>끊겼으나</a:t>
            </a:r>
            <a:endParaRPr lang="en-US" altLang="ko-KR" sz="2000" spc="-150" dirty="0" smtClean="0"/>
          </a:p>
          <a:p>
            <a:pPr algn="ctr">
              <a:lnSpc>
                <a:spcPct val="130000"/>
              </a:lnSpc>
            </a:pPr>
            <a:r>
              <a:rPr lang="ko-KR" altLang="en-US" sz="2000" spc="-150" dirty="0" smtClean="0"/>
              <a:t>이 </a:t>
            </a:r>
            <a:r>
              <a:rPr lang="ko-KR" altLang="en-US" sz="2000" spc="-150" dirty="0"/>
              <a:t>사실을 알면서도 담당 구청이나 아동보호전문기관에 </a:t>
            </a:r>
            <a:r>
              <a:rPr lang="ko-KR" altLang="en-US" sz="2000" spc="-150" dirty="0" smtClean="0"/>
              <a:t>신고하지 않고 </a:t>
            </a:r>
            <a:r>
              <a:rPr lang="ko-KR" altLang="en-US" sz="2000" spc="-150" dirty="0"/>
              <a:t>피해아동을 </a:t>
            </a:r>
            <a:r>
              <a:rPr lang="ko-KR" altLang="en-US" sz="2000" spc="-150" dirty="0" err="1"/>
              <a:t>어린이집에서</a:t>
            </a:r>
            <a:r>
              <a:rPr lang="ko-KR" altLang="en-US" sz="2000" spc="-150" dirty="0"/>
              <a:t> 계속 보육한 </a:t>
            </a:r>
            <a:r>
              <a:rPr lang="ko-KR" altLang="en-US" sz="2000" spc="-150" dirty="0" err="1" smtClean="0"/>
              <a:t>어린이집</a:t>
            </a:r>
            <a:r>
              <a:rPr lang="ko-KR" altLang="en-US" sz="2000" spc="-150" dirty="0" smtClean="0"/>
              <a:t> 원장</a:t>
            </a:r>
            <a:r>
              <a:rPr lang="en-US" altLang="ko-KR" sz="2000" spc="-150" dirty="0" smtClean="0"/>
              <a:t>”</a:t>
            </a:r>
            <a:endParaRPr lang="ko-KR" altLang="en-US" sz="2000" spc="-150" dirty="0"/>
          </a:p>
        </p:txBody>
      </p:sp>
      <p:sp>
        <p:nvSpPr>
          <p:cNvPr id="6" name="직사각형 5"/>
          <p:cNvSpPr/>
          <p:nvPr/>
        </p:nvSpPr>
        <p:spPr>
          <a:xfrm>
            <a:off x="2555776" y="3287379"/>
            <a:ext cx="475252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600" spc="-150" dirty="0" smtClean="0"/>
              <a:t>부산시는 전국 최초로 </a:t>
            </a:r>
            <a:r>
              <a:rPr lang="ko-KR" altLang="en-US" sz="1600" b="1" spc="-150" dirty="0" smtClean="0"/>
              <a:t>과태료 </a:t>
            </a:r>
            <a:r>
              <a:rPr lang="en-US" altLang="ko-KR" sz="1600" b="1" spc="-150" dirty="0" smtClean="0"/>
              <a:t>120</a:t>
            </a:r>
            <a:r>
              <a:rPr lang="ko-KR" altLang="en-US" sz="1600" b="1" spc="-150" dirty="0" smtClean="0"/>
              <a:t>만원</a:t>
            </a:r>
            <a:r>
              <a:rPr lang="ko-KR" altLang="en-US" sz="1600" spc="-150" dirty="0" smtClean="0"/>
              <a:t>을 부과함</a:t>
            </a:r>
            <a:r>
              <a:rPr lang="en-US" altLang="ko-KR" sz="1600" spc="-150" dirty="0" smtClean="0"/>
              <a:t>.</a:t>
            </a:r>
            <a:endParaRPr lang="ko-KR" altLang="en-US" sz="1600" spc="-150" dirty="0"/>
          </a:p>
        </p:txBody>
      </p:sp>
      <p:grpSp>
        <p:nvGrpSpPr>
          <p:cNvPr id="7" name="그룹 12"/>
          <p:cNvGrpSpPr/>
          <p:nvPr/>
        </p:nvGrpSpPr>
        <p:grpSpPr>
          <a:xfrm>
            <a:off x="2051720" y="3291830"/>
            <a:ext cx="717658" cy="432048"/>
            <a:chOff x="739389" y="4372648"/>
            <a:chExt cx="808275" cy="432048"/>
          </a:xfrm>
        </p:grpSpPr>
        <p:sp>
          <p:nvSpPr>
            <p:cNvPr id="8" name="오른쪽 화살표 7"/>
            <p:cNvSpPr/>
            <p:nvPr/>
          </p:nvSpPr>
          <p:spPr>
            <a:xfrm>
              <a:off x="755576" y="4372648"/>
              <a:ext cx="792088" cy="432048"/>
            </a:xfrm>
            <a:prstGeom prst="rightArrow">
              <a:avLst>
                <a:gd name="adj1" fmla="val 66875"/>
                <a:gd name="adj2" fmla="val 5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9389" y="4412757"/>
              <a:ext cx="792087" cy="3539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700" b="1" spc="-150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처벌</a:t>
              </a:r>
              <a:endParaRPr lang="ko-KR" altLang="en-US" sz="1700" b="1" spc="-15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51219" y="281619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 불이행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벌칙 사례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22123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660" y="1095669"/>
            <a:ext cx="1763688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2011. 07</a:t>
            </a:r>
          </a:p>
          <a:p>
            <a:pPr>
              <a:lnSpc>
                <a:spcPct val="130000"/>
              </a:lnSpc>
            </a:pPr>
            <a:r>
              <a:rPr lang="en-US" altLang="ko-KR" sz="2000" b="1" spc="-150" dirty="0">
                <a:solidFill>
                  <a:srgbClr val="FFC000"/>
                </a:solidFill>
                <a:ea typeface="맑은 고딕" pitchFamily="50" charset="-127"/>
              </a:rPr>
              <a:t>~ </a:t>
            </a:r>
            <a:r>
              <a:rPr lang="en-US" altLang="ko-KR" sz="20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2012. 07</a:t>
            </a:r>
            <a:endParaRPr lang="en-US" altLang="ko-KR" sz="1600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1976348" y="1188119"/>
            <a:ext cx="0" cy="331236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그룹 5"/>
          <p:cNvGrpSpPr/>
          <p:nvPr/>
        </p:nvGrpSpPr>
        <p:grpSpPr>
          <a:xfrm>
            <a:off x="1832332" y="1315529"/>
            <a:ext cx="288032" cy="288032"/>
            <a:chOff x="1331640" y="1203598"/>
            <a:chExt cx="504056" cy="504056"/>
          </a:xfrm>
        </p:grpSpPr>
        <p:sp>
          <p:nvSpPr>
            <p:cNvPr id="7" name="타원 6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336388" y="1167099"/>
            <a:ext cx="5760640" cy="6524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학대피해아동보호를 위한 정책개발회의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8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차 운영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판사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검사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교수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아동보호전문기관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등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grpSp>
        <p:nvGrpSpPr>
          <p:cNvPr id="11" name="그룹 10"/>
          <p:cNvGrpSpPr/>
          <p:nvPr/>
        </p:nvGrpSpPr>
        <p:grpSpPr>
          <a:xfrm>
            <a:off x="1832332" y="2118004"/>
            <a:ext cx="288032" cy="288032"/>
            <a:chOff x="1331640" y="1203598"/>
            <a:chExt cx="504056" cy="504056"/>
          </a:xfrm>
        </p:grpSpPr>
        <p:sp>
          <p:nvSpPr>
            <p:cNvPr id="12" name="타원 11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336388" y="1908199"/>
            <a:ext cx="6912768" cy="6524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아동학대 방지 및 권리보장 특별위원회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50" dirty="0" err="1" smtClean="0">
                <a:latin typeface="맑은 고딕" pitchFamily="50" charset="-127"/>
                <a:ea typeface="맑은 고딕" pitchFamily="50" charset="-127"/>
              </a:rPr>
              <a:t>새누리당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동법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2012. 09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안홍준 의원 대표발의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grpSp>
        <p:nvGrpSpPr>
          <p:cNvPr id="16" name="그룹 15"/>
          <p:cNvGrpSpPr/>
          <p:nvPr/>
        </p:nvGrpSpPr>
        <p:grpSpPr>
          <a:xfrm>
            <a:off x="1832332" y="2748606"/>
            <a:ext cx="288032" cy="288032"/>
            <a:chOff x="1331640" y="1203598"/>
            <a:chExt cx="504056" cy="504056"/>
          </a:xfrm>
        </p:grpSpPr>
        <p:sp>
          <p:nvSpPr>
            <p:cNvPr id="17" name="타원 16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336388" y="2670811"/>
            <a:ext cx="6912768" cy="34156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국회 본회의 통과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1832332" y="4069685"/>
            <a:ext cx="288032" cy="288032"/>
            <a:chOff x="1331640" y="1203598"/>
            <a:chExt cx="504056" cy="504056"/>
          </a:xfrm>
        </p:grpSpPr>
        <p:sp>
          <p:nvSpPr>
            <p:cNvPr id="22" name="타원 21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2792" y="2025302"/>
            <a:ext cx="1763688" cy="448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2012. 05~09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9144" y="2636488"/>
            <a:ext cx="1763688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2013. 12. 31</a:t>
            </a:r>
          </a:p>
        </p:txBody>
      </p:sp>
      <p:grpSp>
        <p:nvGrpSpPr>
          <p:cNvPr id="27" name="그룹 26"/>
          <p:cNvGrpSpPr/>
          <p:nvPr/>
        </p:nvGrpSpPr>
        <p:grpSpPr>
          <a:xfrm>
            <a:off x="1832332" y="3380258"/>
            <a:ext cx="288032" cy="288032"/>
            <a:chOff x="1331640" y="1203598"/>
            <a:chExt cx="504056" cy="504056"/>
          </a:xfrm>
        </p:grpSpPr>
        <p:sp>
          <p:nvSpPr>
            <p:cNvPr id="28" name="타원 27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타원 28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336388" y="3060327"/>
            <a:ext cx="6912768" cy="9325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울주 아동학대 사망사건 진상조사와 제도개선 위원회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’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발족 및 중간보고서 발표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주요 건의사항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동법 제정 시급히 할 것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아동학대예방사업의 국가 환원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아동보호전문기관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100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개소 확충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상담원 숫자 확대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아동정책조정위원회 정례회의 등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-116720" y="3257508"/>
            <a:ext cx="1763688" cy="448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2014. 01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-108520" y="3971801"/>
            <a:ext cx="1763688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2014. 09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339752" y="3939902"/>
            <a:ext cx="6912768" cy="6216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아동학대범죄의 처벌 등에 관한 특례법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약칭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아동학대처벌법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’)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시행</a:t>
            </a:r>
            <a:r>
              <a:rPr lang="en-US" altLang="ko-KR" sz="1400" spc="-15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및 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아동복지법 </a:t>
            </a:r>
            <a:r>
              <a:rPr lang="ko-KR" altLang="en-US" sz="1400" spc="-150" dirty="0" err="1" smtClean="0">
                <a:latin typeface="맑은 고딕" pitchFamily="50" charset="-127"/>
                <a:ea typeface="맑은 고딕" pitchFamily="50" charset="-127"/>
              </a:rPr>
              <a:t>일부개정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(2014. 09. 29)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51219" y="249720"/>
            <a:ext cx="655272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들어가며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20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아동학대범죄의 처벌 등에 관한 특례법 시</a:t>
            </a:r>
            <a:r>
              <a:rPr lang="ko-KR" altLang="en-US" sz="1600" b="1" spc="-150" dirty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행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및 아동복지법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일부개정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(2014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년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04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신고의무자 교육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99592" y="1347614"/>
            <a:ext cx="7094083" cy="187220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1087564" y="1131590"/>
            <a:ext cx="456118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053488" y="1131590"/>
            <a:ext cx="506797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 신고의무자에 대한 교육 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아동복지법</a:t>
            </a:r>
            <a:r>
              <a:rPr lang="en-US" altLang="ko-KR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시행령 제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26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</a:t>
            </a:r>
            <a:r>
              <a:rPr lang="en-US" altLang="ko-KR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b="1" spc="-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152915" y="1630566"/>
            <a:ext cx="65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정부는 </a:t>
            </a:r>
            <a:r>
              <a:rPr lang="ko-KR" altLang="en-US" sz="16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아동학대 신고의무자에게 </a:t>
            </a:r>
            <a:r>
              <a:rPr lang="ko-KR" altLang="en-US" sz="16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신고의무 </a:t>
            </a:r>
            <a:r>
              <a:rPr lang="ko-KR" altLang="en-US" sz="16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교육을 실시할 수 </a:t>
            </a:r>
            <a:r>
              <a:rPr lang="ko-KR" altLang="en-US" sz="16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있으며</a:t>
            </a:r>
            <a:r>
              <a:rPr lang="en-US" altLang="ko-KR" sz="1600" spc="-15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pPr algn="just">
              <a:defRPr/>
            </a:pPr>
            <a:r>
              <a:rPr lang="en-US" altLang="ko-KR" sz="1600" b="1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spc="-150" dirty="0" smtClean="0"/>
              <a:t>자격 </a:t>
            </a:r>
            <a:r>
              <a:rPr lang="ko-KR" altLang="en-US" sz="1600" b="1" spc="-150" dirty="0"/>
              <a:t>취득 과정</a:t>
            </a:r>
            <a:r>
              <a:rPr lang="ko-KR" altLang="en-US" sz="1600" spc="-150" dirty="0"/>
              <a:t>이나 </a:t>
            </a:r>
            <a:r>
              <a:rPr lang="ko-KR" altLang="en-US" sz="1600" b="1" spc="-150" dirty="0"/>
              <a:t>보수교육 과정</a:t>
            </a:r>
            <a:r>
              <a:rPr lang="ko-KR" altLang="en-US" sz="1600" spc="-150" dirty="0"/>
              <a:t>에 </a:t>
            </a:r>
            <a:endParaRPr lang="en-US" altLang="ko-KR" sz="1600" spc="-150" dirty="0"/>
          </a:p>
          <a:p>
            <a:pPr algn="just">
              <a:defRPr/>
            </a:pPr>
            <a:r>
              <a:rPr lang="en-US" altLang="ko-KR" sz="1600" spc="-150" dirty="0"/>
              <a:t> </a:t>
            </a:r>
            <a:r>
              <a:rPr lang="ko-KR" altLang="en-US" sz="1600" spc="-150" dirty="0"/>
              <a:t>아동학대 예방 및 신고의무와 관련된 교육을 </a:t>
            </a:r>
            <a:r>
              <a:rPr lang="en-US" altLang="ko-KR" sz="1600" b="1" spc="-150" dirty="0"/>
              <a:t>1</a:t>
            </a:r>
            <a:r>
              <a:rPr lang="ko-KR" altLang="en-US" sz="1600" b="1" spc="-150" dirty="0"/>
              <a:t>시간 이상 </a:t>
            </a:r>
            <a:r>
              <a:rPr lang="ko-KR" altLang="en-US" sz="1600" spc="-150" dirty="0"/>
              <a:t>포함시켜야 함</a:t>
            </a:r>
            <a:r>
              <a:rPr lang="en-US" altLang="ko-KR" sz="1600" spc="-150" dirty="0" smtClean="0"/>
              <a:t>.</a:t>
            </a:r>
            <a:endParaRPr lang="en-US" altLang="ko-KR" sz="1600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1152915" y="2491031"/>
            <a:ext cx="6552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b="1" spc="-150" dirty="0" smtClean="0">
                <a:ea typeface="맑은 고딕" pitchFamily="50" charset="-127"/>
                <a:cs typeface="함초롬돋움"/>
              </a:rPr>
              <a:t>내용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: </a:t>
            </a:r>
            <a:r>
              <a:rPr lang="ko-KR" altLang="en-US" sz="1600" spc="-150" dirty="0" smtClean="0"/>
              <a:t>아동학대 </a:t>
            </a:r>
            <a:r>
              <a:rPr lang="ko-KR" altLang="en-US" sz="1600" spc="-150" dirty="0"/>
              <a:t>예방 및 신고의무에 관한 </a:t>
            </a:r>
            <a:r>
              <a:rPr lang="ko-KR" altLang="en-US" sz="1600" spc="-150" dirty="0" smtClean="0"/>
              <a:t>법령</a:t>
            </a:r>
            <a:r>
              <a:rPr lang="en-US" altLang="ko-KR" sz="1600" spc="-150" dirty="0" smtClean="0"/>
              <a:t>, </a:t>
            </a:r>
            <a:r>
              <a:rPr lang="ko-KR" altLang="en-US" sz="1600" spc="-150" dirty="0" smtClean="0"/>
              <a:t>아동학대 </a:t>
            </a:r>
            <a:r>
              <a:rPr lang="ko-KR" altLang="en-US" sz="1600" spc="-150" dirty="0"/>
              <a:t>발견 시 신고 </a:t>
            </a:r>
            <a:r>
              <a:rPr lang="ko-KR" altLang="en-US" sz="1600" spc="-150" dirty="0" smtClean="0"/>
              <a:t>방법</a:t>
            </a:r>
            <a:r>
              <a:rPr lang="en-US" altLang="ko-KR" sz="1600" spc="-150" dirty="0" smtClean="0"/>
              <a:t>,</a:t>
            </a:r>
            <a:endParaRPr lang="ko-KR" altLang="en-US" sz="1600" spc="-150" dirty="0"/>
          </a:p>
          <a:p>
            <a:r>
              <a:rPr lang="en-US" altLang="ko-KR" sz="1600" spc="-150" dirty="0"/>
              <a:t> </a:t>
            </a:r>
            <a:r>
              <a:rPr lang="ko-KR" altLang="en-US" sz="1600" spc="-150" dirty="0" smtClean="0"/>
              <a:t>피해아동 </a:t>
            </a:r>
            <a:r>
              <a:rPr lang="ko-KR" altLang="en-US" sz="1600" spc="-150" dirty="0"/>
              <a:t>보호 </a:t>
            </a:r>
            <a:r>
              <a:rPr lang="ko-KR" altLang="en-US" sz="1600" spc="-150" dirty="0" smtClean="0"/>
              <a:t>절차 등</a:t>
            </a:r>
            <a:endParaRPr lang="ko-KR" altLang="en-US" sz="1600" spc="-150" dirty="0"/>
          </a:p>
        </p:txBody>
      </p:sp>
      <p:sp>
        <p:nvSpPr>
          <p:cNvPr id="18" name="TextBox 17"/>
          <p:cNvSpPr txBox="1"/>
          <p:nvPr/>
        </p:nvSpPr>
        <p:spPr>
          <a:xfrm>
            <a:off x="875082" y="3336464"/>
            <a:ext cx="72752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아동복지법 시행령 개정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(2015. 10. 06)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에</a:t>
            </a:r>
            <a:r>
              <a:rPr lang="ko-KR" altLang="en-US" sz="1600" spc="-150" dirty="0">
                <a:ea typeface="맑은 고딕" pitchFamily="50" charset="-127"/>
                <a:cs typeface="함초롬돋움"/>
              </a:rPr>
              <a:t>는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 </a:t>
            </a:r>
            <a:endParaRPr lang="en-US" altLang="ko-KR" sz="1600" spc="-150" dirty="0" smtClean="0">
              <a:ea typeface="맑은 고딕" pitchFamily="50" charset="-127"/>
              <a:cs typeface="함초롬돋움"/>
            </a:endParaRPr>
          </a:p>
          <a:p>
            <a:r>
              <a:rPr lang="en-US" altLang="ko-KR" sz="1600" spc="-150" dirty="0">
                <a:ea typeface="맑은 고딕" pitchFamily="50" charset="-127"/>
                <a:cs typeface="함초롬돋움"/>
              </a:rPr>
              <a:t> 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 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아동학대 신고의무자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직장교육 의무 대상기관에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종합병원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과 </a:t>
            </a:r>
            <a:r>
              <a:rPr lang="ko-KR" altLang="en-US" sz="1600" b="1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아동복지시설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이 추가됨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895554" y="4031537"/>
            <a:ext cx="7873570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30000"/>
              </a:lnSpc>
            </a:pPr>
            <a:r>
              <a:rPr lang="en-US" altLang="ko-KR" sz="1600" spc="-150" dirty="0">
                <a:ea typeface="맑은 고딕" pitchFamily="50" charset="-127"/>
                <a:cs typeface="함초롬돋움"/>
              </a:rPr>
              <a:t>√ </a:t>
            </a:r>
            <a:r>
              <a:rPr lang="ko-KR" altLang="en-US" sz="1600" kern="0" spc="-150" dirty="0" smtClean="0">
                <a:solidFill>
                  <a:srgbClr val="000000"/>
                </a:solidFill>
                <a:latin typeface="+mn-ea"/>
              </a:rPr>
              <a:t>아동학대 </a:t>
            </a:r>
            <a:r>
              <a:rPr lang="ko-KR" altLang="en-US" sz="1600" kern="0" spc="-150" dirty="0">
                <a:solidFill>
                  <a:srgbClr val="000000"/>
                </a:solidFill>
                <a:latin typeface="+mn-ea"/>
              </a:rPr>
              <a:t>신고의무자 직장교육 </a:t>
            </a:r>
            <a:r>
              <a:rPr lang="ko-KR" altLang="en-US" sz="1600" kern="0" spc="-150" dirty="0" err="1" smtClean="0">
                <a:solidFill>
                  <a:srgbClr val="000000"/>
                </a:solidFill>
                <a:latin typeface="+mn-ea"/>
              </a:rPr>
              <a:t>미실시시</a:t>
            </a:r>
            <a:r>
              <a:rPr lang="en-US" altLang="ko-KR" sz="1600" kern="0" spc="-15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ko-KR" sz="1600" b="1" kern="0" spc="-150" dirty="0" smtClean="0">
                <a:solidFill>
                  <a:srgbClr val="000000"/>
                </a:solidFill>
                <a:latin typeface="+mn-ea"/>
              </a:rPr>
              <a:t>300</a:t>
            </a:r>
            <a:r>
              <a:rPr lang="ko-KR" altLang="en-US" sz="1600" b="1" kern="0" spc="-150" dirty="0" smtClean="0">
                <a:solidFill>
                  <a:srgbClr val="000000"/>
                </a:solidFill>
                <a:latin typeface="+mn-ea"/>
              </a:rPr>
              <a:t>만원 이하의 과태료</a:t>
            </a:r>
            <a:r>
              <a:rPr lang="ko-KR" altLang="en-US" sz="1600" kern="0" spc="-150" dirty="0" smtClean="0">
                <a:solidFill>
                  <a:srgbClr val="000000"/>
                </a:solidFill>
                <a:latin typeface="+mn-ea"/>
              </a:rPr>
              <a:t>가 부과됨</a:t>
            </a:r>
            <a:r>
              <a:rPr lang="en-US" altLang="ko-KR" sz="1600" kern="0" spc="-150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en-US" altLang="ko-KR" sz="1200" kern="0" spc="-150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ko-KR" altLang="en-US" sz="1200" kern="0" spc="-150" dirty="0" smtClean="0">
                <a:solidFill>
                  <a:srgbClr val="000000"/>
                </a:solidFill>
                <a:latin typeface="+mn-ea"/>
              </a:rPr>
              <a:t>아동복지법 제</a:t>
            </a:r>
            <a:r>
              <a:rPr lang="en-US" altLang="ko-KR" sz="1200" kern="0" spc="-150" dirty="0" smtClean="0">
                <a:solidFill>
                  <a:srgbClr val="000000"/>
                </a:solidFill>
                <a:latin typeface="+mn-ea"/>
              </a:rPr>
              <a:t>75</a:t>
            </a:r>
            <a:r>
              <a:rPr lang="ko-KR" altLang="en-US" sz="1200" kern="0" spc="-150" dirty="0" smtClean="0">
                <a:solidFill>
                  <a:srgbClr val="000000"/>
                </a:solidFill>
                <a:latin typeface="+mn-ea"/>
              </a:rPr>
              <a:t>조</a:t>
            </a:r>
            <a:r>
              <a:rPr lang="en-US" altLang="ko-KR" sz="1200" kern="0" spc="-150" dirty="0" smtClean="0">
                <a:solidFill>
                  <a:srgbClr val="000000"/>
                </a:solidFill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950120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05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315351" y="1210294"/>
            <a:ext cx="1709069" cy="57419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신고의무자의 신고 절차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152658" y="1206014"/>
            <a:ext cx="20153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FC000"/>
              </a:buClr>
            </a:pPr>
            <a:r>
              <a:rPr lang="ko-KR" altLang="en-US" sz="1600" spc="-150" dirty="0" smtClean="0">
                <a:latin typeface="+mn-ea"/>
              </a:rPr>
              <a:t>학대 의심징후</a:t>
            </a:r>
            <a:endParaRPr lang="en-US" altLang="ko-KR" sz="1600" spc="-150" dirty="0">
              <a:latin typeface="+mn-ea"/>
            </a:endParaRPr>
          </a:p>
          <a:p>
            <a:pPr algn="ctr">
              <a:buClr>
                <a:srgbClr val="FFC000"/>
              </a:buClr>
            </a:pPr>
            <a:r>
              <a:rPr lang="en-US" altLang="ko-KR" sz="1600" spc="-150" dirty="0" smtClean="0">
                <a:latin typeface="+mn-ea"/>
              </a:rPr>
              <a:t>(</a:t>
            </a:r>
            <a:r>
              <a:rPr lang="ko-KR" altLang="en-US" sz="1600" spc="-150" dirty="0" smtClean="0">
                <a:latin typeface="+mn-ea"/>
              </a:rPr>
              <a:t>상흔</a:t>
            </a:r>
            <a:r>
              <a:rPr lang="en-US" altLang="ko-KR" sz="1600" spc="-150" dirty="0" smtClean="0">
                <a:latin typeface="+mn-ea"/>
              </a:rPr>
              <a:t>, </a:t>
            </a:r>
            <a:r>
              <a:rPr lang="ko-KR" altLang="en-US" sz="1600" spc="-150" dirty="0" smtClean="0">
                <a:latin typeface="+mn-ea"/>
              </a:rPr>
              <a:t>증언 등</a:t>
            </a:r>
            <a:r>
              <a:rPr lang="en-US" altLang="ko-KR" sz="1600" spc="-150" dirty="0" smtClean="0">
                <a:latin typeface="+mn-ea"/>
              </a:rPr>
              <a:t>) </a:t>
            </a:r>
            <a:r>
              <a:rPr lang="ko-KR" altLang="en-US" sz="1600" b="1" spc="-150" dirty="0" smtClean="0">
                <a:latin typeface="+mn-ea"/>
              </a:rPr>
              <a:t>발견</a:t>
            </a:r>
            <a:endParaRPr lang="en-US" altLang="ko-KR" sz="1600" b="1" spc="-150" dirty="0" smtClean="0">
              <a:latin typeface="+mn-ea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3370961" y="1203598"/>
            <a:ext cx="2448272" cy="584775"/>
            <a:chOff x="2804225" y="2641365"/>
            <a:chExt cx="2448272" cy="584775"/>
          </a:xfrm>
        </p:grpSpPr>
        <p:sp>
          <p:nvSpPr>
            <p:cNvPr id="19" name="직사각형 18"/>
            <p:cNvSpPr/>
            <p:nvPr/>
          </p:nvSpPr>
          <p:spPr>
            <a:xfrm>
              <a:off x="2915816" y="2643758"/>
              <a:ext cx="2304256" cy="574198"/>
            </a:xfrm>
            <a:prstGeom prst="rect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804225" y="2641365"/>
              <a:ext cx="244827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Clr>
                  <a:srgbClr val="FFC000"/>
                </a:buClr>
              </a:pPr>
              <a:r>
                <a:rPr lang="ko-KR" altLang="en-US" sz="1600" spc="-150" dirty="0" smtClean="0">
                  <a:latin typeface="+mn-ea"/>
                </a:rPr>
                <a:t>응급상황 시</a:t>
              </a:r>
              <a:r>
                <a:rPr lang="en-US" altLang="ko-KR" sz="1600" spc="-150" dirty="0" smtClean="0">
                  <a:latin typeface="+mn-ea"/>
                </a:rPr>
                <a:t>,</a:t>
              </a:r>
            </a:p>
            <a:p>
              <a:pPr algn="ctr">
                <a:buClr>
                  <a:srgbClr val="FFC000"/>
                </a:buClr>
              </a:pPr>
              <a:r>
                <a:rPr lang="ko-KR" altLang="en-US" sz="1600" spc="-150" dirty="0" smtClean="0">
                  <a:latin typeface="+mn-ea"/>
                </a:rPr>
                <a:t>아동의 </a:t>
              </a:r>
              <a:r>
                <a:rPr lang="ko-KR" altLang="en-US" sz="1600" b="1" spc="-150" dirty="0" smtClean="0">
                  <a:latin typeface="+mn-ea"/>
                </a:rPr>
                <a:t>안전 및 신병 확보</a:t>
              </a:r>
              <a:endParaRPr lang="en-US" altLang="ko-KR" sz="1600" b="1" spc="-150" dirty="0" smtClean="0">
                <a:latin typeface="+mn-ea"/>
              </a:endParaRPr>
            </a:p>
          </p:txBody>
        </p:sp>
      </p:grpSp>
      <p:sp>
        <p:nvSpPr>
          <p:cNvPr id="23" name="직사각형 22"/>
          <p:cNvSpPr/>
          <p:nvPr/>
        </p:nvSpPr>
        <p:spPr>
          <a:xfrm>
            <a:off x="6264780" y="1205991"/>
            <a:ext cx="1533611" cy="574198"/>
          </a:xfrm>
          <a:prstGeom prst="rec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spc="-150" dirty="0" smtClean="0"/>
              <a:t>아동학대 신고</a:t>
            </a:r>
            <a:endParaRPr lang="en-US" altLang="ko-KR" b="1" spc="-150" dirty="0" smtClean="0"/>
          </a:p>
          <a:p>
            <a:pPr algn="ctr"/>
            <a:r>
              <a:rPr lang="en-US" altLang="ko-KR" b="1" spc="-150" dirty="0" smtClean="0"/>
              <a:t>(112)</a:t>
            </a:r>
            <a:endParaRPr lang="ko-KR" altLang="en-US" b="1" spc="-150" dirty="0"/>
          </a:p>
        </p:txBody>
      </p:sp>
      <p:sp>
        <p:nvSpPr>
          <p:cNvPr id="24" name="직사각형 23"/>
          <p:cNvSpPr/>
          <p:nvPr/>
        </p:nvSpPr>
        <p:spPr>
          <a:xfrm>
            <a:off x="4699467" y="2258299"/>
            <a:ext cx="2008613" cy="57419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4673294" y="2247428"/>
            <a:ext cx="20153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FC000"/>
              </a:buClr>
            </a:pPr>
            <a:r>
              <a:rPr lang="ko-KR" altLang="en-US" sz="1600" spc="-150" dirty="0" smtClean="0">
                <a:latin typeface="+mn-ea"/>
              </a:rPr>
              <a:t>현장조사 및 사례개입</a:t>
            </a:r>
            <a:endParaRPr lang="en-US" altLang="ko-KR" sz="1600" spc="-150" dirty="0" smtClean="0">
              <a:latin typeface="+mn-ea"/>
            </a:endParaRPr>
          </a:p>
          <a:p>
            <a:pPr algn="ctr">
              <a:buClr>
                <a:srgbClr val="FFC000"/>
              </a:buClr>
            </a:pPr>
            <a:r>
              <a:rPr lang="ko-KR" altLang="en-US" sz="1600" spc="-150" dirty="0" smtClean="0">
                <a:latin typeface="+mn-ea"/>
              </a:rPr>
              <a:t>협</a:t>
            </a:r>
            <a:r>
              <a:rPr lang="ko-KR" altLang="en-US" sz="1600" spc="-150" dirty="0">
                <a:latin typeface="+mn-ea"/>
              </a:rPr>
              <a:t>조</a:t>
            </a:r>
            <a:endParaRPr lang="en-US" altLang="ko-KR" sz="1600" spc="-150" dirty="0" smtClean="0">
              <a:latin typeface="+mn-ea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2235772" y="2247484"/>
            <a:ext cx="2008613" cy="57419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2209599" y="2230974"/>
            <a:ext cx="20153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FC000"/>
              </a:buClr>
            </a:pPr>
            <a:r>
              <a:rPr lang="ko-KR" altLang="en-US" sz="1600" spc="-150" dirty="0" smtClean="0">
                <a:latin typeface="+mn-ea"/>
              </a:rPr>
              <a:t>사후지원 및 서비스</a:t>
            </a:r>
            <a:endParaRPr lang="en-US" altLang="ko-KR" sz="1600" spc="-150" dirty="0" smtClean="0">
              <a:latin typeface="+mn-ea"/>
            </a:endParaRPr>
          </a:p>
          <a:p>
            <a:pPr algn="ctr">
              <a:buClr>
                <a:srgbClr val="FFC000"/>
              </a:buClr>
            </a:pPr>
            <a:r>
              <a:rPr lang="ko-KR" altLang="en-US" sz="1600" spc="-150" dirty="0" smtClean="0">
                <a:latin typeface="+mn-ea"/>
              </a:rPr>
              <a:t>협</a:t>
            </a:r>
            <a:r>
              <a:rPr lang="ko-KR" altLang="en-US" sz="1600" spc="-150" dirty="0">
                <a:latin typeface="+mn-ea"/>
              </a:rPr>
              <a:t>조</a:t>
            </a:r>
            <a:endParaRPr lang="en-US" altLang="ko-KR" sz="1600" spc="-150" dirty="0" smtClean="0">
              <a:latin typeface="+mn-ea"/>
            </a:endParaRPr>
          </a:p>
        </p:txBody>
      </p:sp>
      <p:sp>
        <p:nvSpPr>
          <p:cNvPr id="28" name="오른쪽 화살표 27"/>
          <p:cNvSpPr/>
          <p:nvPr/>
        </p:nvSpPr>
        <p:spPr>
          <a:xfrm>
            <a:off x="3107634" y="1397565"/>
            <a:ext cx="299838" cy="216024"/>
          </a:xfrm>
          <a:prstGeom prst="rightArrow">
            <a:avLst>
              <a:gd name="adj1" fmla="val 66875"/>
              <a:gd name="adj2" fmla="val 4052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오른쪽 화살표 28"/>
          <p:cNvSpPr/>
          <p:nvPr/>
        </p:nvSpPr>
        <p:spPr>
          <a:xfrm>
            <a:off x="5864303" y="1409762"/>
            <a:ext cx="299838" cy="216024"/>
          </a:xfrm>
          <a:prstGeom prst="rightArrow">
            <a:avLst>
              <a:gd name="adj1" fmla="val 66875"/>
              <a:gd name="adj2" fmla="val 4052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오른쪽 화살표 30"/>
          <p:cNvSpPr/>
          <p:nvPr/>
        </p:nvSpPr>
        <p:spPr>
          <a:xfrm rot="8553726">
            <a:off x="6724023" y="1945054"/>
            <a:ext cx="442399" cy="266375"/>
          </a:xfrm>
          <a:prstGeom prst="rightArrow">
            <a:avLst>
              <a:gd name="adj1" fmla="val 66875"/>
              <a:gd name="adj2" fmla="val 4052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오른쪽 화살표 31"/>
          <p:cNvSpPr/>
          <p:nvPr/>
        </p:nvSpPr>
        <p:spPr>
          <a:xfrm flipH="1">
            <a:off x="4327583" y="2415349"/>
            <a:ext cx="299838" cy="216024"/>
          </a:xfrm>
          <a:prstGeom prst="rightArrow">
            <a:avLst>
              <a:gd name="adj1" fmla="val 66875"/>
              <a:gd name="adj2" fmla="val 4052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1372523" y="3643160"/>
            <a:ext cx="6744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pc="-150" dirty="0"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ea typeface="맑은 고딕" pitchFamily="50" charset="-127"/>
                <a:cs typeface="함초롬돋움"/>
              </a:rPr>
              <a:t>아동학대 신고의무자는 아동학대 </a:t>
            </a:r>
            <a:r>
              <a:rPr lang="ko-KR" altLang="en-US" sz="1600" spc="-150" dirty="0" err="1" smtClean="0">
                <a:ea typeface="맑은 고딕" pitchFamily="50" charset="-127"/>
                <a:cs typeface="함초롬돋움"/>
              </a:rPr>
              <a:t>신고시</a:t>
            </a:r>
            <a:r>
              <a:rPr lang="en-US" altLang="ko-KR" sz="1600" spc="-150" dirty="0" smtClean="0">
                <a:ea typeface="맑은 고딕" pitchFamily="50" charset="-127"/>
                <a:cs typeface="함초롬돋움"/>
              </a:rPr>
              <a:t>, </a:t>
            </a:r>
            <a:r>
              <a:rPr lang="ko-KR" altLang="en-US" sz="1600" b="1" spc="-150" dirty="0" smtClean="0">
                <a:solidFill>
                  <a:srgbClr val="FF0000"/>
                </a:solidFill>
                <a:ea typeface="맑은 고딕" pitchFamily="50" charset="-127"/>
                <a:cs typeface="함초롬돋움"/>
              </a:rPr>
              <a:t>보호자에게 신고내용을 알리는 등</a:t>
            </a:r>
            <a:endParaRPr lang="en-US" altLang="ko-KR" sz="1600" b="1" spc="-150" dirty="0" smtClean="0">
              <a:solidFill>
                <a:srgbClr val="FF0000"/>
              </a:solidFill>
              <a:ea typeface="맑은 고딕" pitchFamily="50" charset="-127"/>
              <a:cs typeface="함초롬돋움"/>
            </a:endParaRPr>
          </a:p>
          <a:p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아동학대 </a:t>
            </a:r>
            <a:r>
              <a:rPr lang="ko-KR" altLang="en-US" sz="1600" b="1" spc="-150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증거가 은폐되지 않도록 주의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하여야 함</a:t>
            </a:r>
            <a:r>
              <a:rPr lang="en-US" altLang="ko-KR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  <a:endParaRPr lang="en-US" altLang="ko-KR" sz="1600" spc="-1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150325" y="3363839"/>
            <a:ext cx="7094083" cy="1008112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1338295" y="3147814"/>
            <a:ext cx="2685231" cy="3600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1304221" y="3147814"/>
            <a:ext cx="298358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★ </a:t>
            </a:r>
            <a:r>
              <a:rPr lang="ko-KR" altLang="en-US" sz="1600" b="1" spc="-30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 신고의무자 주의사항</a:t>
            </a:r>
            <a:r>
              <a:rPr lang="ko-KR" altLang="en-US" sz="1600" b="1" spc="-3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★</a:t>
            </a:r>
          </a:p>
        </p:txBody>
      </p:sp>
    </p:spTree>
    <p:extLst>
      <p:ext uri="{BB962C8B-B14F-4D97-AF65-F5344CB8AC3E}">
        <p14:creationId xmlns:p14="http://schemas.microsoft.com/office/powerpoint/2010/main" val="417066732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06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신고의무자와 아동보호전문기관 협력 사례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611560" y="1019999"/>
            <a:ext cx="7992888" cy="361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아동보호전문기관이 친부에게 </a:t>
            </a:r>
            <a:r>
              <a:rPr lang="ko-KR" altLang="en-US" sz="1600" spc="-150" dirty="0" err="1" smtClean="0"/>
              <a:t>성학대를</a:t>
            </a:r>
            <a:r>
              <a:rPr lang="ko-KR" altLang="en-US" sz="1600" spc="-150" dirty="0" smtClean="0"/>
              <a:t> 당한 아동을 상담하던 중</a:t>
            </a:r>
            <a:r>
              <a:rPr lang="en-US" altLang="ko-KR" sz="1600" spc="-150" dirty="0" smtClean="0"/>
              <a:t>,</a:t>
            </a:r>
          </a:p>
          <a:p>
            <a:pPr>
              <a:lnSpc>
                <a:spcPct val="130000"/>
              </a:lnSpc>
            </a:pPr>
            <a:r>
              <a:rPr lang="ko-KR" altLang="en-US" sz="1600" b="1" spc="-150" dirty="0" smtClean="0"/>
              <a:t>아동이 불안한 상황에서 진술을 하지 않아 </a:t>
            </a:r>
            <a:r>
              <a:rPr lang="ko-KR" altLang="en-US" sz="1600" spc="-150" dirty="0" smtClean="0"/>
              <a:t>어려움을 겪고 있었다</a:t>
            </a:r>
            <a:r>
              <a:rPr lang="en-US" altLang="ko-KR" sz="1600" spc="-150" dirty="0" smtClean="0"/>
              <a:t>.</a:t>
            </a:r>
          </a:p>
          <a:p>
            <a:pPr>
              <a:lnSpc>
                <a:spcPct val="130000"/>
              </a:lnSpc>
            </a:pPr>
            <a:endParaRPr lang="en-US" altLang="ko-KR" sz="1600" spc="-150" dirty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아동보호전문기관은 아동이 편안한 분위기에서 진술할 수 있도록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평소에 아동과 친분이 있는 </a:t>
            </a:r>
            <a:r>
              <a:rPr lang="ko-KR" altLang="en-US" sz="1600" b="1" spc="-150" dirty="0" err="1" smtClean="0"/>
              <a:t>어린이집</a:t>
            </a:r>
            <a:r>
              <a:rPr lang="ko-KR" altLang="en-US" sz="1600" b="1" spc="-150" dirty="0" smtClean="0"/>
              <a:t> 보육교사 </a:t>
            </a:r>
            <a:r>
              <a:rPr lang="en-US" altLang="ko-KR" sz="1600" b="1" spc="-150" dirty="0" smtClean="0"/>
              <a:t>A</a:t>
            </a:r>
            <a:r>
              <a:rPr lang="ko-KR" altLang="en-US" sz="1600" b="1" spc="-150" dirty="0" smtClean="0"/>
              <a:t>씨에게 </a:t>
            </a:r>
            <a:r>
              <a:rPr lang="ko-KR" altLang="en-US" sz="1600" b="1" spc="-150" dirty="0" err="1" smtClean="0"/>
              <a:t>진술조력인이</a:t>
            </a:r>
            <a:r>
              <a:rPr lang="ko-KR" altLang="en-US" sz="1600" b="1" spc="-150" dirty="0" smtClean="0"/>
              <a:t> 되어줄 것을 부탁</a:t>
            </a:r>
            <a:r>
              <a:rPr lang="ko-KR" altLang="en-US" sz="1600" spc="-150" dirty="0" smtClean="0"/>
              <a:t>하였다</a:t>
            </a:r>
            <a:r>
              <a:rPr lang="en-US" altLang="ko-KR" sz="1600" spc="-150" dirty="0" smtClean="0"/>
              <a:t>.</a:t>
            </a:r>
          </a:p>
          <a:p>
            <a:pPr>
              <a:lnSpc>
                <a:spcPct val="130000"/>
              </a:lnSpc>
            </a:pP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en-US" altLang="ko-KR" sz="1600" spc="-150" dirty="0" smtClean="0"/>
              <a:t>A</a:t>
            </a:r>
            <a:r>
              <a:rPr lang="ko-KR" altLang="en-US" sz="1600" spc="-150" dirty="0" smtClean="0"/>
              <a:t>씨는 아동이 편안함을 느낄 수 있도록 아동을 달래주면서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아동의 잘못이 아니니</a:t>
            </a:r>
            <a:r>
              <a:rPr lang="en-US" altLang="ko-KR" sz="1600" spc="-150" dirty="0"/>
              <a:t> </a:t>
            </a:r>
            <a:r>
              <a:rPr lang="ko-KR" altLang="en-US" sz="1600" spc="-150" dirty="0" smtClean="0"/>
              <a:t>솔직하게 말해도 된다고 안심시켰다</a:t>
            </a:r>
            <a:r>
              <a:rPr lang="en-US" altLang="ko-KR" sz="1600" spc="-150" dirty="0" smtClean="0"/>
              <a:t>.</a:t>
            </a:r>
          </a:p>
          <a:p>
            <a:pPr>
              <a:lnSpc>
                <a:spcPct val="130000"/>
              </a:lnSpc>
            </a:pP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spc="-150" dirty="0" smtClean="0"/>
              <a:t>이후 </a:t>
            </a:r>
            <a:r>
              <a:rPr lang="ko-KR" altLang="en-US" sz="1600" b="1" spc="-150" dirty="0" smtClean="0"/>
              <a:t>아동이 안정감을 느끼고 사실을 진술</a:t>
            </a:r>
            <a:r>
              <a:rPr lang="ko-KR" altLang="en-US" sz="1600" spc="-150" dirty="0" smtClean="0"/>
              <a:t>하여</a:t>
            </a:r>
            <a:r>
              <a:rPr lang="en-US" altLang="ko-KR" sz="1600" spc="-150" dirty="0" smtClean="0"/>
              <a:t>,</a:t>
            </a:r>
            <a:r>
              <a:rPr lang="ko-KR" altLang="en-US" sz="1600" spc="-150" dirty="0" smtClean="0"/>
              <a:t> </a:t>
            </a:r>
            <a:endParaRPr lang="en-US" altLang="ko-KR" sz="1600" spc="-150" dirty="0" smtClean="0"/>
          </a:p>
          <a:p>
            <a:pPr>
              <a:lnSpc>
                <a:spcPct val="130000"/>
              </a:lnSpc>
            </a:pPr>
            <a:r>
              <a:rPr lang="ko-KR" altLang="en-US" sz="1600" b="1" spc="-150" dirty="0" smtClean="0"/>
              <a:t>해당 내용이 증거로 채택</a:t>
            </a:r>
            <a:r>
              <a:rPr lang="ko-KR" altLang="en-US" sz="1600" spc="-150" dirty="0" smtClean="0"/>
              <a:t>되어 친부가 처벌받을 수 있었다</a:t>
            </a:r>
            <a:r>
              <a:rPr lang="en-US" altLang="ko-KR" sz="1600" spc="-15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8056126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07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신고의무자를 위한 아동학대 체크리스트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10" t="15699" r="25866" b="49370"/>
          <a:stretch/>
        </p:blipFill>
        <p:spPr bwMode="auto">
          <a:xfrm>
            <a:off x="238959" y="968662"/>
            <a:ext cx="8581513" cy="3593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377000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07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신고의무자를 위한 아동학대 체크리스트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1" t="15699" r="26057" b="48564"/>
          <a:stretch/>
        </p:blipFill>
        <p:spPr bwMode="auto">
          <a:xfrm>
            <a:off x="365056" y="956998"/>
            <a:ext cx="8424936" cy="363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659189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07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1219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 신고의무자를 위한 아동학대 체크리스트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11" t="51256" r="25973" b="16240"/>
          <a:stretch/>
        </p:blipFill>
        <p:spPr bwMode="auto">
          <a:xfrm>
            <a:off x="274380" y="1203598"/>
            <a:ext cx="8543500" cy="334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339554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172642" y="1935872"/>
            <a:ext cx="313566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4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마치며</a:t>
            </a:r>
            <a:endParaRPr lang="ko-KR" altLang="en-US" sz="4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1914" y="1791856"/>
            <a:ext cx="143205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ko-KR" altLang="en-US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r>
              <a:rPr lang="en-US" altLang="ko-KR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_</a:t>
            </a:r>
            <a:endParaRPr lang="ko-KR" altLang="en-US" sz="4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876728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539552" y="1347614"/>
            <a:ext cx="7992888" cy="295232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6"/>
          <p:cNvGrpSpPr/>
          <p:nvPr/>
        </p:nvGrpSpPr>
        <p:grpSpPr>
          <a:xfrm>
            <a:off x="299145" y="2403596"/>
            <a:ext cx="720080" cy="648072"/>
            <a:chOff x="827584" y="1995686"/>
            <a:chExt cx="864096" cy="936104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914" t="27281" r="87552" b="59922"/>
            <a:stretch>
              <a:fillRect/>
            </a:stretch>
          </p:blipFill>
          <p:spPr bwMode="auto">
            <a:xfrm>
              <a:off x="827584" y="1995686"/>
              <a:ext cx="720080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직사각형 32"/>
            <p:cNvSpPr/>
            <p:nvPr/>
          </p:nvSpPr>
          <p:spPr>
            <a:xfrm>
              <a:off x="1475656" y="2211710"/>
              <a:ext cx="216024" cy="144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755576" y="1839007"/>
            <a:ext cx="4032448" cy="21729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차별 없이 자녀 개개인의 가치와 존엄을 존중해주세요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자녀에게 애정과 격려를 통해 긍정적 발달을 도와주세요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자녀를 위험으로부터 보호하고 안전한 환경에서 </a:t>
            </a:r>
            <a:endParaRPr lang="en-US" altLang="ko-KR" sz="13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자라도록 해주세요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자녀의 성장과 안녕을 위해 부모로서의 책임과 사명감을 </a:t>
            </a:r>
            <a:endParaRPr lang="en-US" altLang="ko-KR" sz="13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가지세요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긍정적인 의사소통 기술을 가지는 동시에 자녀의 의견을 </a:t>
            </a:r>
            <a:endParaRPr lang="en-US" altLang="ko-KR" sz="13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소중히 여기고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귀 기울여 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</p:txBody>
      </p:sp>
      <p:sp>
        <p:nvSpPr>
          <p:cNvPr id="52" name="직사각형 51"/>
          <p:cNvSpPr/>
          <p:nvPr/>
        </p:nvSpPr>
        <p:spPr>
          <a:xfrm>
            <a:off x="755576" y="1203598"/>
            <a:ext cx="3024336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53" name="TextBox 52"/>
          <p:cNvSpPr txBox="1"/>
          <p:nvPr/>
        </p:nvSpPr>
        <p:spPr>
          <a:xfrm>
            <a:off x="755576" y="1203598"/>
            <a:ext cx="2954003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7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아동중심의 양육</a:t>
            </a:r>
            <a:r>
              <a:rPr lang="en-US" altLang="ko-KR" sz="17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7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아동학대예방</a:t>
            </a:r>
            <a:r>
              <a:rPr lang="en-US" altLang="ko-KR" sz="17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7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4008" y="1347614"/>
            <a:ext cx="4248472" cy="29531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아동이 스스로 문제를 해결 해내갈 수 있도록 </a:t>
            </a:r>
            <a:endParaRPr lang="en-US" altLang="ko-KR" sz="13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적절히 도와주세요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자녀의 부적절한 행동을 가족전체 속에서 보려는 노력을 </a:t>
            </a:r>
            <a:endParaRPr lang="en-US" altLang="ko-KR" sz="13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기울이세요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 (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체벌은 안돼요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) 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자녀와 관련된 사항에 대하여 자녀를 중심으로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 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자녀와 함께 의사결정을 해주세요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 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자녀를 존중하는 권위 있는 부모가 되어주세요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자녀가 반드시 지켜야 하는 질서나 규칙을 함께 선정하고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,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합의하여 지켜 나가도록 도와주세요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부모 자신의 긍정적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·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낙천적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·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진취적인 삶의 가치들을 </a:t>
            </a:r>
            <a:endParaRPr lang="en-US" altLang="ko-KR" sz="13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pPr>
              <a:lnSpc>
                <a:spcPct val="130000"/>
              </a:lnSpc>
            </a:pP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</a:t>
            </a:r>
            <a:r>
              <a:rPr lang="ko-KR" altLang="en-US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자녀에게 전해주는 훌륭한 모델이 되어주세요</a:t>
            </a:r>
            <a:r>
              <a:rPr lang="en-US" altLang="ko-KR" sz="13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.</a:t>
            </a:r>
          </a:p>
        </p:txBody>
      </p:sp>
      <p:cxnSp>
        <p:nvCxnSpPr>
          <p:cNvPr id="23" name="직선 연결선 22"/>
          <p:cNvCxnSpPr/>
          <p:nvPr/>
        </p:nvCxnSpPr>
        <p:spPr>
          <a:xfrm>
            <a:off x="4644008" y="1347614"/>
            <a:ext cx="0" cy="2952328"/>
          </a:xfrm>
          <a:prstGeom prst="line">
            <a:avLst/>
          </a:prstGeom>
          <a:ln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0" y="4731990"/>
            <a:ext cx="4499992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출처 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</a:rPr>
              <a:t>보건복지부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 ·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한국보건복지인력개발원</a:t>
            </a:r>
            <a:r>
              <a:rPr lang="en-US" altLang="ko-KR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(2013), </a:t>
            </a:r>
            <a:r>
              <a:rPr lang="ko-KR" altLang="en-US" sz="11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아동권리에 기반한 부모교육</a:t>
            </a:r>
            <a:endParaRPr lang="en-US" altLang="ko-KR" sz="11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51219" y="28125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마치며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부모에게 드리는 조언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919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그룹 23"/>
          <p:cNvGrpSpPr/>
          <p:nvPr/>
        </p:nvGrpSpPr>
        <p:grpSpPr>
          <a:xfrm>
            <a:off x="6513339" y="1375741"/>
            <a:ext cx="2304256" cy="2952328"/>
            <a:chOff x="6352667" y="1092958"/>
            <a:chExt cx="2354473" cy="3705074"/>
          </a:xfrm>
        </p:grpSpPr>
        <p:pic>
          <p:nvPicPr>
            <p:cNvPr id="30" name="그림 2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34886" y="1602714"/>
              <a:ext cx="1242894" cy="2450961"/>
            </a:xfrm>
            <a:prstGeom prst="rect">
              <a:avLst/>
            </a:prstGeom>
          </p:spPr>
        </p:pic>
        <p:pic>
          <p:nvPicPr>
            <p:cNvPr id="31" name="그림 30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52667" y="1092958"/>
              <a:ext cx="2354473" cy="3705074"/>
            </a:xfrm>
            <a:prstGeom prst="rect">
              <a:avLst/>
            </a:prstGeom>
          </p:spPr>
        </p:pic>
      </p:grpSp>
      <p:sp>
        <p:nvSpPr>
          <p:cNvPr id="35" name="TextBox 34"/>
          <p:cNvSpPr txBox="1"/>
          <p:nvPr/>
        </p:nvSpPr>
        <p:spPr>
          <a:xfrm>
            <a:off x="752565" y="1635646"/>
            <a:ext cx="609227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+mj-ea"/>
              </a:rPr>
              <a:t>아동학대 신고의무자의</a:t>
            </a:r>
            <a:r>
              <a:rPr lang="en-US" altLang="ko-KR" sz="1600" spc="-150" dirty="0">
                <a:latin typeface="+mj-ea"/>
              </a:rPr>
              <a:t> </a:t>
            </a:r>
            <a:r>
              <a:rPr lang="ko-KR" altLang="en-US" sz="1600" spc="-150" dirty="0" smtClean="0">
                <a:latin typeface="+mj-ea"/>
              </a:rPr>
              <a:t>범위 </a:t>
            </a:r>
            <a:r>
              <a:rPr lang="ko-KR" altLang="en-US" sz="1600" spc="-150" dirty="0">
                <a:latin typeface="+mj-ea"/>
              </a:rPr>
              <a:t>확대</a:t>
            </a:r>
            <a:r>
              <a:rPr lang="en-US" altLang="ko-KR" sz="1600" spc="-150" dirty="0">
                <a:latin typeface="+mj-ea"/>
              </a:rPr>
              <a:t>, </a:t>
            </a:r>
            <a:r>
              <a:rPr lang="ko-KR" altLang="en-US" sz="1600" spc="-150" dirty="0">
                <a:latin typeface="+mj-ea"/>
              </a:rPr>
              <a:t>신고의무 </a:t>
            </a:r>
            <a:r>
              <a:rPr lang="ko-KR" altLang="en-US" sz="1600" spc="-150" dirty="0" smtClean="0">
                <a:latin typeface="+mj-ea"/>
              </a:rPr>
              <a:t>강화</a:t>
            </a:r>
            <a:r>
              <a:rPr lang="en-US" altLang="ko-KR" sz="1600" spc="-150" dirty="0">
                <a:latin typeface="+mj-ea"/>
              </a:rPr>
              <a:t> </a:t>
            </a:r>
            <a:r>
              <a:rPr lang="ko-KR" altLang="en-US" sz="1600" spc="-150" dirty="0" smtClean="0">
                <a:latin typeface="+mj-ea"/>
              </a:rPr>
              <a:t>및 </a:t>
            </a:r>
            <a:r>
              <a:rPr lang="ko-KR" altLang="en-US" sz="1600" spc="-150" dirty="0">
                <a:latin typeface="+mj-ea"/>
              </a:rPr>
              <a:t>아동학대예방에 </a:t>
            </a:r>
            <a:endParaRPr lang="en-US" altLang="ko-KR" sz="1600" spc="-150" dirty="0" smtClean="0">
              <a:latin typeface="+mj-ea"/>
            </a:endParaRPr>
          </a:p>
          <a:p>
            <a:r>
              <a:rPr lang="ko-KR" altLang="en-US" sz="1600" spc="-150" dirty="0" smtClean="0">
                <a:latin typeface="+mj-ea"/>
              </a:rPr>
              <a:t>대한</a:t>
            </a:r>
            <a:r>
              <a:rPr lang="en-US" altLang="ko-KR" sz="1600" spc="-150" dirty="0">
                <a:latin typeface="+mj-ea"/>
              </a:rPr>
              <a:t> </a:t>
            </a:r>
            <a:r>
              <a:rPr lang="ko-KR" altLang="en-US" sz="1600" spc="-150" dirty="0" smtClean="0">
                <a:latin typeface="+mj-ea"/>
              </a:rPr>
              <a:t>정보를 </a:t>
            </a:r>
            <a:r>
              <a:rPr lang="ko-KR" altLang="en-US" sz="1600" spc="-150" dirty="0">
                <a:latin typeface="+mj-ea"/>
              </a:rPr>
              <a:t>보다 쉽게 </a:t>
            </a:r>
            <a:r>
              <a:rPr lang="ko-KR" altLang="en-US" sz="1600" spc="-150" dirty="0" smtClean="0">
                <a:latin typeface="+mj-ea"/>
              </a:rPr>
              <a:t>알리고</a:t>
            </a:r>
            <a:r>
              <a:rPr lang="en-US" altLang="ko-KR" sz="1600" spc="-150" dirty="0">
                <a:latin typeface="+mj-ea"/>
              </a:rPr>
              <a:t> </a:t>
            </a:r>
            <a:r>
              <a:rPr lang="ko-KR" altLang="en-US" sz="1600" spc="-150" dirty="0" smtClean="0">
                <a:latin typeface="+mj-ea"/>
              </a:rPr>
              <a:t>국민의 </a:t>
            </a:r>
            <a:r>
              <a:rPr lang="ko-KR" altLang="en-US" sz="1600" spc="-150" dirty="0">
                <a:latin typeface="+mj-ea"/>
              </a:rPr>
              <a:t>인식 향상 </a:t>
            </a:r>
            <a:r>
              <a:rPr lang="ko-KR" altLang="en-US" sz="1600" spc="-150" dirty="0" smtClean="0">
                <a:latin typeface="+mj-ea"/>
              </a:rPr>
              <a:t>도모를</a:t>
            </a:r>
            <a:r>
              <a:rPr lang="en-US" altLang="ko-KR" sz="1600" spc="-150" dirty="0">
                <a:latin typeface="+mj-ea"/>
              </a:rPr>
              <a:t> </a:t>
            </a:r>
            <a:r>
              <a:rPr lang="ko-KR" altLang="en-US" sz="1600" spc="-150" dirty="0" smtClean="0">
                <a:latin typeface="+mj-ea"/>
              </a:rPr>
              <a:t>목적으로 </a:t>
            </a:r>
            <a:endParaRPr lang="en-US" altLang="ko-KR" sz="1600" spc="-150" dirty="0" smtClean="0">
              <a:latin typeface="+mj-ea"/>
            </a:endParaRPr>
          </a:p>
          <a:p>
            <a:r>
              <a:rPr lang="ko-KR" altLang="en-US" sz="1600" spc="-150" dirty="0" smtClean="0">
                <a:latin typeface="+mj-ea"/>
              </a:rPr>
              <a:t>보건복지부와</a:t>
            </a:r>
            <a:r>
              <a:rPr lang="en-US" altLang="ko-KR" sz="1600" spc="-150" dirty="0">
                <a:latin typeface="+mj-ea"/>
              </a:rPr>
              <a:t> </a:t>
            </a:r>
            <a:r>
              <a:rPr lang="ko-KR" altLang="en-US" sz="1600" spc="-150" dirty="0" smtClean="0">
                <a:latin typeface="+mj-ea"/>
              </a:rPr>
              <a:t>중앙아동보호전문기관에서</a:t>
            </a:r>
            <a:r>
              <a:rPr lang="en-US" altLang="ko-KR" sz="1600" spc="-150" dirty="0">
                <a:latin typeface="+mj-ea"/>
              </a:rPr>
              <a:t> </a:t>
            </a:r>
            <a:r>
              <a:rPr lang="ko-KR" altLang="en-US" sz="1600" spc="-150" dirty="0" smtClean="0">
                <a:latin typeface="+mj-ea"/>
              </a:rPr>
              <a:t>함께 </a:t>
            </a:r>
            <a:r>
              <a:rPr lang="ko-KR" altLang="en-US" sz="1600" spc="-150" dirty="0">
                <a:latin typeface="+mj-ea"/>
              </a:rPr>
              <a:t>제작한 </a:t>
            </a:r>
            <a:r>
              <a:rPr lang="ko-KR" altLang="en-US" sz="1600" spc="-150" dirty="0" err="1">
                <a:latin typeface="+mj-ea"/>
              </a:rPr>
              <a:t>모바일</a:t>
            </a:r>
            <a:r>
              <a:rPr lang="ko-KR" altLang="en-US" sz="1600" spc="-150" dirty="0">
                <a:latin typeface="+mj-ea"/>
              </a:rPr>
              <a:t> </a:t>
            </a:r>
            <a:r>
              <a:rPr lang="ko-KR" altLang="en-US" sz="1600" spc="-150" dirty="0" err="1">
                <a:latin typeface="+mj-ea"/>
              </a:rPr>
              <a:t>앱입니다</a:t>
            </a:r>
            <a:r>
              <a:rPr lang="en-US" altLang="ko-KR" sz="1600" spc="-150" dirty="0">
                <a:latin typeface="+mj-ea"/>
              </a:rPr>
              <a:t>.</a:t>
            </a:r>
            <a:endParaRPr lang="ko-KR" altLang="en-US" sz="1600" spc="-150" dirty="0">
              <a:latin typeface="+mj-ea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539552" y="1275606"/>
            <a:ext cx="7992888" cy="295232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/>
          <p:cNvSpPr/>
          <p:nvPr/>
        </p:nvSpPr>
        <p:spPr>
          <a:xfrm>
            <a:off x="899592" y="1131590"/>
            <a:ext cx="1836204" cy="36004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42" name="TextBox 41"/>
          <p:cNvSpPr txBox="1"/>
          <p:nvPr/>
        </p:nvSpPr>
        <p:spPr>
          <a:xfrm>
            <a:off x="899592" y="1131590"/>
            <a:ext cx="1836204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700" b="1" spc="-150" dirty="0" err="1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착한신고</a:t>
            </a:r>
            <a:r>
              <a:rPr lang="ko-KR" altLang="en-US" sz="17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700" b="1" spc="-150" dirty="0" err="1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앱</a:t>
            </a:r>
            <a:r>
              <a:rPr lang="ko-KR" altLang="en-US" sz="1700" b="1" spc="-15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소개</a:t>
            </a:r>
            <a:endParaRPr lang="ko-KR" altLang="en-US" sz="1700" b="1" spc="-15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52564" y="2571750"/>
            <a:ext cx="609227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spc="-150" dirty="0">
                <a:latin typeface="맑은 고딕" pitchFamily="50" charset="-127"/>
                <a:ea typeface="맑은 고딕" pitchFamily="50" charset="-127"/>
                <a:cs typeface="함초롬돋움"/>
              </a:rPr>
              <a:t>· </a:t>
            </a:r>
            <a:r>
              <a:rPr lang="ko-KR" altLang="en-US" sz="1600" spc="-150" dirty="0" smtClean="0">
                <a:latin typeface="맑은 고딕" pitchFamily="50" charset="-127"/>
                <a:ea typeface="맑은 고딕" pitchFamily="50" charset="-127"/>
                <a:cs typeface="함초롬돋움"/>
              </a:rPr>
              <a:t>전국 아동보호전문기관 현황 및 아동학대예방에 관련된 다양한 자료가</a:t>
            </a:r>
            <a:endParaRPr lang="en-US" altLang="ko-KR" sz="1600" spc="-150" dirty="0" smtClean="0">
              <a:latin typeface="맑은 고딕" pitchFamily="50" charset="-127"/>
              <a:ea typeface="맑은 고딕" pitchFamily="50" charset="-127"/>
              <a:cs typeface="함초롬돋움"/>
            </a:endParaRPr>
          </a:p>
          <a:p>
            <a:r>
              <a:rPr lang="ko-KR" altLang="en-US" sz="1600" spc="-150" dirty="0" smtClean="0">
                <a:latin typeface="+mj-ea"/>
              </a:rPr>
              <a:t>담겨 있사오니 많은 이용 바랍니다</a:t>
            </a:r>
            <a:r>
              <a:rPr lang="en-US" altLang="ko-KR" sz="1600" spc="-150" dirty="0" smtClean="0">
                <a:latin typeface="+mj-ea"/>
              </a:rPr>
              <a:t>.</a:t>
            </a:r>
            <a:endParaRPr lang="ko-KR" altLang="en-US" sz="1600" spc="-150" dirty="0">
              <a:latin typeface="+mj-ea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794445" y="3219822"/>
            <a:ext cx="6092277" cy="982425"/>
            <a:chOff x="681842" y="3488014"/>
            <a:chExt cx="6092277" cy="982425"/>
          </a:xfrm>
        </p:grpSpPr>
        <p:sp>
          <p:nvSpPr>
            <p:cNvPr id="48" name="TextBox 47"/>
            <p:cNvSpPr txBox="1"/>
            <p:nvPr/>
          </p:nvSpPr>
          <p:spPr>
            <a:xfrm>
              <a:off x="681842" y="3639442"/>
              <a:ext cx="6092277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·                   </a:t>
              </a:r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플레이스토어와 </a:t>
              </a:r>
              <a:r>
                <a:rPr lang="ko-KR" altLang="en-US" sz="1600" spc="-150" dirty="0" err="1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앱스토어에서</a:t>
              </a:r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 </a:t>
              </a:r>
              <a:r>
                <a:rPr lang="en-US" altLang="ko-KR" sz="1600" b="1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‘</a:t>
              </a:r>
              <a:r>
                <a:rPr lang="ko-KR" altLang="en-US" sz="1600" b="1" spc="-150" dirty="0" err="1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착한신고</a:t>
              </a:r>
              <a:r>
                <a:rPr lang="en-US" altLang="ko-KR" sz="1600" b="1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’</a:t>
              </a:r>
              <a:r>
                <a:rPr lang="en-US" altLang="ko-KR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 </a:t>
              </a:r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또는 </a:t>
              </a:r>
              <a:r>
                <a:rPr lang="en-US" altLang="ko-KR" sz="1600" b="1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‘</a:t>
              </a:r>
              <a:r>
                <a:rPr lang="ko-KR" altLang="en-US" sz="1600" b="1" spc="-150" dirty="0">
                  <a:latin typeface="맑은 고딕" pitchFamily="50" charset="-127"/>
                  <a:ea typeface="맑은 고딕" pitchFamily="50" charset="-127"/>
                  <a:cs typeface="함초롬돋움"/>
                </a:rPr>
                <a:t>아동학대</a:t>
              </a:r>
              <a:r>
                <a:rPr lang="en-US" altLang="ko-KR" sz="1600" b="1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’</a:t>
              </a:r>
              <a:r>
                <a:rPr lang="ko-KR" altLang="en-US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를 검색해보세요</a:t>
              </a:r>
              <a:r>
                <a:rPr lang="en-US" altLang="ko-KR" sz="1600" spc="-150" dirty="0" smtClean="0">
                  <a:latin typeface="맑은 고딕" pitchFamily="50" charset="-127"/>
                  <a:ea typeface="맑은 고딕" pitchFamily="50" charset="-127"/>
                  <a:cs typeface="함초롬돋움"/>
                </a:rPr>
                <a:t>.</a:t>
              </a:r>
              <a:endParaRPr lang="ko-KR" altLang="en-US" sz="1600" spc="-150" dirty="0">
                <a:latin typeface="+mj-ea"/>
              </a:endParaRPr>
            </a:p>
          </p:txBody>
        </p:sp>
        <p:pic>
          <p:nvPicPr>
            <p:cNvPr id="49" name="그림 48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10" r="8529"/>
            <a:stretch/>
          </p:blipFill>
          <p:spPr>
            <a:xfrm>
              <a:off x="888356" y="3488014"/>
              <a:ext cx="472854" cy="637869"/>
            </a:xfrm>
            <a:prstGeom prst="rect">
              <a:avLst/>
            </a:prstGeom>
          </p:spPr>
        </p:pic>
        <p:pic>
          <p:nvPicPr>
            <p:cNvPr id="50" name="그림 4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72" r="49138"/>
            <a:stretch/>
          </p:blipFill>
          <p:spPr>
            <a:xfrm>
              <a:off x="1361210" y="3551670"/>
              <a:ext cx="402478" cy="510556"/>
            </a:xfrm>
            <a:prstGeom prst="rect">
              <a:avLst/>
            </a:prstGeom>
          </p:spPr>
        </p:pic>
      </p:grpSp>
      <p:sp>
        <p:nvSpPr>
          <p:cNvPr id="54" name="TextBox 53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02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51219" y="270740"/>
            <a:ext cx="65527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마치며</a:t>
            </a:r>
            <a:endParaRPr lang="en-US" altLang="ko-KR" sz="2000" b="1" spc="-1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착한신고</a:t>
            </a:r>
            <a:r>
              <a:rPr lang="ko-KR" altLang="en-US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spc="-150" dirty="0" err="1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앱이란</a:t>
            </a:r>
            <a:r>
              <a:rPr lang="en-US" altLang="ko-KR" sz="1600" b="1" spc="-150" dirty="0" smtClean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1600" b="1" spc="-150" dirty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9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89189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320338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2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371440"/>
            <a:ext cx="655272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000" b="1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들어가며</a:t>
            </a:r>
            <a:endParaRPr lang="ko-KR" altLang="en-US" sz="2000" b="1" spc="-1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7504" y="1404112"/>
            <a:ext cx="1440160" cy="5195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2013. 02</a:t>
            </a:r>
            <a:endParaRPr lang="en-US" altLang="ko-KR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2" name="직선 연결선 31"/>
          <p:cNvCxnSpPr/>
          <p:nvPr/>
        </p:nvCxnSpPr>
        <p:spPr>
          <a:xfrm>
            <a:off x="1763688" y="1347614"/>
            <a:ext cx="0" cy="302433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그룹 22"/>
          <p:cNvGrpSpPr/>
          <p:nvPr/>
        </p:nvGrpSpPr>
        <p:grpSpPr>
          <a:xfrm>
            <a:off x="1619672" y="1544528"/>
            <a:ext cx="288032" cy="288032"/>
            <a:chOff x="1331640" y="1203598"/>
            <a:chExt cx="504056" cy="504056"/>
          </a:xfrm>
        </p:grpSpPr>
        <p:sp>
          <p:nvSpPr>
            <p:cNvPr id="24" name="타원 23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타원 24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2123728" y="1489126"/>
            <a:ext cx="5760640" cy="3724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생후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일된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A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군이 지저분하고 추운 방에서 지내고 있어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이웃 주민이 신고함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7504" y="2075708"/>
            <a:ext cx="1440160" cy="5195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2014. 07</a:t>
            </a:r>
            <a:endParaRPr lang="en-US" altLang="ko-KR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5" name="그룹 34"/>
          <p:cNvGrpSpPr/>
          <p:nvPr/>
        </p:nvGrpSpPr>
        <p:grpSpPr>
          <a:xfrm>
            <a:off x="1619672" y="2216124"/>
            <a:ext cx="288032" cy="288032"/>
            <a:chOff x="1331640" y="1203598"/>
            <a:chExt cx="504056" cy="504056"/>
          </a:xfrm>
        </p:grpSpPr>
        <p:sp>
          <p:nvSpPr>
            <p:cNvPr id="36" name="타원 35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타원 36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123728" y="2158174"/>
            <a:ext cx="6912768" cy="3724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친모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B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씨가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A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군에게 소리를 지르고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내던지려 하여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번째 신고됨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7504" y="2900260"/>
            <a:ext cx="1440160" cy="5195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2014. 09</a:t>
            </a:r>
            <a:endParaRPr lang="en-US" altLang="ko-KR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6" name="그룹 39"/>
          <p:cNvGrpSpPr/>
          <p:nvPr/>
        </p:nvGrpSpPr>
        <p:grpSpPr>
          <a:xfrm>
            <a:off x="1619672" y="3040676"/>
            <a:ext cx="288032" cy="288032"/>
            <a:chOff x="1331640" y="1203598"/>
            <a:chExt cx="504056" cy="504056"/>
          </a:xfrm>
        </p:grpSpPr>
        <p:sp>
          <p:nvSpPr>
            <p:cNvPr id="41" name="타원 40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타원 41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07504" y="3795886"/>
            <a:ext cx="1440160" cy="5724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FFC000"/>
                </a:solidFill>
                <a:latin typeface="+mj-lt"/>
                <a:ea typeface="맑은 고딕" pitchFamily="50" charset="-127"/>
              </a:rPr>
              <a:t>2015. 07</a:t>
            </a:r>
            <a:endParaRPr lang="en-US" altLang="ko-KR" spc="-150" dirty="0" smtClean="0">
              <a:solidFill>
                <a:srgbClr val="FFC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7" name="그룹 44"/>
          <p:cNvGrpSpPr/>
          <p:nvPr/>
        </p:nvGrpSpPr>
        <p:grpSpPr>
          <a:xfrm>
            <a:off x="1619672" y="3936302"/>
            <a:ext cx="288032" cy="288032"/>
            <a:chOff x="1331640" y="1203598"/>
            <a:chExt cx="504056" cy="504056"/>
          </a:xfrm>
        </p:grpSpPr>
        <p:sp>
          <p:nvSpPr>
            <p:cNvPr id="46" name="타원 45"/>
            <p:cNvSpPr/>
            <p:nvPr/>
          </p:nvSpPr>
          <p:spPr>
            <a:xfrm>
              <a:off x="1331640" y="1203598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타원 46"/>
            <p:cNvSpPr/>
            <p:nvPr/>
          </p:nvSpPr>
          <p:spPr>
            <a:xfrm>
              <a:off x="1435178" y="1305574"/>
              <a:ext cx="303340" cy="3045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2123728" y="3795886"/>
            <a:ext cx="6912768" cy="6524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29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개월 된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A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군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“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시끄럽게 운다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며 친모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B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씨가 스타킹으로 질식사시킴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친모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B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씨 살인혐의로 구속됨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spc="-15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619672" y="771550"/>
            <a:ext cx="5472608" cy="5724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4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&lt; </a:t>
            </a:r>
            <a:r>
              <a:rPr lang="en-US" altLang="ko-KR" sz="2400" b="1" spc="-150" dirty="0" smtClean="0">
                <a:solidFill>
                  <a:srgbClr val="C09200"/>
                </a:solidFill>
                <a:ea typeface="맑은 고딕" pitchFamily="50" charset="-127"/>
              </a:rPr>
              <a:t>“</a:t>
            </a:r>
            <a:r>
              <a:rPr lang="ko-KR" altLang="en-US" sz="2400" b="1" spc="-150" dirty="0" smtClean="0">
                <a:solidFill>
                  <a:srgbClr val="C09200"/>
                </a:solidFill>
                <a:ea typeface="맑은 고딕" pitchFamily="50" charset="-127"/>
              </a:rPr>
              <a:t>우는 버릇 고치겠다</a:t>
            </a:r>
            <a:r>
              <a:rPr lang="en-US" altLang="ko-KR" sz="2400" b="1" spc="-150" dirty="0" smtClean="0">
                <a:solidFill>
                  <a:srgbClr val="C09200"/>
                </a:solidFill>
                <a:ea typeface="맑은 고딕" pitchFamily="50" charset="-127"/>
              </a:rPr>
              <a:t>”</a:t>
            </a:r>
            <a:r>
              <a:rPr lang="ko-KR" altLang="en-US" sz="2400" b="1" spc="-150" dirty="0" smtClean="0">
                <a:solidFill>
                  <a:srgbClr val="C09200"/>
                </a:solidFill>
                <a:ea typeface="맑은 고딕" pitchFamily="50" charset="-127"/>
              </a:rPr>
              <a:t>며</a:t>
            </a:r>
            <a:r>
              <a:rPr lang="en-US" altLang="ko-KR" sz="2400" b="1" spc="-300" dirty="0" smtClean="0">
                <a:solidFill>
                  <a:srgbClr val="C09200"/>
                </a:solidFill>
                <a:latin typeface="맑은 고딕" pitchFamily="50" charset="-127"/>
                <a:ea typeface="맑은 고딕" pitchFamily="50" charset="-127"/>
                <a:cs typeface="함초롬돋움"/>
              </a:rPr>
              <a:t> · · ·</a:t>
            </a:r>
            <a:r>
              <a:rPr lang="ko-KR" altLang="en-US" sz="2400" b="1" spc="-150" dirty="0" smtClean="0">
                <a:solidFill>
                  <a:srgbClr val="C09200"/>
                </a:solidFill>
                <a:ea typeface="맑은 고딕" pitchFamily="50" charset="-127"/>
              </a:rPr>
              <a:t> </a:t>
            </a:r>
            <a:r>
              <a:rPr lang="en-US" altLang="ko-KR" sz="2400" b="1" spc="-150" dirty="0" smtClean="0">
                <a:solidFill>
                  <a:srgbClr val="C09200"/>
                </a:solidFill>
                <a:latin typeface="+mj-lt"/>
                <a:ea typeface="맑은 고딕" pitchFamily="50" charset="-127"/>
              </a:rPr>
              <a:t>&gt;</a:t>
            </a:r>
            <a:endParaRPr lang="en-US" altLang="ko-KR" spc="-150" dirty="0" smtClean="0">
              <a:solidFill>
                <a:srgbClr val="C092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23728" y="2715766"/>
            <a:ext cx="6912768" cy="9325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친부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C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씨가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A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군의 뺨을 때려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3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번째로 신고됨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아동학대처벌법이 적용되어 친부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C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씨 상담교육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80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시간의 보호처분 결정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A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군은 격리 조치됨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이후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친모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B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씨는 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내 아이 돌려달라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며 청와대에 민원을 제기했고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, A</a:t>
            </a:r>
            <a:r>
              <a:rPr lang="ko-KR" altLang="en-US" sz="1400" spc="-150" dirty="0" smtClean="0">
                <a:latin typeface="맑은 고딕" pitchFamily="50" charset="-127"/>
                <a:ea typeface="맑은 고딕" pitchFamily="50" charset="-127"/>
              </a:rPr>
              <a:t>군 가정 복귀됨</a:t>
            </a:r>
            <a:r>
              <a:rPr lang="en-US" altLang="ko-KR" sz="1400" spc="-15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750912"/>
            <a:ext cx="143205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 spc="-15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장</a:t>
            </a:r>
            <a:r>
              <a:rPr lang="en-US" altLang="ko-KR" sz="48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_</a:t>
            </a:r>
            <a:endParaRPr lang="ko-KR" altLang="en-US" sz="48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7378" y="1894928"/>
            <a:ext cx="417646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4000" b="1" spc="-1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아동학대의 이해</a:t>
            </a:r>
            <a:endParaRPr lang="ko-KR" altLang="en-US" sz="4000" b="1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72200" y="2062757"/>
            <a:ext cx="79208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01</a:t>
            </a:r>
            <a:endParaRPr lang="ko-KR" altLang="en-US" sz="32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24970" y="2132006"/>
            <a:ext cx="1551486" cy="44627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3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아동인권</a:t>
            </a:r>
            <a:endParaRPr lang="ko-KR" altLang="en-US" sz="23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6404890" y="1995686"/>
            <a:ext cx="72008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/>
        </p:nvCxnSpPr>
        <p:spPr>
          <a:xfrm>
            <a:off x="6404890" y="2715766"/>
            <a:ext cx="72008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6582</TotalTime>
  <Words>4978</Words>
  <Application>Microsoft Office PowerPoint</Application>
  <PresentationFormat>화면 슬라이드 쇼(16:9)</PresentationFormat>
  <Paragraphs>848</Paragraphs>
  <Slides>69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69</vt:i4>
      </vt:variant>
    </vt:vector>
  </HeadingPairs>
  <TitlesOfParts>
    <vt:vector size="70" baseType="lpstr">
      <vt:lpstr>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길나은</dc:creator>
  <cp:lastModifiedBy>USER</cp:lastModifiedBy>
  <cp:revision>460</cp:revision>
  <cp:lastPrinted>2016-03-04T07:29:55Z</cp:lastPrinted>
  <dcterms:created xsi:type="dcterms:W3CDTF">2011-03-25T12:58:58Z</dcterms:created>
  <dcterms:modified xsi:type="dcterms:W3CDTF">2016-07-06T03:28:35Z</dcterms:modified>
</cp:coreProperties>
</file>