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8" r:id="rId2"/>
    <p:sldId id="259" r:id="rId3"/>
    <p:sldId id="260" r:id="rId4"/>
    <p:sldId id="261" r:id="rId5"/>
    <p:sldId id="265" r:id="rId6"/>
    <p:sldId id="263" r:id="rId7"/>
    <p:sldId id="264" r:id="rId8"/>
  </p:sldIdLst>
  <p:sldSz cx="6858000" cy="9906000" type="A4"/>
  <p:notesSz cx="6742113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94" userDrawn="1">
          <p15:clr>
            <a:srgbClr val="A4A3A4"/>
          </p15:clr>
        </p15:guide>
        <p15:guide id="2" pos="3974" userDrawn="1">
          <p15:clr>
            <a:srgbClr val="A4A3A4"/>
          </p15:clr>
        </p15:guide>
        <p15:guide id="3" pos="323" userDrawn="1">
          <p15:clr>
            <a:srgbClr val="A4A3A4"/>
          </p15:clr>
        </p15:guide>
        <p15:guide id="4" pos="459" userDrawn="1">
          <p15:clr>
            <a:srgbClr val="A4A3A4"/>
          </p15:clr>
        </p15:guide>
        <p15:guide id="5" orient="horz" pos="618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2" autoAdjust="0"/>
    <p:restoredTop sz="94660"/>
  </p:normalViewPr>
  <p:slideViewPr>
    <p:cSldViewPr snapToGrid="0" showGuides="1">
      <p:cViewPr>
        <p:scale>
          <a:sx n="84" d="100"/>
          <a:sy n="84" d="100"/>
        </p:scale>
        <p:origin x="-3180" y="-72"/>
      </p:cViewPr>
      <p:guideLst>
        <p:guide orient="horz" pos="194"/>
        <p:guide orient="horz" pos="6182"/>
        <p:guide pos="3974"/>
        <p:guide pos="323"/>
        <p:guide pos="45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97992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517989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>
            <a:extLst>
              <a:ext uri="{FF2B5EF4-FFF2-40B4-BE49-F238E27FC236}">
                <a16:creationId xmlns="" xmlns:a16="http://schemas.microsoft.com/office/drawing/2014/main" id="{A3CE3AA6-901B-409D-AD59-C3FD8BC54736}"/>
              </a:ext>
            </a:extLst>
          </p:cNvPr>
          <p:cNvSpPr/>
          <p:nvPr/>
        </p:nvSpPr>
        <p:spPr>
          <a:xfrm>
            <a:off x="549276" y="353695"/>
            <a:ext cx="5758368" cy="4911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 defTabSz="685800" latinLnBrk="1">
              <a:lnSpc>
                <a:spcPct val="150000"/>
              </a:lnSpc>
              <a:defRPr/>
            </a:pPr>
            <a:r>
              <a:rPr lang="ko-KR" altLang="en-US" sz="1600" dirty="0" err="1">
                <a:solidFill>
                  <a:schemeClr val="tx1"/>
                </a:solidFill>
                <a:latin typeface="Rix모던고딕 EB" panose="02020603020101020101" pitchFamily="18" charset="-127"/>
                <a:ea typeface="Rix모던고딕 EB" panose="02020603020101020101" pitchFamily="18" charset="-127"/>
              </a:rPr>
              <a:t>동탄</a:t>
            </a:r>
            <a:r>
              <a:rPr lang="ko-KR" altLang="en-US" sz="1600" dirty="0">
                <a:solidFill>
                  <a:schemeClr val="tx1"/>
                </a:solidFill>
                <a:latin typeface="Rix모던고딕 EB" panose="02020603020101020101" pitchFamily="18" charset="-127"/>
                <a:ea typeface="Rix모던고딕 EB" panose="02020603020101020101" pitchFamily="18" charset="-127"/>
              </a:rPr>
              <a:t> 레이크 자연</a:t>
            </a:r>
            <a:r>
              <a:rPr lang="en-US" altLang="ko-KR" sz="1600" dirty="0">
                <a:solidFill>
                  <a:schemeClr val="tx1"/>
                </a:solidFill>
                <a:latin typeface="Rix모던고딕 EB" panose="02020603020101020101" pitchFamily="18" charset="-127"/>
                <a:ea typeface="Rix모던고딕 EB" panose="02020603020101020101" pitchFamily="18" charset="-127"/>
              </a:rPr>
              <a:t>&amp; </a:t>
            </a:r>
            <a:r>
              <a:rPr lang="ko-KR" altLang="en-US" sz="1600" dirty="0" err="1">
                <a:solidFill>
                  <a:schemeClr val="tx1"/>
                </a:solidFill>
                <a:latin typeface="Rix모던고딕 EB" panose="02020603020101020101" pitchFamily="18" charset="-127"/>
                <a:ea typeface="Rix모던고딕 EB" panose="02020603020101020101" pitchFamily="18" charset="-127"/>
              </a:rPr>
              <a:t>푸르지오</a:t>
            </a:r>
            <a:r>
              <a:rPr lang="ko-KR" altLang="en-US" sz="1600" dirty="0">
                <a:solidFill>
                  <a:schemeClr val="tx1"/>
                </a:solidFill>
                <a:latin typeface="Rix모던고딕 EB" panose="02020603020101020101" pitchFamily="18" charset="-127"/>
                <a:ea typeface="Rix모던고딕 EB" panose="02020603020101020101" pitchFamily="18" charset="-127"/>
              </a:rPr>
              <a:t> 공공분양주택 기관추천 특별공급 안내문</a:t>
            </a:r>
            <a:endParaRPr lang="en-US" altLang="ko-KR" sz="1600" dirty="0">
              <a:solidFill>
                <a:schemeClr val="tx1"/>
              </a:solidFill>
              <a:latin typeface="Rix모던고딕 EB" panose="02020603020101020101" pitchFamily="18" charset="-127"/>
              <a:ea typeface="Rix모던고딕 EB" panose="02020603020101020101" pitchFamily="18" charset="-127"/>
            </a:endParaRPr>
          </a:p>
        </p:txBody>
      </p:sp>
      <p:sp>
        <p:nvSpPr>
          <p:cNvPr id="31" name="Rounded Rectangle 73">
            <a:extLst>
              <a:ext uri="{FF2B5EF4-FFF2-40B4-BE49-F238E27FC236}">
                <a16:creationId xmlns="" xmlns:a16="http://schemas.microsoft.com/office/drawing/2014/main" id="{4DC48E29-A024-48B1-803F-BAFA16B3C64D}"/>
              </a:ext>
            </a:extLst>
          </p:cNvPr>
          <p:cNvSpPr/>
          <p:nvPr/>
        </p:nvSpPr>
        <p:spPr>
          <a:xfrm rot="16200000" flipH="1">
            <a:off x="3387884" y="-2567145"/>
            <a:ext cx="45719" cy="5795962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164C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3" name="Rounded Rectangle 73">
            <a:extLst>
              <a:ext uri="{FF2B5EF4-FFF2-40B4-BE49-F238E27FC236}">
                <a16:creationId xmlns="" xmlns:a16="http://schemas.microsoft.com/office/drawing/2014/main" id="{F2F8A468-CAF5-4F8F-B2D7-80A8DD3DB117}"/>
              </a:ext>
            </a:extLst>
          </p:cNvPr>
          <p:cNvSpPr/>
          <p:nvPr/>
        </p:nvSpPr>
        <p:spPr>
          <a:xfrm rot="16200000" flipH="1">
            <a:off x="3387884" y="-2030281"/>
            <a:ext cx="45719" cy="5795962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164C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="" xmlns:a16="http://schemas.microsoft.com/office/drawing/2014/main" id="{13F03779-1DC2-4546-8F74-8387049334AE}"/>
              </a:ext>
            </a:extLst>
          </p:cNvPr>
          <p:cNvSpPr/>
          <p:nvPr/>
        </p:nvSpPr>
        <p:spPr>
          <a:xfrm>
            <a:off x="512763" y="2125110"/>
            <a:ext cx="295200" cy="295799"/>
          </a:xfrm>
          <a:prstGeom prst="rect">
            <a:avLst/>
          </a:prstGeom>
          <a:solidFill>
            <a:srgbClr val="164C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r>
              <a:rPr lang="en-US" altLang="ko-KR" dirty="0">
                <a:solidFill>
                  <a:prstClr val="white"/>
                </a:solidFill>
                <a:latin typeface="Stencil Std" panose="04020904080802020404" pitchFamily="82" charset="0"/>
                <a:ea typeface="맑은 고딕" panose="020B0503020000020004" pitchFamily="50" charset="-127"/>
              </a:rPr>
              <a:t>Ⅰ</a:t>
            </a:r>
            <a:endParaRPr lang="ko-KR" altLang="en-US" dirty="0">
              <a:solidFill>
                <a:prstClr val="white"/>
              </a:solidFill>
              <a:latin typeface="Stencil Std" panose="04020904080802020404" pitchFamily="82" charset="0"/>
              <a:ea typeface="맑은 고딕" panose="020B0503020000020004" pitchFamily="50" charset="-127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="" xmlns:a16="http://schemas.microsoft.com/office/drawing/2014/main" id="{9ADD3483-B45D-42C8-83FC-95A4988BCC1E}"/>
              </a:ext>
            </a:extLst>
          </p:cNvPr>
          <p:cNvSpPr/>
          <p:nvPr/>
        </p:nvSpPr>
        <p:spPr>
          <a:xfrm>
            <a:off x="971550" y="2125110"/>
            <a:ext cx="5336095" cy="295799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400" dirty="0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 공급개요 안내</a:t>
            </a:r>
          </a:p>
        </p:txBody>
      </p:sp>
      <p:graphicFrame>
        <p:nvGraphicFramePr>
          <p:cNvPr id="2" name="표 1">
            <a:extLst>
              <a:ext uri="{FF2B5EF4-FFF2-40B4-BE49-F238E27FC236}">
                <a16:creationId xmlns="" xmlns:a16="http://schemas.microsoft.com/office/drawing/2014/main" id="{BEEECE2C-11DD-44A7-9E50-A51B0BA8AB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17832922"/>
              </p:ext>
            </p:extLst>
          </p:nvPr>
        </p:nvGraphicFramePr>
        <p:xfrm>
          <a:off x="512762" y="1040420"/>
          <a:ext cx="5794882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378">
                  <a:extLst>
                    <a:ext uri="{9D8B030D-6E8A-4147-A177-3AD203B41FA5}">
                      <a16:colId xmlns="" xmlns:a16="http://schemas.microsoft.com/office/drawing/2014/main" val="2750895144"/>
                    </a:ext>
                  </a:extLst>
                </a:gridCol>
                <a:gridCol w="5568504">
                  <a:extLst>
                    <a:ext uri="{9D8B030D-6E8A-4147-A177-3AD203B41FA5}">
                      <a16:colId xmlns="" xmlns:a16="http://schemas.microsoft.com/office/drawing/2014/main" val="1072566746"/>
                    </a:ext>
                  </a:extLst>
                </a:gridCol>
              </a:tblGrid>
              <a:tr h="313593"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■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  <a:p>
                      <a:pPr algn="r" latinLnBrk="1"/>
                      <a:endParaRPr lang="ko-KR" altLang="en-US" sz="800" b="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특별공급 추천기관에서 특별공급 대상자로 선정되었다 하더라도 반드시 특별공급 신청일에 접수장소에 방문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하여 신청하여야  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합니다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. 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미신청시 당첨자 선정 및 계약 불가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)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26052977"/>
                  </a:ext>
                </a:extLst>
              </a:tr>
              <a:tr h="313593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■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  <a:p>
                      <a:pPr algn="r" latinLnBrk="1"/>
                      <a:endParaRPr lang="en-US" altLang="ko-KR" sz="800" b="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신청 부적격자는 해당 기관의 추천여부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․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방문신청 및 동호배정 여부와 무관하게 계약체결 불가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당첨자 명단관리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청약통장 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효력상실 및 청약통장 재사용 불가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특별공급 신청자격 박탈 등의 불이익을 받습니다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.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989296739"/>
                  </a:ext>
                </a:extLst>
              </a:tr>
              <a:tr h="313593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■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  <a:p>
                      <a:pPr algn="r" latinLnBrk="1"/>
                      <a:endParaRPr lang="en-US" altLang="ko-KR" sz="800" b="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base" latinLnBrk="1" hangingPunct="1"/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신청자가 동 안내문 내용을 미숙지하고 신청하여 받는 불이익에 대하여 사업주체에서 책임지지 않으므로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해당 기관에서는 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  <a:p>
                      <a:pPr marL="0" algn="l" defTabSz="685800" rtl="0" eaLnBrk="1" fontAlgn="base" latinLnBrk="1" hangingPunct="1"/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특히 ‘신청자격’ 및 ‘공급대상에서 제외되는 자’를 충분히 안내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검증하여 추천하여 주시기 바랍니다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128400799"/>
                  </a:ext>
                </a:extLst>
              </a:tr>
            </a:tbl>
          </a:graphicData>
        </a:graphic>
      </p:graphicFrame>
      <p:graphicFrame>
        <p:nvGraphicFramePr>
          <p:cNvPr id="11" name="표 10">
            <a:extLst>
              <a:ext uri="{FF2B5EF4-FFF2-40B4-BE49-F238E27FC236}">
                <a16:creationId xmlns="" xmlns:a16="http://schemas.microsoft.com/office/drawing/2014/main" id="{67E5CD1E-8DF1-47A4-8566-E8F42E242E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82537476"/>
              </p:ext>
            </p:extLst>
          </p:nvPr>
        </p:nvGraphicFramePr>
        <p:xfrm>
          <a:off x="512762" y="2564820"/>
          <a:ext cx="5794881" cy="597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378">
                  <a:extLst>
                    <a:ext uri="{9D8B030D-6E8A-4147-A177-3AD203B41FA5}">
                      <a16:colId xmlns="" xmlns:a16="http://schemas.microsoft.com/office/drawing/2014/main" val="2750895144"/>
                    </a:ext>
                  </a:extLst>
                </a:gridCol>
                <a:gridCol w="5568503">
                  <a:extLst>
                    <a:ext uri="{9D8B030D-6E8A-4147-A177-3AD203B41FA5}">
                      <a16:colId xmlns="" xmlns:a16="http://schemas.microsoft.com/office/drawing/2014/main" val="1072566746"/>
                    </a:ext>
                  </a:extLst>
                </a:gridCol>
              </a:tblGrid>
              <a:tr h="199160"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■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공급위치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: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경기도 화성시 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동탄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2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신도시 택지개발지구 내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A86BL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26052977"/>
                  </a:ext>
                </a:extLst>
              </a:tr>
              <a:tr h="199160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■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공급규모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: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지하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1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층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~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지상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25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층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8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개동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총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704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세대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※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공공분양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전용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84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㎡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) 518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세대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민간분양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전용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99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㎡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) 186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세대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989296739"/>
                  </a:ext>
                </a:extLst>
              </a:tr>
              <a:tr h="199160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■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base" latinLnBrk="1" hangingPunct="1"/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기관추천 특별공급 대상 총 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세대수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51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세대 중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128400799"/>
                  </a:ext>
                </a:extLst>
              </a:tr>
            </a:tbl>
          </a:graphicData>
        </a:graphic>
      </p:graphicFrame>
      <p:graphicFrame>
        <p:nvGraphicFramePr>
          <p:cNvPr id="12" name="표 11">
            <a:extLst>
              <a:ext uri="{FF2B5EF4-FFF2-40B4-BE49-F238E27FC236}">
                <a16:creationId xmlns="" xmlns:a16="http://schemas.microsoft.com/office/drawing/2014/main" id="{7B80D02F-48EC-44BD-B75F-7C1381F672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23507182"/>
              </p:ext>
            </p:extLst>
          </p:nvPr>
        </p:nvGraphicFramePr>
        <p:xfrm>
          <a:off x="728660" y="3215749"/>
          <a:ext cx="5578980" cy="6158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4745">
                  <a:extLst>
                    <a:ext uri="{9D8B030D-6E8A-4147-A177-3AD203B41FA5}">
                      <a16:colId xmlns="" xmlns:a16="http://schemas.microsoft.com/office/drawing/2014/main" val="2750895144"/>
                    </a:ext>
                  </a:extLst>
                </a:gridCol>
                <a:gridCol w="1394745">
                  <a:extLst>
                    <a:ext uri="{9D8B030D-6E8A-4147-A177-3AD203B41FA5}">
                      <a16:colId xmlns="" xmlns:a16="http://schemas.microsoft.com/office/drawing/2014/main" val="1072566746"/>
                    </a:ext>
                  </a:extLst>
                </a:gridCol>
                <a:gridCol w="1394745">
                  <a:extLst>
                    <a:ext uri="{9D8B030D-6E8A-4147-A177-3AD203B41FA5}">
                      <a16:colId xmlns="" xmlns:a16="http://schemas.microsoft.com/office/drawing/2014/main" val="1852868354"/>
                    </a:ext>
                  </a:extLst>
                </a:gridCol>
                <a:gridCol w="1394745">
                  <a:extLst>
                    <a:ext uri="{9D8B030D-6E8A-4147-A177-3AD203B41FA5}">
                      <a16:colId xmlns="" xmlns:a16="http://schemas.microsoft.com/office/drawing/2014/main" val="782772214"/>
                    </a:ext>
                  </a:extLst>
                </a:gridCol>
              </a:tblGrid>
              <a:tr h="219855">
                <a:tc>
                  <a:txBody>
                    <a:bodyPr/>
                    <a:lstStyle/>
                    <a:p>
                      <a:pPr marL="0" marR="0" indent="254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주택형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㎡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)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254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84A</a:t>
                      </a: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254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84B</a:t>
                      </a: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254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합계</a:t>
                      </a: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42605297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marL="0" marR="0" indent="254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귀 청 배정 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세대수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  <a:p>
                      <a:pPr marL="0" marR="0" indent="254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장애인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_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인천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)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254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3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254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1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254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4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128400799"/>
                  </a:ext>
                </a:extLst>
              </a:tr>
            </a:tbl>
          </a:graphicData>
        </a:graphic>
      </p:graphicFrame>
      <p:graphicFrame>
        <p:nvGraphicFramePr>
          <p:cNvPr id="13" name="표 12">
            <a:extLst>
              <a:ext uri="{FF2B5EF4-FFF2-40B4-BE49-F238E27FC236}">
                <a16:creationId xmlns="" xmlns:a16="http://schemas.microsoft.com/office/drawing/2014/main" id="{460D1EF4-B994-401F-B104-1BFE2BE3FD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14641786"/>
              </p:ext>
            </p:extLst>
          </p:nvPr>
        </p:nvGraphicFramePr>
        <p:xfrm>
          <a:off x="513843" y="3839756"/>
          <a:ext cx="5794882" cy="199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378">
                  <a:extLst>
                    <a:ext uri="{9D8B030D-6E8A-4147-A177-3AD203B41FA5}">
                      <a16:colId xmlns="" xmlns:a16="http://schemas.microsoft.com/office/drawing/2014/main" val="2750895144"/>
                    </a:ext>
                  </a:extLst>
                </a:gridCol>
                <a:gridCol w="5568504">
                  <a:extLst>
                    <a:ext uri="{9D8B030D-6E8A-4147-A177-3AD203B41FA5}">
                      <a16:colId xmlns="" xmlns:a16="http://schemas.microsoft.com/office/drawing/2014/main" val="1072566746"/>
                    </a:ext>
                  </a:extLst>
                </a:gridCol>
              </a:tblGrid>
              <a:tr h="199160">
                <a:tc>
                  <a:txBody>
                    <a:bodyPr/>
                    <a:lstStyle/>
                    <a:p>
                      <a:pPr algn="r" latinLnBrk="1"/>
                      <a:endParaRPr lang="en-US" altLang="ko-KR" sz="800" b="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※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분양가격 및 납부조건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: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미정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추후 입주자모집공고 참조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)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26052977"/>
                  </a:ext>
                </a:extLst>
              </a:tr>
            </a:tbl>
          </a:graphicData>
        </a:graphic>
      </p:graphicFrame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7F6A9FD3-8AA7-488F-B84A-5E67F1097ED6}"/>
              </a:ext>
            </a:extLst>
          </p:cNvPr>
          <p:cNvSpPr/>
          <p:nvPr/>
        </p:nvSpPr>
        <p:spPr>
          <a:xfrm>
            <a:off x="512763" y="4105502"/>
            <a:ext cx="295200" cy="295799"/>
          </a:xfrm>
          <a:prstGeom prst="rect">
            <a:avLst/>
          </a:prstGeom>
          <a:solidFill>
            <a:srgbClr val="164C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r>
              <a:rPr lang="en-US" altLang="ko-KR" dirty="0">
                <a:solidFill>
                  <a:prstClr val="white"/>
                </a:solidFill>
                <a:latin typeface="Stencil Std" panose="04020904080802020404" pitchFamily="82" charset="0"/>
                <a:ea typeface="맑은 고딕" panose="020B0503020000020004" pitchFamily="50" charset="-127"/>
              </a:rPr>
              <a:t>Ⅱ</a:t>
            </a:r>
            <a:endParaRPr lang="ko-KR" altLang="en-US" dirty="0">
              <a:solidFill>
                <a:prstClr val="white"/>
              </a:solidFill>
              <a:latin typeface="Stencil Std" panose="04020904080802020404" pitchFamily="82" charset="0"/>
              <a:ea typeface="맑은 고딕" panose="020B0503020000020004" pitchFamily="50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A142DB7D-E95A-43B4-81CF-B2F94D8B0953}"/>
              </a:ext>
            </a:extLst>
          </p:cNvPr>
          <p:cNvSpPr/>
          <p:nvPr/>
        </p:nvSpPr>
        <p:spPr>
          <a:xfrm>
            <a:off x="971550" y="4105502"/>
            <a:ext cx="5336095" cy="295799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400" dirty="0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 공급일정 안내</a:t>
            </a:r>
            <a:r>
              <a:rPr lang="en-US" altLang="ko-KR" sz="1400" dirty="0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(</a:t>
            </a:r>
            <a:r>
              <a:rPr lang="ko-KR" altLang="en-US" sz="1400" dirty="0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예정</a:t>
            </a:r>
            <a:r>
              <a:rPr lang="en-US" altLang="ko-KR" sz="1400" dirty="0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)</a:t>
            </a:r>
            <a:endParaRPr lang="ko-KR" altLang="en-US" sz="1400" dirty="0">
              <a:solidFill>
                <a:schemeClr val="tx1"/>
              </a:solidFill>
              <a:latin typeface="중앙중고딕" panose="020B0600000000000000" pitchFamily="50" charset="-127"/>
              <a:ea typeface="중앙중고딕" panose="020B0600000000000000" pitchFamily="50" charset="-127"/>
            </a:endParaRPr>
          </a:p>
        </p:txBody>
      </p:sp>
      <p:graphicFrame>
        <p:nvGraphicFramePr>
          <p:cNvPr id="16" name="표 15">
            <a:extLst>
              <a:ext uri="{FF2B5EF4-FFF2-40B4-BE49-F238E27FC236}">
                <a16:creationId xmlns="" xmlns:a16="http://schemas.microsoft.com/office/drawing/2014/main" id="{DA4B8CBD-5B47-4246-AF02-3836F7654B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00787461"/>
              </p:ext>
            </p:extLst>
          </p:nvPr>
        </p:nvGraphicFramePr>
        <p:xfrm>
          <a:off x="513843" y="5736808"/>
          <a:ext cx="5794882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378">
                  <a:extLst>
                    <a:ext uri="{9D8B030D-6E8A-4147-A177-3AD203B41FA5}">
                      <a16:colId xmlns="" xmlns:a16="http://schemas.microsoft.com/office/drawing/2014/main" val="2750895144"/>
                    </a:ext>
                  </a:extLst>
                </a:gridCol>
                <a:gridCol w="5568504">
                  <a:extLst>
                    <a:ext uri="{9D8B030D-6E8A-4147-A177-3AD203B41FA5}">
                      <a16:colId xmlns="" xmlns:a16="http://schemas.microsoft.com/office/drawing/2014/main" val="1072566746"/>
                    </a:ext>
                  </a:extLst>
                </a:gridCol>
              </a:tblGrid>
              <a:tr h="199160">
                <a:tc>
                  <a:txBody>
                    <a:bodyPr/>
                    <a:lstStyle/>
                    <a:p>
                      <a:pPr marL="0" algn="l" defTabSz="685800" rtl="0" eaLnBrk="1" latinLnBrk="1" hangingPunct="1">
                        <a:lnSpc>
                          <a:spcPct val="150000"/>
                        </a:lnSpc>
                      </a:pPr>
                      <a:endParaRPr lang="en-US" altLang="ko-KR" sz="800" b="0" kern="120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※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특별공급 청약신청자 과밀로 서류심사가 지연될 경우 당첨자 선정 및 공고시간은 다소 변경될 수 있습니다</a:t>
                      </a:r>
                    </a:p>
                    <a:p>
                      <a:pPr marL="0" marR="0" lvl="0" indent="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※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위 일정은 업무 추진 중에 다소 변동될 수 있으니 반드시 입주자 모집공고문을 확인해 주시기 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바랍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니다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26052977"/>
                  </a:ext>
                </a:extLst>
              </a:tr>
            </a:tbl>
          </a:graphicData>
        </a:graphic>
      </p:graphicFrame>
      <p:sp>
        <p:nvSpPr>
          <p:cNvPr id="17" name="직사각형 16">
            <a:extLst>
              <a:ext uri="{FF2B5EF4-FFF2-40B4-BE49-F238E27FC236}">
                <a16:creationId xmlns="" xmlns:a16="http://schemas.microsoft.com/office/drawing/2014/main" id="{A2C97E64-7F36-4C9E-9E79-7758666A45EF}"/>
              </a:ext>
            </a:extLst>
          </p:cNvPr>
          <p:cNvSpPr/>
          <p:nvPr/>
        </p:nvSpPr>
        <p:spPr>
          <a:xfrm>
            <a:off x="512763" y="6300016"/>
            <a:ext cx="295200" cy="295799"/>
          </a:xfrm>
          <a:prstGeom prst="rect">
            <a:avLst/>
          </a:prstGeom>
          <a:solidFill>
            <a:srgbClr val="164C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r>
              <a:rPr lang="en-US" altLang="ko-KR" dirty="0">
                <a:solidFill>
                  <a:prstClr val="white"/>
                </a:solidFill>
                <a:latin typeface="Stencil Std" panose="04020904080802020404" pitchFamily="82" charset="0"/>
                <a:ea typeface="맑은 고딕" panose="020B0503020000020004" pitchFamily="50" charset="-127"/>
              </a:rPr>
              <a:t>Ⅲ</a:t>
            </a:r>
            <a:endParaRPr lang="ko-KR" altLang="en-US" dirty="0">
              <a:solidFill>
                <a:prstClr val="white"/>
              </a:solidFill>
              <a:latin typeface="Stencil Std" panose="04020904080802020404" pitchFamily="82" charset="0"/>
              <a:ea typeface="맑은 고딕" panose="020B0503020000020004" pitchFamily="50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="" xmlns:a16="http://schemas.microsoft.com/office/drawing/2014/main" id="{16FE1324-119B-4981-8EF5-ECD8C350E403}"/>
              </a:ext>
            </a:extLst>
          </p:cNvPr>
          <p:cNvSpPr/>
          <p:nvPr/>
        </p:nvSpPr>
        <p:spPr>
          <a:xfrm>
            <a:off x="971550" y="6300016"/>
            <a:ext cx="5336095" cy="295799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400" dirty="0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 신청자격 및 당첨자 선정 방법</a:t>
            </a:r>
          </a:p>
        </p:txBody>
      </p:sp>
      <p:graphicFrame>
        <p:nvGraphicFramePr>
          <p:cNvPr id="19" name="표 18">
            <a:extLst>
              <a:ext uri="{FF2B5EF4-FFF2-40B4-BE49-F238E27FC236}">
                <a16:creationId xmlns="" xmlns:a16="http://schemas.microsoft.com/office/drawing/2014/main" id="{3C0A5ADB-E621-4216-A984-CE5F78C52E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00852509"/>
              </p:ext>
            </p:extLst>
          </p:nvPr>
        </p:nvGraphicFramePr>
        <p:xfrm>
          <a:off x="512762" y="6880380"/>
          <a:ext cx="5794882" cy="15059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378">
                  <a:extLst>
                    <a:ext uri="{9D8B030D-6E8A-4147-A177-3AD203B41FA5}">
                      <a16:colId xmlns="" xmlns:a16="http://schemas.microsoft.com/office/drawing/2014/main" val="2750895144"/>
                    </a:ext>
                  </a:extLst>
                </a:gridCol>
                <a:gridCol w="5568504">
                  <a:extLst>
                    <a:ext uri="{9D8B030D-6E8A-4147-A177-3AD203B41FA5}">
                      <a16:colId xmlns="" xmlns:a16="http://schemas.microsoft.com/office/drawing/2014/main" val="1072566746"/>
                    </a:ext>
                  </a:extLst>
                </a:gridCol>
              </a:tblGrid>
              <a:tr h="191667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■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입주자모집공고일 현재 주택공급에 관한 규칙 제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35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조 제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1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항에 의하여 주택특별공급 신청자격을 갖춘 무주택세대구성원으로서 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해당 기관에서 특별공급 대상자로 선정하여 시공사인 ㈜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대우건설에통보한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분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26052977"/>
                  </a:ext>
                </a:extLst>
              </a:tr>
              <a:tr h="216982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endParaRPr lang="en-US" altLang="ko-KR" sz="800" b="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72799876"/>
                  </a:ext>
                </a:extLst>
              </a:tr>
              <a:tr h="191667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■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청약저축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주택청약종합저축 포함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)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에 가입하여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6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개월이 경과되고 매월 약정납입일에 월 납입금을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6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회 이상 납입한 분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이주대책대상자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철거민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국가유공자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장애인 특별공급은 청약통장 필요 없음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)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989296739"/>
                  </a:ext>
                </a:extLst>
              </a:tr>
              <a:tr h="216982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33522926"/>
                  </a:ext>
                </a:extLst>
              </a:tr>
              <a:tr h="191667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■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별도의 예비입주자는 선정하지 않으며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신청자가 미달된 잔여물량이 발생될 경우 일반공급으로 전환되고 부적격당첨자의 동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호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는 일반공급 예비입주자에게 공급함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128400799"/>
                  </a:ext>
                </a:extLst>
              </a:tr>
              <a:tr h="216982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962250821"/>
                  </a:ext>
                </a:extLst>
              </a:tr>
            </a:tbl>
          </a:graphicData>
        </a:graphic>
      </p:graphicFrame>
      <p:graphicFrame>
        <p:nvGraphicFramePr>
          <p:cNvPr id="20" name="표 19">
            <a:extLst>
              <a:ext uri="{FF2B5EF4-FFF2-40B4-BE49-F238E27FC236}">
                <a16:creationId xmlns="" xmlns:a16="http://schemas.microsoft.com/office/drawing/2014/main" id="{BDF5A583-A66F-46A1-B42A-36E6CE27AD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71179491"/>
              </p:ext>
            </p:extLst>
          </p:nvPr>
        </p:nvGraphicFramePr>
        <p:xfrm>
          <a:off x="512762" y="6681220"/>
          <a:ext cx="5794882" cy="199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378">
                  <a:extLst>
                    <a:ext uri="{9D8B030D-6E8A-4147-A177-3AD203B41FA5}">
                      <a16:colId xmlns="" xmlns:a16="http://schemas.microsoft.com/office/drawing/2014/main" val="2750895144"/>
                    </a:ext>
                  </a:extLst>
                </a:gridCol>
                <a:gridCol w="5568504">
                  <a:extLst>
                    <a:ext uri="{9D8B030D-6E8A-4147-A177-3AD203B41FA5}">
                      <a16:colId xmlns="" xmlns:a16="http://schemas.microsoft.com/office/drawing/2014/main" val="1072566746"/>
                    </a:ext>
                  </a:extLst>
                </a:gridCol>
              </a:tblGrid>
              <a:tr h="199160"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■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신청자격</a:t>
                      </a:r>
                      <a:endParaRPr lang="en-US" altLang="ko-KR" sz="1000" b="0" kern="120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26052977"/>
                  </a:ext>
                </a:extLst>
              </a:tr>
            </a:tbl>
          </a:graphicData>
        </a:graphic>
      </p:graphicFrame>
      <p:graphicFrame>
        <p:nvGraphicFramePr>
          <p:cNvPr id="21" name="표 20">
            <a:extLst>
              <a:ext uri="{FF2B5EF4-FFF2-40B4-BE49-F238E27FC236}">
                <a16:creationId xmlns="" xmlns:a16="http://schemas.microsoft.com/office/drawing/2014/main" id="{225986DF-B020-4540-8205-79D00503FA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54425412"/>
              </p:ext>
            </p:extLst>
          </p:nvPr>
        </p:nvGraphicFramePr>
        <p:xfrm>
          <a:off x="512762" y="8203866"/>
          <a:ext cx="5794882" cy="199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378">
                  <a:extLst>
                    <a:ext uri="{9D8B030D-6E8A-4147-A177-3AD203B41FA5}">
                      <a16:colId xmlns="" xmlns:a16="http://schemas.microsoft.com/office/drawing/2014/main" val="2750895144"/>
                    </a:ext>
                  </a:extLst>
                </a:gridCol>
                <a:gridCol w="5568504">
                  <a:extLst>
                    <a:ext uri="{9D8B030D-6E8A-4147-A177-3AD203B41FA5}">
                      <a16:colId xmlns="" xmlns:a16="http://schemas.microsoft.com/office/drawing/2014/main" val="1072566746"/>
                    </a:ext>
                  </a:extLst>
                </a:gridCol>
              </a:tblGrid>
              <a:tr h="199160"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※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en-US" altLang="ko-KR" sz="10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‘</a:t>
                      </a:r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무주택 구성원</a:t>
                      </a:r>
                      <a:r>
                        <a:rPr lang="en-US" altLang="ko-KR" sz="10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’</a:t>
                      </a:r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의 의미</a:t>
                      </a:r>
                      <a:endParaRPr lang="en-US" altLang="ko-KR" sz="1000" b="0" kern="120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26052977"/>
                  </a:ext>
                </a:extLst>
              </a:tr>
            </a:tbl>
          </a:graphicData>
        </a:graphic>
      </p:graphicFrame>
      <p:graphicFrame>
        <p:nvGraphicFramePr>
          <p:cNvPr id="22" name="표 21">
            <a:extLst>
              <a:ext uri="{FF2B5EF4-FFF2-40B4-BE49-F238E27FC236}">
                <a16:creationId xmlns="" xmlns:a16="http://schemas.microsoft.com/office/drawing/2014/main" id="{1CE5D95C-C82E-4B1A-AEB3-92ADA726DF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49930283"/>
              </p:ext>
            </p:extLst>
          </p:nvPr>
        </p:nvGraphicFramePr>
        <p:xfrm>
          <a:off x="512762" y="8409510"/>
          <a:ext cx="5794882" cy="13806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378">
                  <a:extLst>
                    <a:ext uri="{9D8B030D-6E8A-4147-A177-3AD203B41FA5}">
                      <a16:colId xmlns="" xmlns:a16="http://schemas.microsoft.com/office/drawing/2014/main" val="2750895144"/>
                    </a:ext>
                  </a:extLst>
                </a:gridCol>
                <a:gridCol w="187960">
                  <a:extLst>
                    <a:ext uri="{9D8B030D-6E8A-4147-A177-3AD203B41FA5}">
                      <a16:colId xmlns="" xmlns:a16="http://schemas.microsoft.com/office/drawing/2014/main" val="1072566746"/>
                    </a:ext>
                  </a:extLst>
                </a:gridCol>
                <a:gridCol w="5380544">
                  <a:extLst>
                    <a:ext uri="{9D8B030D-6E8A-4147-A177-3AD203B41FA5}">
                      <a16:colId xmlns="" xmlns:a16="http://schemas.microsoft.com/office/drawing/2014/main" val="116717816"/>
                    </a:ext>
                  </a:extLst>
                </a:gridCol>
              </a:tblGrid>
              <a:tr h="283345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-</a:t>
                      </a: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세대주 및 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세대원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다음 각 목의 사람을 포함한다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)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전원이 주택을 소유하고 있지 아니한 세대의 세대주 및 세대원을 말한다</a:t>
                      </a: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426052977"/>
                  </a:ext>
                </a:extLst>
              </a:tr>
              <a:tr h="74784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가</a:t>
                      </a:r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.</a:t>
                      </a: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주택공급을 신청하려는 세대주 또는 세대원의 배우자로서 해당 세대주 또는 세대원과 동일한 세대별 주민등록표상에 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등재되어 있지 아니한 사람</a:t>
                      </a: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989296739"/>
                  </a:ext>
                </a:extLst>
              </a:tr>
              <a:tr h="94957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나</a:t>
                      </a:r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.</a:t>
                      </a: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주택공급을 신청하려는 세대주 또는 세대원의 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직계존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비속으로서 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가목의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배우자와 동일한 세대를 이루고 있는 사람</a:t>
                      </a: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1284007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다</a:t>
                      </a:r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.</a:t>
                      </a: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주택공급을 신청하려는 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세대원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세대주의 직계비속인 세대원에 한정한다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)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의 배우자로서 해당 세대 원과 동일한 세대를 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이루고 있는 사람</a:t>
                      </a: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004376476"/>
                  </a:ext>
                </a:extLst>
              </a:tr>
              <a:tr h="94957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라</a:t>
                      </a:r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.</a:t>
                      </a: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주택공급을 신청하려는 세대원의 직계존속으로서 해당 세대원과 동일한 세대를 이루고 있는 사람</a:t>
                      </a: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117075846"/>
                  </a:ext>
                </a:extLst>
              </a:tr>
            </a:tbl>
          </a:graphicData>
        </a:graphic>
      </p:graphicFrame>
      <p:sp>
        <p:nvSpPr>
          <p:cNvPr id="23" name="직사각형 22">
            <a:extLst>
              <a:ext uri="{FF2B5EF4-FFF2-40B4-BE49-F238E27FC236}">
                <a16:creationId xmlns="" xmlns:a16="http://schemas.microsoft.com/office/drawing/2014/main" id="{D1FA45DB-BC2E-4BE4-B5E4-BA844D27D640}"/>
              </a:ext>
            </a:extLst>
          </p:cNvPr>
          <p:cNvSpPr/>
          <p:nvPr/>
        </p:nvSpPr>
        <p:spPr>
          <a:xfrm>
            <a:off x="512764" y="12176"/>
            <a:ext cx="681036" cy="295799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altLang="ko-KR" sz="1100" dirty="0">
                <a:solidFill>
                  <a:srgbClr val="0070C0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#</a:t>
            </a:r>
            <a:r>
              <a:rPr lang="ko-KR" altLang="en-US" sz="1100" dirty="0">
                <a:solidFill>
                  <a:srgbClr val="0070C0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붙임</a:t>
            </a:r>
            <a:r>
              <a:rPr lang="en-US" altLang="ko-KR" sz="1100" dirty="0">
                <a:solidFill>
                  <a:srgbClr val="0070C0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1</a:t>
            </a:r>
            <a:endParaRPr lang="ko-KR" altLang="en-US" sz="1100" dirty="0">
              <a:solidFill>
                <a:srgbClr val="0070C0"/>
              </a:solidFill>
              <a:latin typeface="중앙중고딕" panose="020B0600000000000000" pitchFamily="50" charset="-127"/>
              <a:ea typeface="중앙중고딕" panose="020B0600000000000000" pitchFamily="50" charset="-127"/>
            </a:endParaRPr>
          </a:p>
        </p:txBody>
      </p:sp>
      <p:graphicFrame>
        <p:nvGraphicFramePr>
          <p:cNvPr id="4" name="표 3">
            <a:extLst>
              <a:ext uri="{FF2B5EF4-FFF2-40B4-BE49-F238E27FC236}">
                <a16:creationId xmlns="" xmlns:a16="http://schemas.microsoft.com/office/drawing/2014/main" id="{251D1C03-0AD6-4233-B708-9C06BDECAE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7585654"/>
              </p:ext>
            </p:extLst>
          </p:nvPr>
        </p:nvGraphicFramePr>
        <p:xfrm>
          <a:off x="728663" y="4557832"/>
          <a:ext cx="5578979" cy="1145150"/>
        </p:xfrm>
        <a:graphic>
          <a:graphicData uri="http://schemas.openxmlformats.org/drawingml/2006/table">
            <a:tbl>
              <a:tblPr/>
              <a:tblGrid>
                <a:gridCol w="1830387">
                  <a:extLst>
                    <a:ext uri="{9D8B030D-6E8A-4147-A177-3AD203B41FA5}">
                      <a16:colId xmlns="" xmlns:a16="http://schemas.microsoft.com/office/drawing/2014/main" val="828637708"/>
                    </a:ext>
                  </a:extLst>
                </a:gridCol>
                <a:gridCol w="1279234">
                  <a:extLst>
                    <a:ext uri="{9D8B030D-6E8A-4147-A177-3AD203B41FA5}">
                      <a16:colId xmlns="" xmlns:a16="http://schemas.microsoft.com/office/drawing/2014/main" val="3584039181"/>
                    </a:ext>
                  </a:extLst>
                </a:gridCol>
                <a:gridCol w="2469358">
                  <a:extLst>
                    <a:ext uri="{9D8B030D-6E8A-4147-A177-3AD203B41FA5}">
                      <a16:colId xmlns="" xmlns:a16="http://schemas.microsoft.com/office/drawing/2014/main" val="1875777558"/>
                    </a:ext>
                  </a:extLst>
                </a:gridCol>
              </a:tblGrid>
              <a:tr h="19085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구 분</a:t>
                      </a:r>
                      <a:endParaRPr lang="ko-KR" altLang="en-US" sz="800" kern="0" spc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17286" marR="17286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일 자</a:t>
                      </a:r>
                      <a:endParaRPr lang="ko-KR" altLang="en-US" sz="800" kern="0" spc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17286" marR="17286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비 고</a:t>
                      </a:r>
                      <a:endParaRPr lang="ko-KR" altLang="en-US" sz="800" kern="0" spc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17286" marR="17286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EE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8001989"/>
                  </a:ext>
                </a:extLst>
              </a:tr>
              <a:tr h="381718">
                <a:tc>
                  <a:txBody>
                    <a:bodyPr/>
                    <a:lstStyle/>
                    <a:p>
                      <a:pPr marL="0" marR="0" indent="7366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• </a:t>
                      </a:r>
                      <a:r>
                        <a:rPr lang="ko-KR" altLang="en-US" sz="80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입주자모집공고</a:t>
                      </a:r>
                    </a:p>
                  </a:txBody>
                  <a:tcPr marL="62525" marR="62525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2017. 10. 25(</a:t>
                      </a:r>
                      <a:r>
                        <a:rPr lang="ko-KR" altLang="en-US" sz="80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수</a:t>
                      </a:r>
                      <a:r>
                        <a:rPr lang="en-US" altLang="ko-KR" sz="80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)</a:t>
                      </a:r>
                      <a:endParaRPr lang="ko-KR" altLang="en-US" sz="800" kern="0" spc="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62525" marR="62525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0960" marR="0" indent="254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일간신문 및 당사 홈페이지</a:t>
                      </a:r>
                      <a:endParaRPr lang="ko-KR" altLang="en-US" sz="800" kern="0" spc="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  <a:p>
                      <a:pPr marL="60960" marR="0" indent="254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2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(</a:t>
                      </a:r>
                      <a:r>
                        <a:rPr lang="en-US" altLang="ko-KR" sz="800" b="1" kern="10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www.prugio.com/house/2017/dongtanlake)</a:t>
                      </a:r>
                      <a:endParaRPr lang="ko-KR" altLang="en-US" sz="800" kern="0" spc="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62525" marR="62525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697707552"/>
                  </a:ext>
                </a:extLst>
              </a:tr>
              <a:tr h="190858">
                <a:tc>
                  <a:txBody>
                    <a:bodyPr/>
                    <a:lstStyle/>
                    <a:p>
                      <a:pPr marL="0" marR="0" indent="7366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• </a:t>
                      </a:r>
                      <a:r>
                        <a:rPr lang="ko-KR" altLang="en-US" sz="800" kern="0" spc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견본주택 개관</a:t>
                      </a:r>
                    </a:p>
                  </a:txBody>
                  <a:tcPr marL="62525" marR="62525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2017. 10. 27(</a:t>
                      </a:r>
                      <a:r>
                        <a:rPr lang="ko-KR" altLang="en-US" sz="80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금</a:t>
                      </a:r>
                      <a:r>
                        <a:rPr lang="en-US" altLang="ko-KR" sz="80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)</a:t>
                      </a:r>
                      <a:endParaRPr lang="ko-KR" altLang="en-US" sz="800" kern="0" spc="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62525" marR="62525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60960" marR="0" indent="254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당사 견본주택 </a:t>
                      </a:r>
                      <a:r>
                        <a:rPr lang="en-US" altLang="ko-KR" sz="80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(</a:t>
                      </a:r>
                      <a:r>
                        <a:rPr lang="ko-KR" altLang="en-US" sz="80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아래 약도 참조</a:t>
                      </a:r>
                      <a:r>
                        <a:rPr lang="en-US" altLang="ko-KR" sz="80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)</a:t>
                      </a:r>
                      <a:endParaRPr lang="ko-KR" altLang="en-US" sz="800" kern="0" spc="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62525" marR="62525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534136343"/>
                  </a:ext>
                </a:extLst>
              </a:tr>
              <a:tr h="190858">
                <a:tc>
                  <a:txBody>
                    <a:bodyPr/>
                    <a:lstStyle/>
                    <a:p>
                      <a:pPr marL="0" marR="0" indent="7366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•</a:t>
                      </a:r>
                      <a:r>
                        <a:rPr lang="ko-KR" altLang="en-US" sz="800" b="1" kern="0" spc="-1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 기관추천 특별공급</a:t>
                      </a: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 </a:t>
                      </a:r>
                      <a:r>
                        <a:rPr lang="ko-KR" altLang="en-US" sz="800" b="1" kern="0" spc="-1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신청접수</a:t>
                      </a:r>
                      <a:endParaRPr lang="ko-KR" altLang="en-US" sz="800" kern="0" spc="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62525" marR="62525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추후 입주자모집공고 참조</a:t>
                      </a:r>
                    </a:p>
                  </a:txBody>
                  <a:tcPr marL="62525" marR="62525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20021374"/>
                  </a:ext>
                </a:extLst>
              </a:tr>
              <a:tr h="190858">
                <a:tc>
                  <a:txBody>
                    <a:bodyPr/>
                    <a:lstStyle/>
                    <a:p>
                      <a:pPr marL="0" marR="0" indent="7366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• </a:t>
                      </a:r>
                      <a:r>
                        <a:rPr lang="ko-KR" altLang="en-US" sz="80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특별공급 당첨자발표</a:t>
                      </a:r>
                    </a:p>
                  </a:txBody>
                  <a:tcPr marL="62525" marR="62525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4223148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7295457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="" xmlns:a16="http://schemas.microsoft.com/office/drawing/2014/main" id="{F037B9FC-2CAD-460B-9E02-EF4E532192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77056606"/>
              </p:ext>
            </p:extLst>
          </p:nvPr>
        </p:nvGraphicFramePr>
        <p:xfrm>
          <a:off x="512762" y="307975"/>
          <a:ext cx="5794882" cy="199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378">
                  <a:extLst>
                    <a:ext uri="{9D8B030D-6E8A-4147-A177-3AD203B41FA5}">
                      <a16:colId xmlns="" xmlns:a16="http://schemas.microsoft.com/office/drawing/2014/main" val="2750895144"/>
                    </a:ext>
                  </a:extLst>
                </a:gridCol>
                <a:gridCol w="5568504">
                  <a:extLst>
                    <a:ext uri="{9D8B030D-6E8A-4147-A177-3AD203B41FA5}">
                      <a16:colId xmlns="" xmlns:a16="http://schemas.microsoft.com/office/drawing/2014/main" val="1072566746"/>
                    </a:ext>
                  </a:extLst>
                </a:gridCol>
              </a:tblGrid>
              <a:tr h="199160"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※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공급대상에서 제외되는 분</a:t>
                      </a:r>
                      <a:endParaRPr lang="en-US" altLang="ko-KR" sz="1000" b="0" kern="120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26052977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="" xmlns:a16="http://schemas.microsoft.com/office/drawing/2014/main" id="{EF4E4034-97C1-470C-82F2-E803D3B2DE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16796649"/>
              </p:ext>
            </p:extLst>
          </p:nvPr>
        </p:nvGraphicFramePr>
        <p:xfrm>
          <a:off x="512763" y="592958"/>
          <a:ext cx="5795962" cy="2092016"/>
        </p:xfrm>
        <a:graphic>
          <a:graphicData uri="http://schemas.openxmlformats.org/drawingml/2006/table">
            <a:tbl>
              <a:tblPr/>
              <a:tblGrid>
                <a:gridCol w="5795962">
                  <a:extLst>
                    <a:ext uri="{9D8B030D-6E8A-4147-A177-3AD203B41FA5}">
                      <a16:colId xmlns="" xmlns:a16="http://schemas.microsoft.com/office/drawing/2014/main" val="584024280"/>
                    </a:ext>
                  </a:extLst>
                </a:gridCol>
              </a:tblGrid>
              <a:tr h="1798702">
                <a:tc>
                  <a:txBody>
                    <a:bodyPr/>
                    <a:lstStyle/>
                    <a:p>
                      <a:pPr marL="127000" marR="127000" indent="0" algn="l" fontAlgn="base" latinLnBrk="1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800" kern="0" spc="-10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1.  </a:t>
                      </a:r>
                      <a:r>
                        <a:rPr lang="ko-KR" altLang="en-US" sz="800" kern="0" spc="-10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입주자모집공고일 현재 신청자 및 </a:t>
                      </a:r>
                      <a:r>
                        <a:rPr lang="ko-KR" altLang="en-US" sz="800" kern="0" spc="-100" dirty="0" err="1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세대원</a:t>
                      </a:r>
                      <a:r>
                        <a:rPr lang="ko-KR" altLang="en-US" sz="800" kern="0" spc="-10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 중 주택을 소유한 자</a:t>
                      </a:r>
                      <a:r>
                        <a:rPr lang="ko-KR" altLang="en-US" sz="800" kern="0" spc="-15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 </a:t>
                      </a:r>
                      <a:r>
                        <a:rPr lang="en-US" altLang="ko-KR" sz="800" kern="0" spc="-15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(</a:t>
                      </a:r>
                      <a:r>
                        <a:rPr lang="ko-KR" altLang="en-US" sz="800" kern="0" spc="-15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단</a:t>
                      </a:r>
                      <a:r>
                        <a:rPr lang="en-US" altLang="ko-KR" sz="800" kern="0" spc="-15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, </a:t>
                      </a:r>
                      <a:r>
                        <a:rPr lang="ko-KR" altLang="en-US" sz="800" kern="0" spc="-12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「주택공급에 관한 규칙」 제</a:t>
                      </a:r>
                      <a:r>
                        <a:rPr lang="en-US" altLang="ko-KR" sz="800" kern="0" spc="-12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53</a:t>
                      </a:r>
                      <a:r>
                        <a:rPr lang="ko-KR" altLang="en-US" sz="800" kern="0" spc="-12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조 주택소유 여부 판정기준에 해당되는 주택을 </a:t>
                      </a:r>
                      <a:endParaRPr lang="en-US" altLang="ko-KR" sz="800" kern="0" spc="-12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  <a:p>
                      <a:pPr marL="127000" marR="127000" indent="0" algn="l" fontAlgn="base" latinLnBrk="1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800" kern="0" spc="-12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   </a:t>
                      </a:r>
                      <a:r>
                        <a:rPr lang="ko-KR" altLang="en-US" sz="800" kern="0" spc="-12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소유한 경우 제외</a:t>
                      </a:r>
                      <a:r>
                        <a:rPr lang="en-US" altLang="ko-KR" sz="800" kern="0" spc="-12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)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  <a:p>
                      <a:pPr marL="331470" marR="127000" indent="-204470" algn="l" fontAlgn="base" latinLnBrk="1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3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2.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과거 재당첨제한 주택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(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분양가상한제 적용주택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,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분양전환공공임대주택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,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이전 기관 종사자 특별공급 등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)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또는 “청약 </a:t>
                      </a: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조정대</a:t>
                      </a:r>
                      <a:endParaRPr lang="en-US" altLang="ko-KR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  <a:p>
                      <a:pPr marL="331470" marR="127000" indent="-204470" algn="l" fontAlgn="base" latinLnBrk="1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  </a:t>
                      </a: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지역”에서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 </a:t>
                      </a: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당첨된자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 및 세대에 속한 자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(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배우자 또는 주민등록이 분리된 배우자 및 배우자와 동일한 세대를 이루고있는 </a:t>
                      </a:r>
                      <a:endParaRPr lang="en-US" altLang="ko-KR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  <a:p>
                      <a:pPr marL="331470" marR="127000" indent="-204470" algn="l" fontAlgn="base" latinLnBrk="1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  </a:t>
                      </a: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세대원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)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는 </a:t>
                      </a: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재당첨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 제한기간 미경과시 특별공급청약 불가</a:t>
                      </a:r>
                    </a:p>
                    <a:p>
                      <a:pPr marL="340360" marR="127000" indent="-213360" algn="l" fontAlgn="base" latinLnBrk="1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3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3.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「주택공급에 관한 </a:t>
                      </a: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규칙」제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 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55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조에 의하여 제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35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조부터 제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49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조까지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(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기관추천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,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신혼부부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,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다자녀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,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노부모특별공급 등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)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의 </a:t>
                      </a:r>
                      <a:endParaRPr lang="en-US" altLang="ko-KR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  <a:p>
                      <a:pPr marL="340360" marR="127000" indent="-213360" algn="l" fontAlgn="base" latinLnBrk="1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 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규정에 따른 특별공급은 한 차례에 한정하여 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1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세대 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1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주택의 기준으로 공급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(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철거민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,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이전기관종사자 제외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)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17308" marR="17308" marT="17308" marB="1730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482359987"/>
                  </a:ext>
                </a:extLst>
              </a:tr>
            </a:tbl>
          </a:graphicData>
        </a:graphic>
      </p:graphicFrame>
      <p:graphicFrame>
        <p:nvGraphicFramePr>
          <p:cNvPr id="4" name="표 3">
            <a:extLst>
              <a:ext uri="{FF2B5EF4-FFF2-40B4-BE49-F238E27FC236}">
                <a16:creationId xmlns="" xmlns:a16="http://schemas.microsoft.com/office/drawing/2014/main" id="{7D1D7D2E-3E7F-4273-A29C-F13C8E41EC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69507283"/>
              </p:ext>
            </p:extLst>
          </p:nvPr>
        </p:nvGraphicFramePr>
        <p:xfrm>
          <a:off x="512762" y="2444240"/>
          <a:ext cx="5794882" cy="199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378">
                  <a:extLst>
                    <a:ext uri="{9D8B030D-6E8A-4147-A177-3AD203B41FA5}">
                      <a16:colId xmlns="" xmlns:a16="http://schemas.microsoft.com/office/drawing/2014/main" val="2750895144"/>
                    </a:ext>
                  </a:extLst>
                </a:gridCol>
                <a:gridCol w="5568504">
                  <a:extLst>
                    <a:ext uri="{9D8B030D-6E8A-4147-A177-3AD203B41FA5}">
                      <a16:colId xmlns="" xmlns:a16="http://schemas.microsoft.com/office/drawing/2014/main" val="1072566746"/>
                    </a:ext>
                  </a:extLst>
                </a:gridCol>
              </a:tblGrid>
              <a:tr h="199160"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■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당첨자 선정 방법</a:t>
                      </a:r>
                      <a:endParaRPr lang="en-US" altLang="ko-KR" sz="1000" b="0" kern="120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26052977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="" xmlns:a16="http://schemas.microsoft.com/office/drawing/2014/main" id="{5AC70F00-7A26-4EE1-B8DB-0A1DA23970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82211293"/>
              </p:ext>
            </p:extLst>
          </p:nvPr>
        </p:nvGraphicFramePr>
        <p:xfrm>
          <a:off x="512762" y="2695980"/>
          <a:ext cx="5794882" cy="167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378">
                  <a:extLst>
                    <a:ext uri="{9D8B030D-6E8A-4147-A177-3AD203B41FA5}">
                      <a16:colId xmlns="" xmlns:a16="http://schemas.microsoft.com/office/drawing/2014/main" val="2750895144"/>
                    </a:ext>
                  </a:extLst>
                </a:gridCol>
                <a:gridCol w="5568504">
                  <a:extLst>
                    <a:ext uri="{9D8B030D-6E8A-4147-A177-3AD203B41FA5}">
                      <a16:colId xmlns="" xmlns:a16="http://schemas.microsoft.com/office/drawing/2014/main" val="1072566746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■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기관추천 특별공급의 경우 자격조건을 갖춘 자는 먼저 해당기관에 신청하여야 함</a:t>
                      </a: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26052977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■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기관추천 특별공급 대상자는 해당기관에서 선정하여 시공사인 ㈜대우건설에 통보한 자만 신청 가능하며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해당기관에서 특별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공급대상자로 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선정되었다하더라도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반드시 해당 신청일에 견본주택에 방문하여 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신청하여야함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[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미신청시 당첨자 선정 및 계약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불가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]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989296739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■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당첨자에 대한 동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호배정은 일반공급 당첨자와 함께 전산관리지정기관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금융결제원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)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컴퓨터 프로그램에 의해 무작위로 추첨함 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[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미신청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미계약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동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호 발생 시에도 동호 변경불가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]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128400799"/>
                  </a:ext>
                </a:extLst>
              </a:tr>
            </a:tbl>
          </a:graphicData>
        </a:graphic>
      </p:graphicFrame>
      <p:sp>
        <p:nvSpPr>
          <p:cNvPr id="6" name="직사각형 5">
            <a:extLst>
              <a:ext uri="{FF2B5EF4-FFF2-40B4-BE49-F238E27FC236}">
                <a16:creationId xmlns="" xmlns:a16="http://schemas.microsoft.com/office/drawing/2014/main" id="{E0A62A0E-971F-4744-9172-149D1B884D30}"/>
              </a:ext>
            </a:extLst>
          </p:cNvPr>
          <p:cNvSpPr/>
          <p:nvPr/>
        </p:nvSpPr>
        <p:spPr>
          <a:xfrm>
            <a:off x="512763" y="4037891"/>
            <a:ext cx="295200" cy="295799"/>
          </a:xfrm>
          <a:prstGeom prst="rect">
            <a:avLst/>
          </a:prstGeom>
          <a:solidFill>
            <a:srgbClr val="164C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r>
              <a:rPr lang="en-US" altLang="ko-KR" dirty="0">
                <a:solidFill>
                  <a:prstClr val="white"/>
                </a:solidFill>
                <a:latin typeface="Stencil Std" panose="04020904080802020404" pitchFamily="82" charset="0"/>
                <a:ea typeface="맑은 고딕" panose="020B0503020000020004" pitchFamily="50" charset="-127"/>
              </a:rPr>
              <a:t>Ⅳ</a:t>
            </a:r>
            <a:endParaRPr lang="ko-KR" altLang="en-US" dirty="0">
              <a:solidFill>
                <a:prstClr val="white"/>
              </a:solidFill>
              <a:latin typeface="Stencil Std" panose="04020904080802020404" pitchFamily="82" charset="0"/>
              <a:ea typeface="맑은 고딕" panose="020B0503020000020004" pitchFamily="50" charset="-127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EF793E14-3F03-4D3C-9206-1F32C89B4F3B}"/>
              </a:ext>
            </a:extLst>
          </p:cNvPr>
          <p:cNvSpPr/>
          <p:nvPr/>
        </p:nvSpPr>
        <p:spPr>
          <a:xfrm>
            <a:off x="971550" y="4037891"/>
            <a:ext cx="5336095" cy="295799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400" dirty="0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 유의사항 안내</a:t>
            </a:r>
          </a:p>
        </p:txBody>
      </p:sp>
      <p:graphicFrame>
        <p:nvGraphicFramePr>
          <p:cNvPr id="9" name="표 8">
            <a:extLst>
              <a:ext uri="{FF2B5EF4-FFF2-40B4-BE49-F238E27FC236}">
                <a16:creationId xmlns="" xmlns:a16="http://schemas.microsoft.com/office/drawing/2014/main" id="{82FE7876-299C-44EA-B603-CB8ED7FDA8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66727077"/>
              </p:ext>
            </p:extLst>
          </p:nvPr>
        </p:nvGraphicFramePr>
        <p:xfrm>
          <a:off x="512762" y="4438850"/>
          <a:ext cx="5794882" cy="39661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378">
                  <a:extLst>
                    <a:ext uri="{9D8B030D-6E8A-4147-A177-3AD203B41FA5}">
                      <a16:colId xmlns="" xmlns:a16="http://schemas.microsoft.com/office/drawing/2014/main" val="2750895144"/>
                    </a:ext>
                  </a:extLst>
                </a:gridCol>
                <a:gridCol w="5568504">
                  <a:extLst>
                    <a:ext uri="{9D8B030D-6E8A-4147-A177-3AD203B41FA5}">
                      <a16:colId xmlns="" xmlns:a16="http://schemas.microsoft.com/office/drawing/2014/main" val="1072566746"/>
                    </a:ext>
                  </a:extLst>
                </a:gridCol>
              </a:tblGrid>
              <a:tr h="699356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■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▪청약자격 확인결과 신청자격에 해당하지 않는 분이 신청하였을 경우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해당기관의 신청 여부 및 동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호배정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여부와 무관하게 계약체결이 불가하며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신청자가 위 사실을 미숙지하고 신청하여 받는 불이익은 경기도시공사 및 ㈜대우건설에서 책임지지 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않습니다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.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26052977"/>
                  </a:ext>
                </a:extLst>
              </a:tr>
              <a:tr h="480807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■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금회 기관추천 특별공급 물량에 따라 일반공급 물량이 확정되므로 각 기관에서 시공사인 ㈜대우건설로 통보한 사항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주택형 등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)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의 변경은 절대 불가합니다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.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246556810"/>
                  </a:ext>
                </a:extLst>
              </a:tr>
              <a:tr h="699356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■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기관추천 특별공급대상자는 당첨이 확정되어 있는 상태에서 신청하는 것이므로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철거민 제외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),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신청자 및 그 세대에 속한 분은 </a:t>
                      </a:r>
                    </a:p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타 특별공급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다자녀가구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신혼부부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생애최초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노부모부양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)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및 일반 공급에 중복신청이 불가 하며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중복 당첨될 경우 모두 계약</a:t>
                      </a:r>
                    </a:p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체결불가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당첨자 명단관리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통장효력 상실 및 청약통장 재사용이 불가합니다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.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773109192"/>
                  </a:ext>
                </a:extLst>
              </a:tr>
              <a:tr h="480807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■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신청자격 확인결과 부적격자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공급대상에서 제외되는 자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)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로 판명되는 경우 해당기관의 특별공급대상자 선정 및 추천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동호배정 여부와는 관계없이 계약체결 불가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당첨자 명단관리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통장효력 상실 및 청약통장 재사용 불가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향후 특별공급이 제한됩니다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.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989296739"/>
                  </a:ext>
                </a:extLst>
              </a:tr>
              <a:tr h="485179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■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신청자가 상기 내용을 미숙지하고 신청하여 받는 불이익은 당사에서 책임지지 않으므로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해당 기관에서는 위 사항을 적극적으로 </a:t>
                      </a:r>
                    </a:p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홍보하여 주시기 바라며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특히 세대주와 관련된 것은 주민등록표등본으로 확인 가능하므로 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추천시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재검증하여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주시기 바랍니다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.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101752699"/>
                  </a:ext>
                </a:extLst>
              </a:tr>
              <a:tr h="591396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■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또한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해당기관에서 특별공급대상자로 선정되었다 하더라도 반드시 기관추천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․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국가유공자 특별공급 신청일에 당사 견본주택에서 신청하여야 당첨자로 확정됨을 적극 홍보하여 주시기 바랍니다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.(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미신청시 당첨자 선정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동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호 배정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)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및 계약불가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)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03354813"/>
                  </a:ext>
                </a:extLst>
              </a:tr>
            </a:tbl>
          </a:graphicData>
        </a:graphic>
      </p:graphicFrame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FD063E55-8BEE-41AC-80A0-14ECC32B679D}"/>
              </a:ext>
            </a:extLst>
          </p:cNvPr>
          <p:cNvSpPr/>
          <p:nvPr/>
        </p:nvSpPr>
        <p:spPr>
          <a:xfrm>
            <a:off x="512763" y="7953167"/>
            <a:ext cx="295200" cy="295799"/>
          </a:xfrm>
          <a:prstGeom prst="rect">
            <a:avLst/>
          </a:prstGeom>
          <a:solidFill>
            <a:srgbClr val="164C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r>
              <a:rPr lang="en-US" altLang="ko-KR" dirty="0">
                <a:solidFill>
                  <a:prstClr val="white"/>
                </a:solidFill>
                <a:latin typeface="Stencil Std" panose="04020904080802020404" pitchFamily="82" charset="0"/>
                <a:ea typeface="맑은 고딕" panose="020B0503020000020004" pitchFamily="50" charset="-127"/>
              </a:rPr>
              <a:t>Ⅴ</a:t>
            </a:r>
            <a:endParaRPr lang="ko-KR" altLang="en-US" dirty="0">
              <a:solidFill>
                <a:prstClr val="white"/>
              </a:solidFill>
              <a:latin typeface="Stencil Std" panose="04020904080802020404" pitchFamily="82" charset="0"/>
              <a:ea typeface="맑은 고딕" panose="020B0503020000020004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="" xmlns:a16="http://schemas.microsoft.com/office/drawing/2014/main" id="{511192D4-F5EA-4B92-AF39-8037526C54FC}"/>
              </a:ext>
            </a:extLst>
          </p:cNvPr>
          <p:cNvSpPr/>
          <p:nvPr/>
        </p:nvSpPr>
        <p:spPr>
          <a:xfrm>
            <a:off x="971550" y="7953167"/>
            <a:ext cx="5336095" cy="295799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400" dirty="0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 </a:t>
            </a:r>
            <a:r>
              <a:rPr lang="ko-KR" altLang="en-US" sz="1400" dirty="0" err="1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신청시</a:t>
            </a:r>
            <a:r>
              <a:rPr lang="ko-KR" altLang="en-US" sz="1400" dirty="0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 구비서류 안내</a:t>
            </a:r>
          </a:p>
        </p:txBody>
      </p:sp>
      <p:graphicFrame>
        <p:nvGraphicFramePr>
          <p:cNvPr id="12" name="표 11">
            <a:extLst>
              <a:ext uri="{FF2B5EF4-FFF2-40B4-BE49-F238E27FC236}">
                <a16:creationId xmlns="" xmlns:a16="http://schemas.microsoft.com/office/drawing/2014/main" id="{5883B483-85BC-471C-9286-855920732F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68414965"/>
              </p:ext>
            </p:extLst>
          </p:nvPr>
        </p:nvGraphicFramePr>
        <p:xfrm>
          <a:off x="512762" y="8326382"/>
          <a:ext cx="5794882" cy="12834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378">
                  <a:extLst>
                    <a:ext uri="{9D8B030D-6E8A-4147-A177-3AD203B41FA5}">
                      <a16:colId xmlns="" xmlns:a16="http://schemas.microsoft.com/office/drawing/2014/main" val="2750895144"/>
                    </a:ext>
                  </a:extLst>
                </a:gridCol>
                <a:gridCol w="5568504">
                  <a:extLst>
                    <a:ext uri="{9D8B030D-6E8A-4147-A177-3AD203B41FA5}">
                      <a16:colId xmlns="" xmlns:a16="http://schemas.microsoft.com/office/drawing/2014/main" val="1072566746"/>
                    </a:ext>
                  </a:extLst>
                </a:gridCol>
              </a:tblGrid>
              <a:tr h="244930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■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아래의 구비서류는 입주자모집공고일 이후 발급분에 한함</a:t>
                      </a: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26052977"/>
                  </a:ext>
                </a:extLst>
              </a:tr>
              <a:tr h="244930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■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아래 필수 신청서류 중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1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건이라도 미비 시에는 접수가 불가함 </a:t>
                      </a: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246556810"/>
                  </a:ext>
                </a:extLst>
              </a:tr>
              <a:tr h="244930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■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신청자 본인 이외는 모두 제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3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자 대리신청으로 간주됨</a:t>
                      </a: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773109192"/>
                  </a:ext>
                </a:extLst>
              </a:tr>
              <a:tr h="277502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■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주민등록표등본은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주민등록  번호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세대원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포함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),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세대구성사유 및 일자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세대주와의 관계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전입일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/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변동일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/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변동사유가 반드시 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모두 표기되도록 발급받아야 함</a:t>
                      </a: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9892967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6975951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="" xmlns:a16="http://schemas.microsoft.com/office/drawing/2014/main" id="{241AC0AA-A87E-40D6-ABD1-8459BAC22E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30938555"/>
              </p:ext>
            </p:extLst>
          </p:nvPr>
        </p:nvGraphicFramePr>
        <p:xfrm>
          <a:off x="512762" y="307975"/>
          <a:ext cx="5794882" cy="199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378">
                  <a:extLst>
                    <a:ext uri="{9D8B030D-6E8A-4147-A177-3AD203B41FA5}">
                      <a16:colId xmlns="" xmlns:a16="http://schemas.microsoft.com/office/drawing/2014/main" val="2750895144"/>
                    </a:ext>
                  </a:extLst>
                </a:gridCol>
                <a:gridCol w="5568504">
                  <a:extLst>
                    <a:ext uri="{9D8B030D-6E8A-4147-A177-3AD203B41FA5}">
                      <a16:colId xmlns="" xmlns:a16="http://schemas.microsoft.com/office/drawing/2014/main" val="1072566746"/>
                    </a:ext>
                  </a:extLst>
                </a:gridCol>
              </a:tblGrid>
              <a:tr h="199160"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■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신청자 본인 </a:t>
                      </a:r>
                      <a:r>
                        <a:rPr lang="ko-KR" altLang="en-US" sz="1000" b="0" kern="1200" dirty="0" err="1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신청시</a:t>
                      </a:r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구비서류 </a:t>
                      </a:r>
                      <a:r>
                        <a:rPr lang="en-US" altLang="ko-KR" sz="10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각 </a:t>
                      </a:r>
                      <a:r>
                        <a:rPr lang="en-US" altLang="ko-KR" sz="10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1</a:t>
                      </a:r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통</a:t>
                      </a:r>
                      <a:r>
                        <a:rPr lang="en-US" altLang="ko-KR" sz="10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)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26052977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="" xmlns:a16="http://schemas.microsoft.com/office/drawing/2014/main" id="{ADEF96A4-4798-4131-95A5-3848107BB8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83872629"/>
              </p:ext>
            </p:extLst>
          </p:nvPr>
        </p:nvGraphicFramePr>
        <p:xfrm>
          <a:off x="512763" y="487976"/>
          <a:ext cx="5796000" cy="3850816"/>
        </p:xfrm>
        <a:graphic>
          <a:graphicData uri="http://schemas.openxmlformats.org/drawingml/2006/table">
            <a:tbl>
              <a:tblPr/>
              <a:tblGrid>
                <a:gridCol w="216000">
                  <a:extLst>
                    <a:ext uri="{9D8B030D-6E8A-4147-A177-3AD203B41FA5}">
                      <a16:colId xmlns="" xmlns:a16="http://schemas.microsoft.com/office/drawing/2014/main" val="2273201126"/>
                    </a:ext>
                  </a:extLst>
                </a:gridCol>
                <a:gridCol w="1260000">
                  <a:extLst>
                    <a:ext uri="{9D8B030D-6E8A-4147-A177-3AD203B41FA5}">
                      <a16:colId xmlns="" xmlns:a16="http://schemas.microsoft.com/office/drawing/2014/main" val="3150198257"/>
                    </a:ext>
                  </a:extLst>
                </a:gridCol>
                <a:gridCol w="432000">
                  <a:extLst>
                    <a:ext uri="{9D8B030D-6E8A-4147-A177-3AD203B41FA5}">
                      <a16:colId xmlns="" xmlns:a16="http://schemas.microsoft.com/office/drawing/2014/main" val="1542557868"/>
                    </a:ext>
                  </a:extLst>
                </a:gridCol>
                <a:gridCol w="3528000">
                  <a:extLst>
                    <a:ext uri="{9D8B030D-6E8A-4147-A177-3AD203B41FA5}">
                      <a16:colId xmlns="" xmlns:a16="http://schemas.microsoft.com/office/drawing/2014/main" val="2558624909"/>
                    </a:ext>
                  </a:extLst>
                </a:gridCol>
                <a:gridCol w="360000">
                  <a:extLst>
                    <a:ext uri="{9D8B030D-6E8A-4147-A177-3AD203B41FA5}">
                      <a16:colId xmlns="" xmlns:a16="http://schemas.microsoft.com/office/drawing/2014/main" val="839557489"/>
                    </a:ext>
                  </a:extLst>
                </a:gridCol>
              </a:tblGrid>
              <a:tr h="161206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b="1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구분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36715" marR="36715" marT="10151" marB="10151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E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b="1" kern="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해당서류</a:t>
                      </a: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E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b="1" kern="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발급기준</a:t>
                      </a: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E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b="1" kern="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추가서류 제출대상 및 유의사항</a:t>
                      </a: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E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b="1" kern="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비고</a:t>
                      </a: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EF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35004736"/>
                  </a:ext>
                </a:extLst>
              </a:tr>
              <a:tr h="311216">
                <a:tc row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필수</a:t>
                      </a:r>
                    </a:p>
                  </a:txBody>
                  <a:tcPr marL="36715" marR="36715" marT="10151" marB="10151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➀특별공급 신청서 및 무주택서약서</a:t>
                      </a: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본인</a:t>
                      </a: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■신청일에 신청장소</a:t>
                      </a:r>
                      <a:r>
                        <a:rPr lang="en-US" altLang="ko-KR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(</a:t>
                      </a: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견본주택</a:t>
                      </a:r>
                      <a:r>
                        <a:rPr lang="en-US" altLang="ko-KR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)</a:t>
                      </a: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에 비치 </a:t>
                      </a: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10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신청장소</a:t>
                      </a: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10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비치</a:t>
                      </a: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185843239"/>
                  </a:ext>
                </a:extLst>
              </a:tr>
              <a:tr h="46122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②청약통장순위</a:t>
                      </a:r>
                      <a:r>
                        <a:rPr lang="en-US" altLang="ko-KR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(</a:t>
                      </a: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가입</a:t>
                      </a:r>
                      <a:r>
                        <a:rPr lang="en-US" altLang="ko-KR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)</a:t>
                      </a: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확인서 </a:t>
                      </a:r>
                    </a:p>
                    <a:p>
                      <a:pPr marL="0" marR="0" indent="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(</a:t>
                      </a: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국민주택 등 공급신청서 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포함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) 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  <a:p>
                      <a:pPr marL="0" marR="0" indent="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또는 주택공급신청 접수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(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영수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)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증</a:t>
                      </a: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본인</a:t>
                      </a: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■공고일 익일부터 발급 가능</a:t>
                      </a:r>
                      <a:r>
                        <a:rPr lang="en-US" altLang="ko-KR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(</a:t>
                      </a: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신청하고자 하는 특별공급 신청용으로 발급</a:t>
                      </a:r>
                      <a:r>
                        <a:rPr lang="en-US" altLang="ko-KR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)</a:t>
                      </a:r>
                      <a:endParaRPr lang="ko-KR" altLang="en-US" sz="600" kern="10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■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이주대책대상자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, </a:t>
                      </a:r>
                      <a:r>
                        <a:rPr lang="ko-KR" altLang="en-US" sz="600" kern="0" spc="0" dirty="0" err="1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가옥철거민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, 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국가유공자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, 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장애인 특별공급은 제외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■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청약통장 가입은행 또는 </a:t>
                      </a:r>
                      <a:r>
                        <a:rPr lang="ko-KR" altLang="en-US" sz="600" kern="0" spc="0" dirty="0" err="1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아파트투유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 홈페이지에서 청약통장 순위확인서 발급</a:t>
                      </a: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0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신</a:t>
                      </a: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청</a:t>
                      </a: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하</a:t>
                      </a: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는</a:t>
                      </a: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분</a:t>
                      </a: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구</a:t>
                      </a: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비</a:t>
                      </a: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617595177"/>
                  </a:ext>
                </a:extLst>
              </a:tr>
              <a:tr h="6112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③개인정보수집</a:t>
                      </a:r>
                      <a:r>
                        <a:rPr lang="en-US" altLang="ko-KR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·</a:t>
                      </a: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이용 및 제</a:t>
                      </a:r>
                      <a:r>
                        <a:rPr lang="en-US" altLang="ko-KR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3</a:t>
                      </a: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자 </a:t>
                      </a:r>
                    </a:p>
                    <a:p>
                      <a:pPr marL="0" marR="0" indent="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제공 동의서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무주택</a:t>
                      </a: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세대구성원</a:t>
                      </a: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■신청자 및 무주택세대구성원 전원이 동의서에 서명 후 제출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■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동의서를 미리 작성하여 신청자 및 무주택세대구성원 전원이 서명하여 제출하여야 하며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, 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동의서를 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  제출하지 않을 경우 사회보장정보시스템을 통한 적격심사가 불가하여 계약 불가함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■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만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14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세 이상의 세대원은 본인이 직접 서명하고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, 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만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14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세 미만의 세대원은 보호자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(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법정대리인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)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가 서명함</a:t>
                      </a: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590418259"/>
                  </a:ext>
                </a:extLst>
              </a:tr>
              <a:tr h="1612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④신분증</a:t>
                      </a: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본인</a:t>
                      </a: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■주민등록증</a:t>
                      </a:r>
                      <a:r>
                        <a:rPr lang="en-US" altLang="ko-KR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, </a:t>
                      </a: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운전면허증</a:t>
                      </a:r>
                      <a:r>
                        <a:rPr lang="en-US" altLang="ko-KR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, </a:t>
                      </a: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여권</a:t>
                      </a: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116389587"/>
                  </a:ext>
                </a:extLst>
              </a:tr>
              <a:tr h="1612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⑤인감증명서 및 인감도장</a:t>
                      </a: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본인</a:t>
                      </a: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■본인서명사실확인서 대체 가능</a:t>
                      </a: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85108179"/>
                  </a:ext>
                </a:extLst>
              </a:tr>
              <a:tr h="3112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⑤주민등록표등본</a:t>
                      </a: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본인</a:t>
                      </a: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100" spc="0" dirty="0" smtClean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■주민등록 번 호</a:t>
                      </a:r>
                      <a:r>
                        <a:rPr lang="en-US" altLang="ko-KR" sz="600" kern="100" spc="0" dirty="0" smtClean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(</a:t>
                      </a:r>
                      <a:r>
                        <a:rPr lang="ko-KR" altLang="en-US" sz="600" kern="100" spc="0" dirty="0" err="1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세대원</a:t>
                      </a: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 포함</a:t>
                      </a:r>
                      <a:r>
                        <a:rPr lang="en-US" altLang="ko-KR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), </a:t>
                      </a: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세대구성 사유 및 일자</a:t>
                      </a:r>
                      <a:r>
                        <a:rPr lang="en-US" altLang="ko-KR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, </a:t>
                      </a: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세대주 및 세대주와의 관계</a:t>
                      </a:r>
                      <a:r>
                        <a:rPr lang="en-US" altLang="ko-KR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, </a:t>
                      </a: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전입일</a:t>
                      </a:r>
                      <a:r>
                        <a:rPr lang="en-US" altLang="ko-KR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/</a:t>
                      </a: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변동일</a:t>
                      </a:r>
                      <a:r>
                        <a:rPr lang="en-US" altLang="ko-KR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/</a:t>
                      </a:r>
                      <a:endParaRPr lang="ko-KR" altLang="en-US" sz="600" kern="10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  변동사유 등을 포함하여 발급</a:t>
                      </a: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519739762"/>
                  </a:ext>
                </a:extLst>
              </a:tr>
              <a:tr h="3112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⑥주민등록표초본</a:t>
                      </a: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본인</a:t>
                      </a: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100" spc="0" dirty="0" smtClean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■주민등록 번 호</a:t>
                      </a:r>
                      <a:r>
                        <a:rPr lang="en-US" altLang="ko-KR" sz="600" kern="100" spc="0" dirty="0" smtClean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, </a:t>
                      </a: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과거 주소변동 사항</a:t>
                      </a:r>
                      <a:r>
                        <a:rPr lang="en-US" altLang="ko-KR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(</a:t>
                      </a: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인정받고자 하는 거주기간 포함</a:t>
                      </a:r>
                      <a:r>
                        <a:rPr lang="en-US" altLang="ko-KR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), </a:t>
                      </a: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세대주 및 세대주와의 관계</a:t>
                      </a:r>
                      <a:r>
                        <a:rPr lang="en-US" altLang="ko-KR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, </a:t>
                      </a:r>
                      <a:endParaRPr lang="ko-KR" altLang="en-US" sz="600" kern="10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  전입일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/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변동일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/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변동사유 등을 포함하여 발급</a:t>
                      </a: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680669941"/>
                  </a:ext>
                </a:extLst>
              </a:tr>
              <a:tr h="1612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⑦가족관계증명서</a:t>
                      </a: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본인</a:t>
                      </a: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■주민등록표상 배우자가 분리되어 있거나</a:t>
                      </a:r>
                      <a:r>
                        <a:rPr lang="en-US" altLang="ko-KR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, </a:t>
                      </a: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배우자가 없는 경우 제출</a:t>
                      </a: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70419543"/>
                  </a:ext>
                </a:extLst>
              </a:tr>
              <a:tr h="161206">
                <a:tc rowSpan="3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추</a:t>
                      </a: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가</a:t>
                      </a: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해</a:t>
                      </a: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당</a:t>
                      </a: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자</a:t>
                      </a:r>
                    </a:p>
                  </a:txBody>
                  <a:tcPr marL="36715" marR="36715" marT="10151" marB="10151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⑧주민등록표등본</a:t>
                      </a: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배우자</a:t>
                      </a: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■주민등록표상 배우자가 분리된 경우 제출</a:t>
                      </a:r>
                      <a:r>
                        <a:rPr lang="en-US" altLang="ko-KR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(</a:t>
                      </a: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상기 등본 발급 시 유의사항에 따라 발급 바람</a:t>
                      </a:r>
                      <a:r>
                        <a:rPr lang="en-US" altLang="ko-KR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) </a:t>
                      </a:r>
                      <a:endParaRPr lang="ko-KR" altLang="en-US" sz="600" kern="10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88760892"/>
                  </a:ext>
                </a:extLst>
              </a:tr>
              <a:tr h="3112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⑨주민등록표등본</a:t>
                      </a: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세대주</a:t>
                      </a: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■입주자모집공고일 이후 ‘입주자모집공고일 현재 </a:t>
                      </a:r>
                      <a:r>
                        <a:rPr lang="ko-KR" altLang="en-US" sz="600" kern="100" spc="0" dirty="0" err="1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세대주’와</a:t>
                      </a: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 주민등록표등본이 분리된 공급신청자는 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  입주자모집공고일 현재의 세대주 주민등록 </a:t>
                      </a:r>
                      <a:r>
                        <a:rPr lang="ko-KR" altLang="en-US" sz="600" kern="100" spc="0" dirty="0" err="1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표등본</a:t>
                      </a: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 제출</a:t>
                      </a:r>
                      <a:r>
                        <a:rPr lang="en-US" altLang="ko-KR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(</a:t>
                      </a: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상기 등본 발급 시 유의사항에 따라 발급 바람</a:t>
                      </a:r>
                      <a:r>
                        <a:rPr lang="en-US" altLang="ko-KR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)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87126702"/>
                  </a:ext>
                </a:extLst>
              </a:tr>
              <a:tr h="46122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⑩주민등록표초본</a:t>
                      </a: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무주택</a:t>
                      </a: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세대구성원</a:t>
                      </a: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■입주자모집공고일 이후 주민등록표상 세대구성원의 변동이 있는 경우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100" spc="0" dirty="0" smtClean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■주민등록 번 호</a:t>
                      </a:r>
                      <a:r>
                        <a:rPr lang="en-US" altLang="ko-KR" sz="600" kern="100" spc="0" dirty="0" smtClean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, </a:t>
                      </a: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과거 주소변동 사항</a:t>
                      </a:r>
                      <a:r>
                        <a:rPr lang="en-US" altLang="ko-KR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, </a:t>
                      </a: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세대주 및 세대주와의 관계</a:t>
                      </a:r>
                      <a:r>
                        <a:rPr lang="en-US" altLang="ko-KR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, </a:t>
                      </a: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전입일</a:t>
                      </a:r>
                      <a:r>
                        <a:rPr lang="en-US" altLang="ko-KR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/</a:t>
                      </a: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변동일</a:t>
                      </a:r>
                      <a:r>
                        <a:rPr lang="en-US" altLang="ko-KR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/</a:t>
                      </a: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변동사유 등을 포함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10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  하여 발급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36715" marR="36715" marT="10151" marB="1015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059860615"/>
                  </a:ext>
                </a:extLst>
              </a:tr>
            </a:tbl>
          </a:graphicData>
        </a:graphic>
      </p:graphicFrame>
      <p:graphicFrame>
        <p:nvGraphicFramePr>
          <p:cNvPr id="4" name="표 3">
            <a:extLst>
              <a:ext uri="{FF2B5EF4-FFF2-40B4-BE49-F238E27FC236}">
                <a16:creationId xmlns="" xmlns:a16="http://schemas.microsoft.com/office/drawing/2014/main" id="{7EDD66A0-BF4E-4C5E-8A3C-AC70E70C90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45135167"/>
              </p:ext>
            </p:extLst>
          </p:nvPr>
        </p:nvGraphicFramePr>
        <p:xfrm>
          <a:off x="513843" y="4053400"/>
          <a:ext cx="5794882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938">
                  <a:extLst>
                    <a:ext uri="{9D8B030D-6E8A-4147-A177-3AD203B41FA5}">
                      <a16:colId xmlns="" xmlns:a16="http://schemas.microsoft.com/office/drawing/2014/main" val="2750895144"/>
                    </a:ext>
                  </a:extLst>
                </a:gridCol>
                <a:gridCol w="5659944">
                  <a:extLst>
                    <a:ext uri="{9D8B030D-6E8A-4147-A177-3AD203B41FA5}">
                      <a16:colId xmlns="" xmlns:a16="http://schemas.microsoft.com/office/drawing/2014/main" val="1072566746"/>
                    </a:ext>
                  </a:extLst>
                </a:gridCol>
              </a:tblGrid>
              <a:tr h="574197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※</a:t>
                      </a: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800" b="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1</a:t>
                      </a:r>
                      <a:r>
                        <a:rPr lang="ko-KR" altLang="en-US" sz="800" b="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층 주택 우선배정은 일반공급 및 특별공급 신청자중 입주자모집공고일 현재 만</a:t>
                      </a:r>
                      <a:r>
                        <a:rPr lang="en-US" altLang="ko-KR" sz="800" b="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65</a:t>
                      </a:r>
                      <a:r>
                        <a:rPr lang="ko-KR" altLang="en-US" sz="800" b="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세 이상인 자</a:t>
                      </a:r>
                      <a:r>
                        <a:rPr lang="en-US" altLang="ko-KR" sz="800" b="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「장애인복지법」 제</a:t>
                      </a:r>
                      <a:r>
                        <a:rPr lang="en-US" altLang="ko-KR" sz="800" b="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32</a:t>
                      </a:r>
                      <a:r>
                        <a:rPr lang="ko-KR" altLang="en-US" sz="800" b="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조에 따라 장애인등록증이 발급된 자</a:t>
                      </a:r>
                      <a:r>
                        <a:rPr lang="en-US" altLang="ko-KR" sz="800" b="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미성년자인 자녀 </a:t>
                      </a:r>
                      <a:r>
                        <a:rPr lang="en-US" altLang="ko-KR" sz="800" b="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3</a:t>
                      </a:r>
                      <a:r>
                        <a:rPr lang="ko-KR" altLang="en-US" sz="800" b="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명 이상을 둔 자 또는 그 세대에 속한 자에 한하여 </a:t>
                      </a:r>
                      <a:r>
                        <a:rPr lang="en-US" altLang="ko-KR" sz="800" b="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1</a:t>
                      </a:r>
                      <a:r>
                        <a:rPr lang="ko-KR" altLang="en-US" sz="800" b="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층 주택 우선배정을 신청할 수 있으며</a:t>
                      </a:r>
                      <a:r>
                        <a:rPr lang="en-US" altLang="ko-KR" sz="800" b="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경쟁이 있을 경우 배정받지 못할 수도 있음 </a:t>
                      </a:r>
                      <a:r>
                        <a:rPr lang="en-US" altLang="ko-KR" sz="800" b="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800" b="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경쟁 발생시 </a:t>
                      </a:r>
                      <a:r>
                        <a:rPr lang="en-US" altLang="ko-KR" sz="800" b="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65</a:t>
                      </a:r>
                      <a:r>
                        <a:rPr lang="ko-KR" altLang="en-US" sz="800" b="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세 이상인 자와 장애인등록증 발급된 </a:t>
                      </a:r>
                      <a:r>
                        <a:rPr lang="ko-KR" altLang="en-US" sz="800" b="0" kern="0" spc="0" dirty="0" err="1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자에게우선</a:t>
                      </a:r>
                      <a:r>
                        <a:rPr lang="ko-KR" altLang="en-US" sz="800" b="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배정함</a:t>
                      </a:r>
                      <a:r>
                        <a:rPr lang="en-US" altLang="ko-KR" sz="800" b="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)</a:t>
                      </a:r>
                      <a:endParaRPr lang="ko-KR" altLang="en-US" sz="800" b="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26052977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="" xmlns:a16="http://schemas.microsoft.com/office/drawing/2014/main" id="{7D007047-C26A-4F8D-B47C-F031276166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54787836"/>
              </p:ext>
            </p:extLst>
          </p:nvPr>
        </p:nvGraphicFramePr>
        <p:xfrm>
          <a:off x="512762" y="4708018"/>
          <a:ext cx="5794882" cy="199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378">
                  <a:extLst>
                    <a:ext uri="{9D8B030D-6E8A-4147-A177-3AD203B41FA5}">
                      <a16:colId xmlns="" xmlns:a16="http://schemas.microsoft.com/office/drawing/2014/main" val="2750895144"/>
                    </a:ext>
                  </a:extLst>
                </a:gridCol>
                <a:gridCol w="5568504">
                  <a:extLst>
                    <a:ext uri="{9D8B030D-6E8A-4147-A177-3AD203B41FA5}">
                      <a16:colId xmlns="" xmlns:a16="http://schemas.microsoft.com/office/drawing/2014/main" val="1072566746"/>
                    </a:ext>
                  </a:extLst>
                </a:gridCol>
              </a:tblGrid>
              <a:tr h="199160"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■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제</a:t>
                      </a:r>
                      <a:r>
                        <a:rPr lang="en-US" altLang="ko-KR" sz="10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3</a:t>
                      </a:r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자 대리신청시 추가 구비서류</a:t>
                      </a:r>
                      <a:endParaRPr lang="en-US" altLang="ko-KR" sz="1000" b="0" kern="120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26052977"/>
                  </a:ext>
                </a:extLst>
              </a:tr>
            </a:tbl>
          </a:graphicData>
        </a:graphic>
      </p:graphicFrame>
      <p:graphicFrame>
        <p:nvGraphicFramePr>
          <p:cNvPr id="6" name="표 5">
            <a:extLst>
              <a:ext uri="{FF2B5EF4-FFF2-40B4-BE49-F238E27FC236}">
                <a16:creationId xmlns="" xmlns:a16="http://schemas.microsoft.com/office/drawing/2014/main" id="{A7CFC4C5-EB6F-4C08-8DE5-71A827337C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40996101"/>
              </p:ext>
            </p:extLst>
          </p:nvPr>
        </p:nvGraphicFramePr>
        <p:xfrm>
          <a:off x="512763" y="4927122"/>
          <a:ext cx="5795962" cy="4747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963">
                  <a:extLst>
                    <a:ext uri="{9D8B030D-6E8A-4147-A177-3AD203B41FA5}">
                      <a16:colId xmlns="" xmlns:a16="http://schemas.microsoft.com/office/drawing/2014/main" val="2750895144"/>
                    </a:ext>
                  </a:extLst>
                </a:gridCol>
                <a:gridCol w="5660999">
                  <a:extLst>
                    <a:ext uri="{9D8B030D-6E8A-4147-A177-3AD203B41FA5}">
                      <a16:colId xmlns="" xmlns:a16="http://schemas.microsoft.com/office/drawing/2014/main" val="1072566746"/>
                    </a:ext>
                  </a:extLst>
                </a:gridCol>
              </a:tblGrid>
              <a:tr h="474713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-</a:t>
                      </a: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신청자 본인 이외에는 대리 신청자</a:t>
                      </a:r>
                      <a:r>
                        <a:rPr lang="en-US" altLang="ko-KR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배우자 포함</a:t>
                      </a:r>
                      <a:r>
                        <a:rPr lang="en-US" altLang="ko-KR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)</a:t>
                      </a: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로 간주되고</a:t>
                      </a:r>
                      <a:r>
                        <a:rPr lang="en-US" altLang="ko-KR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상기 구비서류 외에 아래의 서류를 추가로 제출하여야 함 </a:t>
                      </a:r>
                      <a:r>
                        <a:rPr lang="en-US" altLang="ko-KR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대리 신청자가 착오로 청약신청을 잘못한 경우 그로 인한 당첨 취소 및 부적격자 처리결과에 대해서는 신청자 본인의 책임임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)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26052977"/>
                  </a:ext>
                </a:extLst>
              </a:tr>
            </a:tbl>
          </a:graphicData>
        </a:graphic>
      </p:graphicFrame>
      <p:graphicFrame>
        <p:nvGraphicFramePr>
          <p:cNvPr id="7" name="표 6">
            <a:extLst>
              <a:ext uri="{FF2B5EF4-FFF2-40B4-BE49-F238E27FC236}">
                <a16:creationId xmlns="" xmlns:a16="http://schemas.microsoft.com/office/drawing/2014/main" id="{29049D53-5CD3-4EAB-B692-C00C0CC285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12982576"/>
              </p:ext>
            </p:extLst>
          </p:nvPr>
        </p:nvGraphicFramePr>
        <p:xfrm>
          <a:off x="512762" y="5381794"/>
          <a:ext cx="5795963" cy="1299370"/>
        </p:xfrm>
        <a:graphic>
          <a:graphicData uri="http://schemas.openxmlformats.org/drawingml/2006/table">
            <a:tbl>
              <a:tblPr/>
              <a:tblGrid>
                <a:gridCol w="5795963">
                  <a:extLst>
                    <a:ext uri="{9D8B030D-6E8A-4147-A177-3AD203B41FA5}">
                      <a16:colId xmlns="" xmlns:a16="http://schemas.microsoft.com/office/drawing/2014/main" val="3846365885"/>
                    </a:ext>
                  </a:extLst>
                </a:gridCol>
              </a:tblGrid>
              <a:tr h="2598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대리 </a:t>
                      </a:r>
                      <a:r>
                        <a:rPr lang="ko-KR" altLang="en-US" sz="800" b="1" kern="0" spc="0" dirty="0" err="1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신청시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 추가 구비서류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17195" marR="17195" marT="17195" marB="1719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EE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123157174"/>
                  </a:ext>
                </a:extLst>
              </a:tr>
              <a:tr h="259874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 ① 신청자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(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본인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)</a:t>
                      </a:r>
                      <a:r>
                        <a:rPr lang="ko-KR" altLang="en-US" sz="800" kern="0" spc="-4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의 인감도장이 날인된 위임장 </a:t>
                      </a:r>
                      <a:r>
                        <a:rPr lang="en-US" altLang="ko-KR" sz="800" kern="0" spc="-4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1</a:t>
                      </a:r>
                      <a:r>
                        <a:rPr lang="ko-KR" altLang="en-US" sz="800" kern="0" spc="-4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통 </a:t>
                      </a:r>
                      <a:r>
                        <a:rPr lang="en-US" altLang="ko-KR" sz="800" kern="0" spc="-4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(</a:t>
                      </a:r>
                      <a:r>
                        <a:rPr lang="ko-KR" altLang="en-US" sz="800" kern="0" spc="-4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양식 </a:t>
                      </a:r>
                      <a:r>
                        <a:rPr lang="en-US" altLang="ko-KR" sz="800" kern="0" spc="-4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: </a:t>
                      </a:r>
                      <a:r>
                        <a:rPr lang="ko-KR" altLang="en-US" sz="800" kern="0" spc="-4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당사 견본주택에 비치</a:t>
                      </a:r>
                      <a:r>
                        <a:rPr lang="en-US" altLang="ko-KR" sz="800" kern="0" spc="-4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)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17195" marR="17195" marT="17195" marB="1719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810526030"/>
                  </a:ext>
                </a:extLst>
              </a:tr>
              <a:tr h="259874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 ② 신청자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(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본인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)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의 인감증명서 또는 본인서명사실확인서 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1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통 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(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아파트청약신청 위임용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)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17195" marR="17195" marT="17195" marB="1719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019845772"/>
                  </a:ext>
                </a:extLst>
              </a:tr>
              <a:tr h="259874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 ③ 대리신청자의 주민등록증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,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운전면허증 또는 여권</a:t>
                      </a:r>
                    </a:p>
                  </a:txBody>
                  <a:tcPr marL="17195" marR="17195" marT="17195" marB="1719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929910313"/>
                  </a:ext>
                </a:extLst>
              </a:tr>
              <a:tr h="259874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 ④ 대리인 도장 또는 서명</a:t>
                      </a:r>
                    </a:p>
                  </a:txBody>
                  <a:tcPr marL="17195" marR="17195" marT="17195" marB="1719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57768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9077359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="" xmlns:a16="http://schemas.microsoft.com/office/drawing/2014/main" id="{DAC86C47-8C10-4DC8-BF6C-93B81BDD945E}"/>
              </a:ext>
            </a:extLst>
          </p:cNvPr>
          <p:cNvSpPr/>
          <p:nvPr/>
        </p:nvSpPr>
        <p:spPr>
          <a:xfrm>
            <a:off x="512763" y="307975"/>
            <a:ext cx="295200" cy="295799"/>
          </a:xfrm>
          <a:prstGeom prst="rect">
            <a:avLst/>
          </a:prstGeom>
          <a:solidFill>
            <a:srgbClr val="164C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r>
              <a:rPr lang="en-US" altLang="ko-KR" dirty="0">
                <a:solidFill>
                  <a:prstClr val="white"/>
                </a:solidFill>
                <a:latin typeface="Stencil Std" panose="04020904080802020404" pitchFamily="82" charset="0"/>
                <a:ea typeface="맑은 고딕" panose="020B0503020000020004" pitchFamily="50" charset="-127"/>
              </a:rPr>
              <a:t>Ⅵ</a:t>
            </a:r>
            <a:endParaRPr lang="ko-KR" altLang="en-US" dirty="0">
              <a:solidFill>
                <a:prstClr val="white"/>
              </a:solidFill>
              <a:latin typeface="Stencil Std" panose="04020904080802020404" pitchFamily="82" charset="0"/>
              <a:ea typeface="맑은 고딕" panose="020B0503020000020004" pitchFamily="50" charset="-127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="" xmlns:a16="http://schemas.microsoft.com/office/drawing/2014/main" id="{36258C0B-ADCD-464E-856B-25DA047E3EAD}"/>
              </a:ext>
            </a:extLst>
          </p:cNvPr>
          <p:cNvSpPr/>
          <p:nvPr/>
        </p:nvSpPr>
        <p:spPr>
          <a:xfrm>
            <a:off x="971550" y="307975"/>
            <a:ext cx="5336095" cy="295799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400" dirty="0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 위치도 </a:t>
            </a:r>
            <a:r>
              <a:rPr lang="en-US" altLang="ko-KR" sz="1400" dirty="0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/ </a:t>
            </a:r>
            <a:r>
              <a:rPr lang="ko-KR" altLang="en-US" sz="1400" dirty="0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견본주택 약도 안내</a:t>
            </a:r>
          </a:p>
        </p:txBody>
      </p:sp>
      <p:graphicFrame>
        <p:nvGraphicFramePr>
          <p:cNvPr id="6" name="표 5">
            <a:extLst>
              <a:ext uri="{FF2B5EF4-FFF2-40B4-BE49-F238E27FC236}">
                <a16:creationId xmlns="" xmlns:a16="http://schemas.microsoft.com/office/drawing/2014/main" id="{EA69D937-9703-4344-8B34-A7DA7F7B8D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87798132"/>
              </p:ext>
            </p:extLst>
          </p:nvPr>
        </p:nvGraphicFramePr>
        <p:xfrm>
          <a:off x="512763" y="662216"/>
          <a:ext cx="5795962" cy="2373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963">
                  <a:extLst>
                    <a:ext uri="{9D8B030D-6E8A-4147-A177-3AD203B41FA5}">
                      <a16:colId xmlns="" xmlns:a16="http://schemas.microsoft.com/office/drawing/2014/main" val="2750895144"/>
                    </a:ext>
                  </a:extLst>
                </a:gridCol>
                <a:gridCol w="5660999">
                  <a:extLst>
                    <a:ext uri="{9D8B030D-6E8A-4147-A177-3AD203B41FA5}">
                      <a16:colId xmlns="" xmlns:a16="http://schemas.microsoft.com/office/drawing/2014/main" val="1072566746"/>
                    </a:ext>
                  </a:extLst>
                </a:gridCol>
              </a:tblGrid>
              <a:tr h="237357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■</a:t>
                      </a:r>
                      <a:endParaRPr lang="en-US" altLang="ko-KR" sz="1000" b="0" kern="120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10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위치도 </a:t>
                      </a:r>
                      <a:r>
                        <a:rPr lang="en-US" altLang="ko-KR" sz="10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[</a:t>
                      </a:r>
                      <a:r>
                        <a:rPr lang="ko-KR" altLang="en-US" sz="10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주소 </a:t>
                      </a:r>
                      <a:r>
                        <a:rPr lang="en-US" altLang="ko-KR" sz="10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: </a:t>
                      </a:r>
                      <a:r>
                        <a:rPr lang="ko-KR" altLang="en-US" sz="10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경기도 화성시 </a:t>
                      </a:r>
                      <a:r>
                        <a:rPr lang="ko-KR" altLang="en-US" sz="1000" b="0" kern="0" spc="0" dirty="0" err="1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동탄</a:t>
                      </a:r>
                      <a:r>
                        <a:rPr lang="en-US" altLang="ko-KR" sz="10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2</a:t>
                      </a:r>
                      <a:r>
                        <a:rPr lang="ko-KR" altLang="en-US" sz="10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신도시 택지개발지구 내 </a:t>
                      </a:r>
                      <a:r>
                        <a:rPr lang="en-US" altLang="ko-KR" sz="10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A86BL]</a:t>
                      </a:r>
                      <a:endParaRPr lang="ko-KR" altLang="en-US" sz="1000" b="0" kern="120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26052977"/>
                  </a:ext>
                </a:extLst>
              </a:tr>
            </a:tbl>
          </a:graphicData>
        </a:graphic>
      </p:graphicFrame>
      <p:pic>
        <p:nvPicPr>
          <p:cNvPr id="3073" name="_x438917720" descr="EMB000135f80ca7">
            <a:extLst>
              <a:ext uri="{FF2B5EF4-FFF2-40B4-BE49-F238E27FC236}">
                <a16:creationId xmlns="" xmlns:a16="http://schemas.microsoft.com/office/drawing/2014/main" id="{28B9C342-ABFA-4FFF-8540-26F918B54C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7525" y="958015"/>
            <a:ext cx="5791200" cy="3948113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" name="표 8">
            <a:extLst>
              <a:ext uri="{FF2B5EF4-FFF2-40B4-BE49-F238E27FC236}">
                <a16:creationId xmlns="" xmlns:a16="http://schemas.microsoft.com/office/drawing/2014/main" id="{3FDCE891-4BE9-4C01-B858-615F506D54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96442331"/>
              </p:ext>
            </p:extLst>
          </p:nvPr>
        </p:nvGraphicFramePr>
        <p:xfrm>
          <a:off x="512763" y="5191893"/>
          <a:ext cx="5795962" cy="2373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963">
                  <a:extLst>
                    <a:ext uri="{9D8B030D-6E8A-4147-A177-3AD203B41FA5}">
                      <a16:colId xmlns="" xmlns:a16="http://schemas.microsoft.com/office/drawing/2014/main" val="2750895144"/>
                    </a:ext>
                  </a:extLst>
                </a:gridCol>
                <a:gridCol w="5660999">
                  <a:extLst>
                    <a:ext uri="{9D8B030D-6E8A-4147-A177-3AD203B41FA5}">
                      <a16:colId xmlns="" xmlns:a16="http://schemas.microsoft.com/office/drawing/2014/main" val="1072566746"/>
                    </a:ext>
                  </a:extLst>
                </a:gridCol>
              </a:tblGrid>
              <a:tr h="237357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■</a:t>
                      </a:r>
                      <a:endParaRPr lang="en-US" altLang="ko-KR" sz="1000" b="0" kern="1200" dirty="0">
                        <a:solidFill>
                          <a:schemeClr val="tx1"/>
                        </a:solidFill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10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당사 견본주택 </a:t>
                      </a:r>
                      <a:r>
                        <a:rPr lang="en-US" altLang="ko-KR" sz="10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[</a:t>
                      </a:r>
                      <a:r>
                        <a:rPr lang="ko-KR" altLang="en-US" sz="10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주소 </a:t>
                      </a:r>
                      <a:r>
                        <a:rPr lang="en-US" altLang="ko-KR" sz="10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: </a:t>
                      </a:r>
                      <a:r>
                        <a:rPr lang="ko-KR" altLang="en-US" sz="10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경기도 화성시 </a:t>
                      </a:r>
                      <a:r>
                        <a:rPr lang="ko-KR" altLang="en-US" sz="1000" b="0" kern="0" spc="0" dirty="0" err="1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동탄면</a:t>
                      </a:r>
                      <a:r>
                        <a:rPr lang="ko-KR" altLang="en-US" sz="10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000" b="0" kern="0" spc="0" dirty="0" err="1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방교리</a:t>
                      </a:r>
                      <a:r>
                        <a:rPr lang="ko-KR" altLang="en-US" sz="10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</a:t>
                      </a:r>
                      <a:r>
                        <a:rPr lang="en-US" altLang="ko-KR" sz="10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3-6]</a:t>
                      </a:r>
                      <a:endParaRPr lang="ko-KR" altLang="en-US" sz="1000" b="0" kern="120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26052977"/>
                  </a:ext>
                </a:extLst>
              </a:tr>
            </a:tbl>
          </a:graphicData>
        </a:graphic>
      </p:graphicFrame>
      <p:pic>
        <p:nvPicPr>
          <p:cNvPr id="8" name="그림 7">
            <a:extLst>
              <a:ext uri="{FF2B5EF4-FFF2-40B4-BE49-F238E27FC236}">
                <a16:creationId xmlns="" xmlns:a16="http://schemas.microsoft.com/office/drawing/2014/main" id="{99071165-D1C9-4AC9-8E0C-3EF68699A2F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/>
          <a:stretch/>
        </p:blipFill>
        <p:spPr>
          <a:xfrm>
            <a:off x="512763" y="5448300"/>
            <a:ext cx="3294975" cy="2430152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graphicFrame>
        <p:nvGraphicFramePr>
          <p:cNvPr id="11" name="표 10">
            <a:extLst>
              <a:ext uri="{FF2B5EF4-FFF2-40B4-BE49-F238E27FC236}">
                <a16:creationId xmlns="" xmlns:a16="http://schemas.microsoft.com/office/drawing/2014/main" id="{FB3A1F6C-1D6A-4480-8643-D7A9403993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66728836"/>
              </p:ext>
            </p:extLst>
          </p:nvPr>
        </p:nvGraphicFramePr>
        <p:xfrm>
          <a:off x="3954780" y="5448300"/>
          <a:ext cx="2353945" cy="54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13">
                  <a:extLst>
                    <a:ext uri="{9D8B030D-6E8A-4147-A177-3AD203B41FA5}">
                      <a16:colId xmlns="" xmlns:a16="http://schemas.microsoft.com/office/drawing/2014/main" val="2750895144"/>
                    </a:ext>
                  </a:extLst>
                </a:gridCol>
                <a:gridCol w="2299132">
                  <a:extLst>
                    <a:ext uri="{9D8B030D-6E8A-4147-A177-3AD203B41FA5}">
                      <a16:colId xmlns="" xmlns:a16="http://schemas.microsoft.com/office/drawing/2014/main" val="1072566746"/>
                    </a:ext>
                  </a:extLst>
                </a:gridCol>
              </a:tblGrid>
              <a:tr h="237357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■</a:t>
                      </a:r>
                      <a:endParaRPr lang="en-US" altLang="ko-KR" sz="800" b="0" kern="0" spc="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운영기간</a:t>
                      </a:r>
                      <a:endParaRPr lang="en-US" altLang="ko-KR" sz="800" b="0" kern="0" spc="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17. 10. 27(</a:t>
                      </a: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예정</a:t>
                      </a:r>
                      <a:r>
                        <a:rPr lang="en-US" altLang="ko-KR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) </a:t>
                      </a: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개관일 부터 운영</a:t>
                      </a:r>
                      <a:endParaRPr lang="en-US" altLang="ko-KR" sz="800" b="0" kern="0" spc="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  <a:p>
                      <a:pPr marL="0" marR="0" lvl="0" indent="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(</a:t>
                      </a: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토</a:t>
                      </a:r>
                      <a:r>
                        <a:rPr lang="en-US" altLang="ko-KR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일요일 휴관 없이 개관함</a:t>
                      </a:r>
                      <a:r>
                        <a:rPr lang="en-US" altLang="ko-KR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)</a:t>
                      </a:r>
                      <a:endParaRPr lang="ko-KR" altLang="en-US" sz="800" b="0" kern="0" spc="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26052977"/>
                  </a:ext>
                </a:extLst>
              </a:tr>
            </a:tbl>
          </a:graphicData>
        </a:graphic>
      </p:graphicFrame>
      <p:graphicFrame>
        <p:nvGraphicFramePr>
          <p:cNvPr id="12" name="표 11">
            <a:extLst>
              <a:ext uri="{FF2B5EF4-FFF2-40B4-BE49-F238E27FC236}">
                <a16:creationId xmlns="" xmlns:a16="http://schemas.microsoft.com/office/drawing/2014/main" id="{7DC7F14A-911F-48A3-BA43-3975361F2E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93604891"/>
              </p:ext>
            </p:extLst>
          </p:nvPr>
        </p:nvGraphicFramePr>
        <p:xfrm>
          <a:off x="3954780" y="6265463"/>
          <a:ext cx="2353945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13">
                  <a:extLst>
                    <a:ext uri="{9D8B030D-6E8A-4147-A177-3AD203B41FA5}">
                      <a16:colId xmlns="" xmlns:a16="http://schemas.microsoft.com/office/drawing/2014/main" val="2750895144"/>
                    </a:ext>
                  </a:extLst>
                </a:gridCol>
                <a:gridCol w="2299132">
                  <a:extLst>
                    <a:ext uri="{9D8B030D-6E8A-4147-A177-3AD203B41FA5}">
                      <a16:colId xmlns="" xmlns:a16="http://schemas.microsoft.com/office/drawing/2014/main" val="1072566746"/>
                    </a:ext>
                  </a:extLst>
                </a:gridCol>
              </a:tblGrid>
              <a:tr h="237357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■</a:t>
                      </a:r>
                      <a:endParaRPr lang="en-US" altLang="ko-KR" sz="800" b="0" kern="0" spc="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운영시간</a:t>
                      </a:r>
                      <a:endParaRPr lang="en-US" altLang="ko-KR" sz="800" b="0" kern="0" spc="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10 :00 ~ 18:00</a:t>
                      </a: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26052977"/>
                  </a:ext>
                </a:extLst>
              </a:tr>
            </a:tbl>
          </a:graphicData>
        </a:graphic>
      </p:graphicFrame>
      <p:graphicFrame>
        <p:nvGraphicFramePr>
          <p:cNvPr id="13" name="표 12">
            <a:extLst>
              <a:ext uri="{FF2B5EF4-FFF2-40B4-BE49-F238E27FC236}">
                <a16:creationId xmlns="" xmlns:a16="http://schemas.microsoft.com/office/drawing/2014/main" id="{51847686-7214-4DF9-B43E-9891A0420F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12653477"/>
              </p:ext>
            </p:extLst>
          </p:nvPr>
        </p:nvGraphicFramePr>
        <p:xfrm>
          <a:off x="3954780" y="6899746"/>
          <a:ext cx="2353945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13">
                  <a:extLst>
                    <a:ext uri="{9D8B030D-6E8A-4147-A177-3AD203B41FA5}">
                      <a16:colId xmlns="" xmlns:a16="http://schemas.microsoft.com/office/drawing/2014/main" val="2750895144"/>
                    </a:ext>
                  </a:extLst>
                </a:gridCol>
                <a:gridCol w="2299132">
                  <a:extLst>
                    <a:ext uri="{9D8B030D-6E8A-4147-A177-3AD203B41FA5}">
                      <a16:colId xmlns="" xmlns:a16="http://schemas.microsoft.com/office/drawing/2014/main" val="1072566746"/>
                    </a:ext>
                  </a:extLst>
                </a:gridCol>
              </a:tblGrid>
              <a:tr h="237357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■</a:t>
                      </a:r>
                      <a:endParaRPr lang="en-US" altLang="ko-KR" sz="800" b="0" kern="0" spc="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주차안내</a:t>
                      </a:r>
                      <a:endParaRPr lang="en-US" altLang="ko-KR" sz="800" b="0" kern="0" spc="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</a:t>
                      </a: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견본주택 자체 주차장 이용</a:t>
                      </a:r>
                      <a:endParaRPr lang="en-US" altLang="ko-KR" sz="800" b="0" kern="0" spc="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26052977"/>
                  </a:ext>
                </a:extLst>
              </a:tr>
            </a:tbl>
          </a:graphicData>
        </a:graphic>
      </p:graphicFrame>
      <p:graphicFrame>
        <p:nvGraphicFramePr>
          <p:cNvPr id="14" name="표 13">
            <a:extLst>
              <a:ext uri="{FF2B5EF4-FFF2-40B4-BE49-F238E27FC236}">
                <a16:creationId xmlns="" xmlns:a16="http://schemas.microsoft.com/office/drawing/2014/main" id="{B6348381-2D75-414B-BD1D-DD47349956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93092364"/>
              </p:ext>
            </p:extLst>
          </p:nvPr>
        </p:nvGraphicFramePr>
        <p:xfrm>
          <a:off x="3954780" y="7534028"/>
          <a:ext cx="2353945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13">
                  <a:extLst>
                    <a:ext uri="{9D8B030D-6E8A-4147-A177-3AD203B41FA5}">
                      <a16:colId xmlns="" xmlns:a16="http://schemas.microsoft.com/office/drawing/2014/main" val="2750895144"/>
                    </a:ext>
                  </a:extLst>
                </a:gridCol>
                <a:gridCol w="2299132">
                  <a:extLst>
                    <a:ext uri="{9D8B030D-6E8A-4147-A177-3AD203B41FA5}">
                      <a16:colId xmlns="" xmlns:a16="http://schemas.microsoft.com/office/drawing/2014/main" val="1072566746"/>
                    </a:ext>
                  </a:extLst>
                </a:gridCol>
              </a:tblGrid>
              <a:tr h="237357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■</a:t>
                      </a:r>
                      <a:endParaRPr lang="en-US" altLang="ko-KR" sz="800" b="0" kern="0" spc="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분양문의</a:t>
                      </a:r>
                      <a:endParaRPr lang="en-US" altLang="ko-KR" sz="800" b="0" kern="0" spc="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1599-5853 (10:00 ~ 18:00, </a:t>
                      </a: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운영기간내</a:t>
                      </a:r>
                      <a:r>
                        <a:rPr lang="en-US" altLang="ko-KR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)</a:t>
                      </a: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26052977"/>
                  </a:ext>
                </a:extLst>
              </a:tr>
            </a:tbl>
          </a:graphicData>
        </a:graphic>
      </p:graphicFrame>
      <p:graphicFrame>
        <p:nvGraphicFramePr>
          <p:cNvPr id="15" name="표 14">
            <a:extLst>
              <a:ext uri="{FF2B5EF4-FFF2-40B4-BE49-F238E27FC236}">
                <a16:creationId xmlns="" xmlns:a16="http://schemas.microsoft.com/office/drawing/2014/main" id="{FD3C5943-D680-4721-B3CB-8CB30394D0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52628694"/>
              </p:ext>
            </p:extLst>
          </p:nvPr>
        </p:nvGraphicFramePr>
        <p:xfrm>
          <a:off x="512763" y="7996098"/>
          <a:ext cx="5795962" cy="54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963">
                  <a:extLst>
                    <a:ext uri="{9D8B030D-6E8A-4147-A177-3AD203B41FA5}">
                      <a16:colId xmlns="" xmlns:a16="http://schemas.microsoft.com/office/drawing/2014/main" val="2750895144"/>
                    </a:ext>
                  </a:extLst>
                </a:gridCol>
                <a:gridCol w="5660999">
                  <a:extLst>
                    <a:ext uri="{9D8B030D-6E8A-4147-A177-3AD203B41FA5}">
                      <a16:colId xmlns="" xmlns:a16="http://schemas.microsoft.com/office/drawing/2014/main" val="1072566746"/>
                    </a:ext>
                  </a:extLst>
                </a:gridCol>
              </a:tblGrid>
              <a:tr h="237357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※</a:t>
                      </a: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기타 </a:t>
                      </a:r>
                      <a:r>
                        <a:rPr lang="en-US" altLang="ko-KR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:</a:t>
                      </a: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</a:t>
                      </a:r>
                      <a:r>
                        <a:rPr lang="ko-KR" altLang="en-US" sz="800" b="0" kern="0" spc="0" dirty="0" err="1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붙임자료는</a:t>
                      </a: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입주자모집 </a:t>
                      </a:r>
                      <a:r>
                        <a:rPr lang="ko-KR" altLang="en-US" sz="800" b="0" kern="0" spc="0" dirty="0" err="1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공고시</a:t>
                      </a: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까지 변경될 수 있음을 유념하시고 입주자모집 </a:t>
                      </a:r>
                      <a:r>
                        <a:rPr lang="ko-KR" altLang="en-US" sz="800" b="0" kern="0" spc="0" dirty="0" err="1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공고시</a:t>
                      </a: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확정되는 팜플렛 등으로 단지배치도 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      </a:t>
                      </a: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및 평면도 등을 확인하시기 바랍니다</a:t>
                      </a:r>
                      <a:r>
                        <a:rPr lang="en-US" altLang="ko-KR" sz="800" b="0" kern="0" spc="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.</a:t>
                      </a:r>
                      <a:endParaRPr lang="ko-KR" altLang="en-US" sz="800" b="0" kern="0" spc="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26052977"/>
                  </a:ext>
                </a:extLst>
              </a:tr>
            </a:tbl>
          </a:graphicData>
        </a:graphic>
      </p:graphicFrame>
      <p:sp>
        <p:nvSpPr>
          <p:cNvPr id="16" name="직사각형 15">
            <a:extLst>
              <a:ext uri="{FF2B5EF4-FFF2-40B4-BE49-F238E27FC236}">
                <a16:creationId xmlns="" xmlns:a16="http://schemas.microsoft.com/office/drawing/2014/main" id="{4A91C0B7-9CF7-4557-8BA6-471B89B682D6}"/>
              </a:ext>
            </a:extLst>
          </p:cNvPr>
          <p:cNvSpPr/>
          <p:nvPr/>
        </p:nvSpPr>
        <p:spPr>
          <a:xfrm>
            <a:off x="512763" y="8630380"/>
            <a:ext cx="295200" cy="295799"/>
          </a:xfrm>
          <a:prstGeom prst="rect">
            <a:avLst/>
          </a:prstGeom>
          <a:solidFill>
            <a:srgbClr val="164C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r>
              <a:rPr lang="en-US" altLang="ko-KR" dirty="0">
                <a:solidFill>
                  <a:prstClr val="white"/>
                </a:solidFill>
                <a:latin typeface="Stencil Std" panose="04020904080802020404" pitchFamily="82" charset="0"/>
                <a:ea typeface="맑은 고딕" panose="020B0503020000020004" pitchFamily="50" charset="-127"/>
              </a:rPr>
              <a:t>Ⅶ</a:t>
            </a:r>
            <a:endParaRPr lang="ko-KR" altLang="en-US" dirty="0">
              <a:solidFill>
                <a:prstClr val="white"/>
              </a:solidFill>
              <a:latin typeface="Stencil Std" panose="04020904080802020404" pitchFamily="82" charset="0"/>
              <a:ea typeface="맑은 고딕" panose="020B0503020000020004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="" xmlns:a16="http://schemas.microsoft.com/office/drawing/2014/main" id="{A77018B9-3152-4DE8-BFD5-42883E90A53F}"/>
              </a:ext>
            </a:extLst>
          </p:cNvPr>
          <p:cNvSpPr/>
          <p:nvPr/>
        </p:nvSpPr>
        <p:spPr>
          <a:xfrm>
            <a:off x="971550" y="8630380"/>
            <a:ext cx="5336095" cy="295799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400" dirty="0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 </a:t>
            </a:r>
            <a:r>
              <a:rPr lang="ko-KR" altLang="en-US" sz="1400" dirty="0" err="1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동탄</a:t>
            </a:r>
            <a:r>
              <a:rPr lang="ko-KR" altLang="en-US" sz="1400" dirty="0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 레이크 자연</a:t>
            </a:r>
            <a:r>
              <a:rPr lang="en-US" altLang="ko-KR" sz="1400" dirty="0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&amp; </a:t>
            </a:r>
            <a:r>
              <a:rPr lang="ko-KR" altLang="en-US" sz="1400" dirty="0" err="1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푸르지오</a:t>
            </a:r>
            <a:r>
              <a:rPr lang="ko-KR" altLang="en-US" sz="1400" dirty="0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 상품 안내</a:t>
            </a:r>
          </a:p>
        </p:txBody>
      </p:sp>
    </p:spTree>
    <p:extLst>
      <p:ext uri="{BB962C8B-B14F-4D97-AF65-F5344CB8AC3E}">
        <p14:creationId xmlns:p14="http://schemas.microsoft.com/office/powerpoint/2010/main" xmlns="" val="4140333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="" xmlns:a16="http://schemas.microsoft.com/office/drawing/2014/main" id="{113AE623-F80E-4B2B-A7C5-B00B23B30A5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2762" y="763148"/>
            <a:ext cx="5795963" cy="197760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="" xmlns:a16="http://schemas.microsoft.com/office/drawing/2014/main" id="{CE183345-6B48-40BC-B64A-AB38A736A387}"/>
              </a:ext>
            </a:extLst>
          </p:cNvPr>
          <p:cNvSpPr/>
          <p:nvPr/>
        </p:nvSpPr>
        <p:spPr>
          <a:xfrm>
            <a:off x="512763" y="307975"/>
            <a:ext cx="295200" cy="295799"/>
          </a:xfrm>
          <a:prstGeom prst="rect">
            <a:avLst/>
          </a:prstGeom>
          <a:solidFill>
            <a:srgbClr val="164C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r>
              <a:rPr lang="en-US" altLang="ko-KR" dirty="0">
                <a:solidFill>
                  <a:prstClr val="white"/>
                </a:solidFill>
                <a:latin typeface="Stencil Std" panose="04020904080802020404" pitchFamily="82" charset="0"/>
                <a:ea typeface="맑은 고딕" panose="020B0503020000020004" pitchFamily="50" charset="-127"/>
              </a:rPr>
              <a:t>Ⅶ</a:t>
            </a:r>
            <a:endParaRPr lang="ko-KR" altLang="en-US" dirty="0">
              <a:solidFill>
                <a:prstClr val="white"/>
              </a:solidFill>
              <a:latin typeface="Stencil Std" panose="04020904080802020404" pitchFamily="82" charset="0"/>
              <a:ea typeface="맑은 고딕" panose="020B0503020000020004" pitchFamily="50" charset="-127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="" xmlns:a16="http://schemas.microsoft.com/office/drawing/2014/main" id="{4EA15307-16FE-4506-8E23-FCA0B5863046}"/>
              </a:ext>
            </a:extLst>
          </p:cNvPr>
          <p:cNvSpPr/>
          <p:nvPr/>
        </p:nvSpPr>
        <p:spPr>
          <a:xfrm>
            <a:off x="971550" y="307975"/>
            <a:ext cx="5336095" cy="295799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400" dirty="0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 </a:t>
            </a:r>
            <a:r>
              <a:rPr lang="ko-KR" altLang="en-US" sz="1400" dirty="0" err="1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동탄</a:t>
            </a:r>
            <a:r>
              <a:rPr lang="ko-KR" altLang="en-US" sz="1400" dirty="0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 레이크 자연</a:t>
            </a:r>
            <a:r>
              <a:rPr lang="en-US" altLang="ko-KR" sz="1400" dirty="0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&amp; </a:t>
            </a:r>
            <a:r>
              <a:rPr lang="ko-KR" altLang="en-US" sz="1400" dirty="0" err="1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푸르지오</a:t>
            </a:r>
            <a:r>
              <a:rPr lang="ko-KR" altLang="en-US" sz="1400" dirty="0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 상품 안내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19BD4DB-15D8-4C5D-873B-E60F617AB8DE}"/>
              </a:ext>
            </a:extLst>
          </p:cNvPr>
          <p:cNvSpPr/>
          <p:nvPr/>
        </p:nvSpPr>
        <p:spPr>
          <a:xfrm>
            <a:off x="512762" y="2749970"/>
            <a:ext cx="5794883" cy="295799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000" dirty="0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[</a:t>
            </a:r>
            <a:r>
              <a:rPr lang="ko-KR" altLang="en-US" sz="1000" dirty="0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단지 배치도 및 조감도</a:t>
            </a:r>
            <a:r>
              <a:rPr lang="en-US" altLang="ko-KR" sz="1000" dirty="0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(</a:t>
            </a:r>
            <a:r>
              <a:rPr lang="ko-KR" altLang="en-US" sz="1000" dirty="0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안</a:t>
            </a:r>
            <a:r>
              <a:rPr lang="en-US" altLang="ko-KR" sz="1000" dirty="0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)]</a:t>
            </a:r>
            <a:endParaRPr lang="ko-KR" altLang="en-US" sz="1000" dirty="0">
              <a:solidFill>
                <a:schemeClr val="tx1"/>
              </a:solidFill>
              <a:latin typeface="중앙중고딕" panose="020B0600000000000000" pitchFamily="50" charset="-127"/>
              <a:ea typeface="중앙중고딕" panose="020B0600000000000000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="" xmlns:a16="http://schemas.microsoft.com/office/drawing/2014/main" id="{DED39473-7B7C-4347-B0B9-4B200FDF3F9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22992" t="20108" r="28258" b="24385"/>
          <a:stretch/>
        </p:blipFill>
        <p:spPr>
          <a:xfrm rot="16200000">
            <a:off x="3832014" y="2778029"/>
            <a:ext cx="1945097" cy="2846180"/>
          </a:xfrm>
          <a:prstGeom prst="rect">
            <a:avLst/>
          </a:prstGeom>
          <a:ln>
            <a:noFill/>
          </a:ln>
        </p:spPr>
      </p:pic>
      <p:sp>
        <p:nvSpPr>
          <p:cNvPr id="13" name="직사각형 12">
            <a:extLst>
              <a:ext uri="{FF2B5EF4-FFF2-40B4-BE49-F238E27FC236}">
                <a16:creationId xmlns="" xmlns:a16="http://schemas.microsoft.com/office/drawing/2014/main" id="{FEF57CE9-EFF0-4EEC-9D3E-B20EEB7F75E0}"/>
              </a:ext>
            </a:extLst>
          </p:cNvPr>
          <p:cNvSpPr/>
          <p:nvPr/>
        </p:nvSpPr>
        <p:spPr>
          <a:xfrm>
            <a:off x="3314700" y="3169466"/>
            <a:ext cx="2954324" cy="2019300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7" name="그룹 16">
            <a:extLst>
              <a:ext uri="{FF2B5EF4-FFF2-40B4-BE49-F238E27FC236}">
                <a16:creationId xmlns="" xmlns:a16="http://schemas.microsoft.com/office/drawing/2014/main" id="{887F41C5-D54B-4EFC-B1C2-B3F601A31646}"/>
              </a:ext>
            </a:extLst>
          </p:cNvPr>
          <p:cNvGrpSpPr/>
          <p:nvPr/>
        </p:nvGrpSpPr>
        <p:grpSpPr>
          <a:xfrm>
            <a:off x="3314700" y="5298424"/>
            <a:ext cx="2954324" cy="2019300"/>
            <a:chOff x="3314700" y="5779043"/>
            <a:chExt cx="2954324" cy="2019300"/>
          </a:xfrm>
        </p:grpSpPr>
        <p:pic>
          <p:nvPicPr>
            <p:cNvPr id="11" name="그림 10">
              <a:extLst>
                <a:ext uri="{FF2B5EF4-FFF2-40B4-BE49-F238E27FC236}">
                  <a16:creationId xmlns="" xmlns:a16="http://schemas.microsoft.com/office/drawing/2014/main" id="{6F0BE9CE-9F20-4A71-B3A1-1331A37477A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/>
            <a:srcRect l="23216" t="13187" r="25804" b="24171"/>
            <a:stretch/>
          </p:blipFill>
          <p:spPr>
            <a:xfrm rot="16200000">
              <a:off x="3861468" y="5365604"/>
              <a:ext cx="1899414" cy="2846180"/>
            </a:xfrm>
            <a:prstGeom prst="rect">
              <a:avLst/>
            </a:prstGeom>
            <a:ln>
              <a:noFill/>
            </a:ln>
          </p:spPr>
        </p:pic>
        <p:sp>
          <p:nvSpPr>
            <p:cNvPr id="14" name="직사각형 13">
              <a:extLst>
                <a:ext uri="{FF2B5EF4-FFF2-40B4-BE49-F238E27FC236}">
                  <a16:creationId xmlns="" xmlns:a16="http://schemas.microsoft.com/office/drawing/2014/main" id="{5412F12E-F30A-4B88-BD93-7CAEE93D37B5}"/>
                </a:ext>
              </a:extLst>
            </p:cNvPr>
            <p:cNvSpPr/>
            <p:nvPr/>
          </p:nvSpPr>
          <p:spPr>
            <a:xfrm>
              <a:off x="3314700" y="5779043"/>
              <a:ext cx="2954324" cy="2019300"/>
            </a:xfrm>
            <a:prstGeom prst="rect">
              <a:avLst/>
            </a:prstGeom>
            <a:noFill/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="" xmlns:a16="http://schemas.microsoft.com/office/drawing/2014/main" id="{49EAF713-38D7-4F6C-9339-348944DD9C7D}"/>
              </a:ext>
            </a:extLst>
          </p:cNvPr>
          <p:cNvGrpSpPr/>
          <p:nvPr/>
        </p:nvGrpSpPr>
        <p:grpSpPr>
          <a:xfrm>
            <a:off x="3314700" y="7427383"/>
            <a:ext cx="2954324" cy="2019300"/>
            <a:chOff x="3314700" y="7846129"/>
            <a:chExt cx="2954324" cy="2019300"/>
          </a:xfrm>
        </p:grpSpPr>
        <p:pic>
          <p:nvPicPr>
            <p:cNvPr id="12" name="그림 11">
              <a:extLst>
                <a:ext uri="{FF2B5EF4-FFF2-40B4-BE49-F238E27FC236}">
                  <a16:creationId xmlns="" xmlns:a16="http://schemas.microsoft.com/office/drawing/2014/main" id="{D113ACF3-262D-4D9F-8ED3-9BBFDCF44A6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/>
            <a:srcRect l="18300" t="10124" r="16970" b="11068"/>
            <a:stretch/>
          </p:blipFill>
          <p:spPr>
            <a:xfrm rot="16200000">
              <a:off x="3901350" y="7424179"/>
              <a:ext cx="1784819" cy="2875898"/>
            </a:xfrm>
            <a:prstGeom prst="rect">
              <a:avLst/>
            </a:prstGeom>
            <a:ln>
              <a:noFill/>
            </a:ln>
          </p:spPr>
        </p:pic>
        <p:sp>
          <p:nvSpPr>
            <p:cNvPr id="15" name="직사각형 14">
              <a:extLst>
                <a:ext uri="{FF2B5EF4-FFF2-40B4-BE49-F238E27FC236}">
                  <a16:creationId xmlns="" xmlns:a16="http://schemas.microsoft.com/office/drawing/2014/main" id="{A66D61F0-E584-4EB5-B553-8EEA67231DCE}"/>
                </a:ext>
              </a:extLst>
            </p:cNvPr>
            <p:cNvSpPr/>
            <p:nvPr/>
          </p:nvSpPr>
          <p:spPr>
            <a:xfrm>
              <a:off x="3314700" y="7846129"/>
              <a:ext cx="2954324" cy="2019300"/>
            </a:xfrm>
            <a:prstGeom prst="rect">
              <a:avLst/>
            </a:prstGeom>
            <a:noFill/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9" name="직사각형 18">
            <a:extLst>
              <a:ext uri="{FF2B5EF4-FFF2-40B4-BE49-F238E27FC236}">
                <a16:creationId xmlns="" xmlns:a16="http://schemas.microsoft.com/office/drawing/2014/main" id="{33B6726C-FD0E-4818-8B76-19ED4EBACFBA}"/>
              </a:ext>
            </a:extLst>
          </p:cNvPr>
          <p:cNvSpPr/>
          <p:nvPr/>
        </p:nvSpPr>
        <p:spPr>
          <a:xfrm>
            <a:off x="512762" y="9505443"/>
            <a:ext cx="5794883" cy="295799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000" dirty="0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[</a:t>
            </a:r>
            <a:r>
              <a:rPr lang="ko-KR" altLang="en-US" sz="1000" dirty="0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단위세대</a:t>
            </a:r>
            <a:r>
              <a:rPr lang="en-US" altLang="ko-KR" sz="1000" dirty="0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]</a:t>
            </a:r>
            <a:endParaRPr lang="ko-KR" altLang="en-US" sz="1000" dirty="0">
              <a:solidFill>
                <a:schemeClr val="tx1"/>
              </a:solidFill>
              <a:latin typeface="중앙중고딕" panose="020B0600000000000000" pitchFamily="50" charset="-127"/>
              <a:ea typeface="중앙중고딕" panose="020B0600000000000000" pitchFamily="50" charset="-127"/>
            </a:endParaRPr>
          </a:p>
        </p:txBody>
      </p:sp>
      <p:grpSp>
        <p:nvGrpSpPr>
          <p:cNvPr id="20" name="그룹 19">
            <a:extLst>
              <a:ext uri="{FF2B5EF4-FFF2-40B4-BE49-F238E27FC236}">
                <a16:creationId xmlns="" xmlns:a16="http://schemas.microsoft.com/office/drawing/2014/main" id="{260A66D8-BCB6-497B-B749-0E2849255AC8}"/>
              </a:ext>
            </a:extLst>
          </p:cNvPr>
          <p:cNvGrpSpPr/>
          <p:nvPr/>
        </p:nvGrpSpPr>
        <p:grpSpPr>
          <a:xfrm>
            <a:off x="634253" y="3216010"/>
            <a:ext cx="2558954" cy="1851289"/>
            <a:chOff x="12306545" y="401416"/>
            <a:chExt cx="1476375" cy="836458"/>
          </a:xfrm>
        </p:grpSpPr>
        <p:sp>
          <p:nvSpPr>
            <p:cNvPr id="21" name="대각선 방향의 모서리가 잘린 사각형 18">
              <a:extLst>
                <a:ext uri="{FF2B5EF4-FFF2-40B4-BE49-F238E27FC236}">
                  <a16:creationId xmlns="" xmlns:a16="http://schemas.microsoft.com/office/drawing/2014/main" id="{9838870E-404A-4675-9925-59FE418A2531}"/>
                </a:ext>
              </a:extLst>
            </p:cNvPr>
            <p:cNvSpPr/>
            <p:nvPr/>
          </p:nvSpPr>
          <p:spPr>
            <a:xfrm>
              <a:off x="12306545" y="960625"/>
              <a:ext cx="1476375" cy="277249"/>
            </a:xfrm>
            <a:prstGeom prst="snip2DiagRect">
              <a:avLst/>
            </a:prstGeom>
            <a:solidFill>
              <a:srgbClr val="C9CA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 dirty="0">
                  <a:ln w="3175">
                    <a:solidFill>
                      <a:schemeClr val="tx1">
                        <a:lumMod val="75000"/>
                        <a:lumOff val="2500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331</a:t>
              </a:r>
              <a:r>
                <a:rPr lang="ko-KR" altLang="en-US" sz="1400" dirty="0">
                  <a:ln w="3175">
                    <a:solidFill>
                      <a:schemeClr val="tx1">
                        <a:lumMod val="75000"/>
                        <a:lumOff val="2500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세대</a:t>
              </a:r>
              <a:endParaRPr lang="ko-KR" altLang="en-US" sz="1000" dirty="0">
                <a:ln w="3175"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2" name="직사각형 21">
              <a:extLst>
                <a:ext uri="{FF2B5EF4-FFF2-40B4-BE49-F238E27FC236}">
                  <a16:creationId xmlns="" xmlns:a16="http://schemas.microsoft.com/office/drawing/2014/main" id="{AFD70D7C-DA49-448B-AEA4-51806D015AAD}"/>
                </a:ext>
              </a:extLst>
            </p:cNvPr>
            <p:cNvSpPr/>
            <p:nvPr/>
          </p:nvSpPr>
          <p:spPr>
            <a:xfrm>
              <a:off x="12306545" y="401416"/>
              <a:ext cx="1476375" cy="521384"/>
            </a:xfrm>
            <a:prstGeom prst="rect">
              <a:avLst/>
            </a:prstGeom>
            <a:solidFill>
              <a:srgbClr val="0068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200" dirty="0">
                  <a:ln w="3175">
                    <a:solidFill>
                      <a:schemeClr val="bg1">
                        <a:lumMod val="95000"/>
                      </a:schemeClr>
                    </a:solidFill>
                  </a:ln>
                  <a:solidFill>
                    <a:schemeClr val="bg1"/>
                  </a:solidFill>
                  <a:latin typeface="Yoon 윤고딕 135_TT" panose="02090603020101020101" pitchFamily="18" charset="-127"/>
                  <a:ea typeface="Yoon 윤고딕 135_TT" panose="02090603020101020101" pitchFamily="18" charset="-127"/>
                </a:rPr>
                <a:t>84</a:t>
              </a:r>
              <a:r>
                <a:rPr lang="en-US" altLang="ko-KR" sz="3200" spc="-150" dirty="0">
                  <a:ln w="3175">
                    <a:solidFill>
                      <a:schemeClr val="bg1">
                        <a:lumMod val="95000"/>
                      </a:schemeClr>
                    </a:solidFill>
                  </a:ln>
                  <a:solidFill>
                    <a:schemeClr val="bg1"/>
                  </a:solidFill>
                  <a:latin typeface="Yoon 윤고딕 135_TT" panose="02090603020101020101" pitchFamily="18" charset="-127"/>
                  <a:ea typeface="Yoon 윤고딕 135_TT" panose="02090603020101020101" pitchFamily="18" charset="-127"/>
                </a:rPr>
                <a:t>㎡A</a:t>
              </a:r>
              <a:endParaRPr lang="ko-KR" altLang="en-US" sz="3200" spc="-150" dirty="0">
                <a:ln w="3175">
                  <a:solidFill>
                    <a:schemeClr val="bg1">
                      <a:lumMod val="95000"/>
                    </a:schemeClr>
                  </a:solidFill>
                </a:ln>
                <a:solidFill>
                  <a:schemeClr val="bg1"/>
                </a:solidFill>
                <a:latin typeface="Yoon 윤고딕 135_TT" panose="02090603020101020101" pitchFamily="18" charset="-127"/>
                <a:ea typeface="Yoon 윤고딕 135_TT" panose="02090603020101020101" pitchFamily="18" charset="-127"/>
              </a:endParaRPr>
            </a:p>
          </p:txBody>
        </p:sp>
      </p:grpSp>
      <p:sp>
        <p:nvSpPr>
          <p:cNvPr id="32" name="직사각형 31">
            <a:extLst>
              <a:ext uri="{FF2B5EF4-FFF2-40B4-BE49-F238E27FC236}">
                <a16:creationId xmlns="" xmlns:a16="http://schemas.microsoft.com/office/drawing/2014/main" id="{5CD6EE4A-C8BE-4030-91FE-71B54DC93B14}"/>
              </a:ext>
            </a:extLst>
          </p:cNvPr>
          <p:cNvSpPr/>
          <p:nvPr/>
        </p:nvSpPr>
        <p:spPr>
          <a:xfrm>
            <a:off x="512763" y="3169466"/>
            <a:ext cx="2801937" cy="2019300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직사각형 41">
            <a:extLst>
              <a:ext uri="{FF2B5EF4-FFF2-40B4-BE49-F238E27FC236}">
                <a16:creationId xmlns="" xmlns:a16="http://schemas.microsoft.com/office/drawing/2014/main" id="{8D534747-7364-4D59-867E-596D1F3AB01A}"/>
              </a:ext>
            </a:extLst>
          </p:cNvPr>
          <p:cNvSpPr/>
          <p:nvPr/>
        </p:nvSpPr>
        <p:spPr>
          <a:xfrm>
            <a:off x="512763" y="5298424"/>
            <a:ext cx="2801937" cy="2019300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3" name="그룹 42">
            <a:extLst>
              <a:ext uri="{FF2B5EF4-FFF2-40B4-BE49-F238E27FC236}">
                <a16:creationId xmlns="" xmlns:a16="http://schemas.microsoft.com/office/drawing/2014/main" id="{7978B31F-1776-4D03-9857-79CCF74351B1}"/>
              </a:ext>
            </a:extLst>
          </p:cNvPr>
          <p:cNvGrpSpPr/>
          <p:nvPr/>
        </p:nvGrpSpPr>
        <p:grpSpPr>
          <a:xfrm>
            <a:off x="634253" y="5349977"/>
            <a:ext cx="2558954" cy="1851289"/>
            <a:chOff x="12306545" y="401416"/>
            <a:chExt cx="1476375" cy="836458"/>
          </a:xfrm>
        </p:grpSpPr>
        <p:sp>
          <p:nvSpPr>
            <p:cNvPr id="44" name="대각선 방향의 모서리가 잘린 사각형 18">
              <a:extLst>
                <a:ext uri="{FF2B5EF4-FFF2-40B4-BE49-F238E27FC236}">
                  <a16:creationId xmlns="" xmlns:a16="http://schemas.microsoft.com/office/drawing/2014/main" id="{6BD5FF22-6AEA-446C-8F34-A4D3D07747C6}"/>
                </a:ext>
              </a:extLst>
            </p:cNvPr>
            <p:cNvSpPr/>
            <p:nvPr/>
          </p:nvSpPr>
          <p:spPr>
            <a:xfrm>
              <a:off x="12306545" y="960625"/>
              <a:ext cx="1476375" cy="277249"/>
            </a:xfrm>
            <a:prstGeom prst="snip2DiagRect">
              <a:avLst/>
            </a:prstGeom>
            <a:solidFill>
              <a:srgbClr val="C9CA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 dirty="0">
                  <a:ln w="3175">
                    <a:solidFill>
                      <a:schemeClr val="tx1">
                        <a:lumMod val="75000"/>
                        <a:lumOff val="2500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142</a:t>
              </a:r>
              <a:r>
                <a:rPr lang="ko-KR" altLang="en-US" sz="1400" dirty="0">
                  <a:ln w="3175">
                    <a:solidFill>
                      <a:schemeClr val="tx1">
                        <a:lumMod val="75000"/>
                        <a:lumOff val="2500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세대</a:t>
              </a:r>
              <a:endParaRPr lang="ko-KR" altLang="en-US" sz="1000" dirty="0">
                <a:ln w="3175"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45" name="직사각형 44">
              <a:extLst>
                <a:ext uri="{FF2B5EF4-FFF2-40B4-BE49-F238E27FC236}">
                  <a16:creationId xmlns="" xmlns:a16="http://schemas.microsoft.com/office/drawing/2014/main" id="{96689915-2FEA-42C4-99D1-83D8D401D2A9}"/>
                </a:ext>
              </a:extLst>
            </p:cNvPr>
            <p:cNvSpPr/>
            <p:nvPr/>
          </p:nvSpPr>
          <p:spPr>
            <a:xfrm>
              <a:off x="12306545" y="401416"/>
              <a:ext cx="1476375" cy="521384"/>
            </a:xfrm>
            <a:prstGeom prst="rect">
              <a:avLst/>
            </a:prstGeom>
            <a:solidFill>
              <a:srgbClr val="0068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200" dirty="0">
                  <a:ln w="3175">
                    <a:solidFill>
                      <a:schemeClr val="bg1">
                        <a:lumMod val="95000"/>
                      </a:schemeClr>
                    </a:solidFill>
                  </a:ln>
                  <a:solidFill>
                    <a:schemeClr val="bg1"/>
                  </a:solidFill>
                  <a:latin typeface="Yoon 윤고딕 135_TT" panose="02090603020101020101" pitchFamily="18" charset="-127"/>
                  <a:ea typeface="Yoon 윤고딕 135_TT" panose="02090603020101020101" pitchFamily="18" charset="-127"/>
                </a:rPr>
                <a:t>84</a:t>
              </a:r>
              <a:r>
                <a:rPr lang="en-US" altLang="ko-KR" sz="3200" spc="-150" dirty="0">
                  <a:ln w="3175">
                    <a:solidFill>
                      <a:schemeClr val="bg1">
                        <a:lumMod val="95000"/>
                      </a:schemeClr>
                    </a:solidFill>
                  </a:ln>
                  <a:solidFill>
                    <a:schemeClr val="bg1"/>
                  </a:solidFill>
                  <a:latin typeface="Yoon 윤고딕 135_TT" panose="02090603020101020101" pitchFamily="18" charset="-127"/>
                  <a:ea typeface="Yoon 윤고딕 135_TT" panose="02090603020101020101" pitchFamily="18" charset="-127"/>
                </a:rPr>
                <a:t>㎡B</a:t>
              </a:r>
              <a:endParaRPr lang="ko-KR" altLang="en-US" sz="3200" spc="-150" dirty="0">
                <a:ln w="3175">
                  <a:solidFill>
                    <a:schemeClr val="bg1">
                      <a:lumMod val="95000"/>
                    </a:schemeClr>
                  </a:solidFill>
                </a:ln>
                <a:solidFill>
                  <a:schemeClr val="bg1"/>
                </a:solidFill>
                <a:latin typeface="Yoon 윤고딕 135_TT" panose="02090603020101020101" pitchFamily="18" charset="-127"/>
                <a:ea typeface="Yoon 윤고딕 135_TT" panose="02090603020101020101" pitchFamily="18" charset="-127"/>
              </a:endParaRPr>
            </a:p>
          </p:txBody>
        </p:sp>
      </p:grpSp>
      <p:sp>
        <p:nvSpPr>
          <p:cNvPr id="47" name="직사각형 46">
            <a:extLst>
              <a:ext uri="{FF2B5EF4-FFF2-40B4-BE49-F238E27FC236}">
                <a16:creationId xmlns="" xmlns:a16="http://schemas.microsoft.com/office/drawing/2014/main" id="{03EA7AB2-9CD3-4092-BAC9-0C18BE32DEAB}"/>
              </a:ext>
            </a:extLst>
          </p:cNvPr>
          <p:cNvSpPr/>
          <p:nvPr/>
        </p:nvSpPr>
        <p:spPr>
          <a:xfrm>
            <a:off x="512763" y="7427383"/>
            <a:ext cx="2801937" cy="2019300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8" name="그룹 47">
            <a:extLst>
              <a:ext uri="{FF2B5EF4-FFF2-40B4-BE49-F238E27FC236}">
                <a16:creationId xmlns="" xmlns:a16="http://schemas.microsoft.com/office/drawing/2014/main" id="{835AB320-DD39-4F3B-A890-04E3D0D244EB}"/>
              </a:ext>
            </a:extLst>
          </p:cNvPr>
          <p:cNvGrpSpPr/>
          <p:nvPr/>
        </p:nvGrpSpPr>
        <p:grpSpPr>
          <a:xfrm>
            <a:off x="634253" y="7473675"/>
            <a:ext cx="2558954" cy="1851289"/>
            <a:chOff x="12306545" y="401416"/>
            <a:chExt cx="1476375" cy="836458"/>
          </a:xfrm>
        </p:grpSpPr>
        <p:sp>
          <p:nvSpPr>
            <p:cNvPr id="49" name="대각선 방향의 모서리가 잘린 사각형 18">
              <a:extLst>
                <a:ext uri="{FF2B5EF4-FFF2-40B4-BE49-F238E27FC236}">
                  <a16:creationId xmlns="" xmlns:a16="http://schemas.microsoft.com/office/drawing/2014/main" id="{51C8054D-0001-4FF7-ADFD-D7D879D584F3}"/>
                </a:ext>
              </a:extLst>
            </p:cNvPr>
            <p:cNvSpPr/>
            <p:nvPr/>
          </p:nvSpPr>
          <p:spPr>
            <a:xfrm>
              <a:off x="12306545" y="960625"/>
              <a:ext cx="1476375" cy="277249"/>
            </a:xfrm>
            <a:prstGeom prst="snip2DiagRect">
              <a:avLst/>
            </a:prstGeom>
            <a:solidFill>
              <a:srgbClr val="C9CA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 dirty="0">
                  <a:ln w="3175">
                    <a:solidFill>
                      <a:schemeClr val="tx1">
                        <a:lumMod val="75000"/>
                        <a:lumOff val="2500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45</a:t>
              </a:r>
              <a:r>
                <a:rPr lang="ko-KR" altLang="en-US" sz="1400" dirty="0">
                  <a:ln w="3175">
                    <a:solidFill>
                      <a:schemeClr val="tx1">
                        <a:lumMod val="75000"/>
                        <a:lumOff val="2500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세대</a:t>
              </a:r>
              <a:endParaRPr lang="ko-KR" altLang="en-US" sz="1000" dirty="0">
                <a:ln w="3175"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50" name="직사각형 49">
              <a:extLst>
                <a:ext uri="{FF2B5EF4-FFF2-40B4-BE49-F238E27FC236}">
                  <a16:creationId xmlns="" xmlns:a16="http://schemas.microsoft.com/office/drawing/2014/main" id="{DF0D5BCE-B748-49E3-AA56-0002E5FD0F1A}"/>
                </a:ext>
              </a:extLst>
            </p:cNvPr>
            <p:cNvSpPr/>
            <p:nvPr/>
          </p:nvSpPr>
          <p:spPr>
            <a:xfrm>
              <a:off x="12306545" y="401416"/>
              <a:ext cx="1476375" cy="521384"/>
            </a:xfrm>
            <a:prstGeom prst="rect">
              <a:avLst/>
            </a:prstGeom>
            <a:solidFill>
              <a:srgbClr val="0068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200" dirty="0">
                  <a:ln w="3175">
                    <a:solidFill>
                      <a:schemeClr val="bg1">
                        <a:lumMod val="95000"/>
                      </a:schemeClr>
                    </a:solidFill>
                  </a:ln>
                  <a:solidFill>
                    <a:schemeClr val="bg1"/>
                  </a:solidFill>
                  <a:latin typeface="Yoon 윤고딕 135_TT" panose="02090603020101020101" pitchFamily="18" charset="-127"/>
                  <a:ea typeface="Yoon 윤고딕 135_TT" panose="02090603020101020101" pitchFamily="18" charset="-127"/>
                </a:rPr>
                <a:t>84</a:t>
              </a:r>
              <a:r>
                <a:rPr lang="en-US" altLang="ko-KR" sz="3200" spc="-150" dirty="0">
                  <a:ln w="3175">
                    <a:solidFill>
                      <a:schemeClr val="bg1">
                        <a:lumMod val="95000"/>
                      </a:schemeClr>
                    </a:solidFill>
                  </a:ln>
                  <a:solidFill>
                    <a:schemeClr val="bg1"/>
                  </a:solidFill>
                  <a:latin typeface="Yoon 윤고딕 135_TT" panose="02090603020101020101" pitchFamily="18" charset="-127"/>
                  <a:ea typeface="Yoon 윤고딕 135_TT" panose="02090603020101020101" pitchFamily="18" charset="-127"/>
                </a:rPr>
                <a:t>㎡C</a:t>
              </a:r>
              <a:endParaRPr lang="ko-KR" altLang="en-US" sz="3200" spc="-150" dirty="0">
                <a:ln w="3175">
                  <a:solidFill>
                    <a:schemeClr val="bg1">
                      <a:lumMod val="95000"/>
                    </a:schemeClr>
                  </a:solidFill>
                </a:ln>
                <a:solidFill>
                  <a:schemeClr val="bg1"/>
                </a:solidFill>
                <a:latin typeface="Yoon 윤고딕 135_TT" panose="02090603020101020101" pitchFamily="18" charset="-127"/>
                <a:ea typeface="Yoon 윤고딕 135_TT" panose="020906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9702768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="" xmlns:a16="http://schemas.microsoft.com/office/drawing/2014/main" id="{DAEBAF5F-69F2-4362-9494-E77BC89ABDF9}"/>
              </a:ext>
            </a:extLst>
          </p:cNvPr>
          <p:cNvSpPr/>
          <p:nvPr/>
        </p:nvSpPr>
        <p:spPr>
          <a:xfrm>
            <a:off x="512763" y="307975"/>
            <a:ext cx="295200" cy="295799"/>
          </a:xfrm>
          <a:prstGeom prst="rect">
            <a:avLst/>
          </a:prstGeom>
          <a:solidFill>
            <a:srgbClr val="164C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r>
              <a:rPr lang="en-US" altLang="ko-KR" dirty="0">
                <a:solidFill>
                  <a:prstClr val="white"/>
                </a:solidFill>
                <a:latin typeface="Stencil Std" panose="04020904080802020404" pitchFamily="82" charset="0"/>
                <a:ea typeface="맑은 고딕" panose="020B0503020000020004" pitchFamily="50" charset="-127"/>
              </a:rPr>
              <a:t>Ⅷ</a:t>
            </a:r>
            <a:endParaRPr lang="ko-KR" altLang="en-US" dirty="0">
              <a:solidFill>
                <a:prstClr val="white"/>
              </a:solidFill>
              <a:latin typeface="Stencil Std" panose="04020904080802020404" pitchFamily="82" charset="0"/>
              <a:ea typeface="맑은 고딕" panose="020B0503020000020004" pitchFamily="50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="" xmlns:a16="http://schemas.microsoft.com/office/drawing/2014/main" id="{0148148A-71AD-4EE7-A58D-6D55BB61C603}"/>
              </a:ext>
            </a:extLst>
          </p:cNvPr>
          <p:cNvSpPr/>
          <p:nvPr/>
        </p:nvSpPr>
        <p:spPr>
          <a:xfrm>
            <a:off x="971550" y="307975"/>
            <a:ext cx="5336095" cy="295799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400" dirty="0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 </a:t>
            </a:r>
            <a:r>
              <a:rPr lang="ko-KR" altLang="en-US" sz="1400" dirty="0" err="1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동탄</a:t>
            </a:r>
            <a:r>
              <a:rPr lang="ko-KR" altLang="en-US" sz="1400" dirty="0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 레이크 자연</a:t>
            </a:r>
            <a:r>
              <a:rPr lang="en-US" altLang="ko-KR" sz="1400" dirty="0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&amp; </a:t>
            </a:r>
            <a:r>
              <a:rPr lang="ko-KR" altLang="en-US" sz="1400" dirty="0" err="1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푸르지오</a:t>
            </a:r>
            <a:r>
              <a:rPr lang="ko-KR" altLang="en-US" sz="1400" dirty="0">
                <a:solidFill>
                  <a:schemeClr val="tx1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 상품 정보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="" xmlns:a16="http://schemas.microsoft.com/office/drawing/2014/main" id="{3C9E2C41-ED3B-4F65-82F0-A2B3C04FC74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29835" y="885959"/>
            <a:ext cx="3576637" cy="5278459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7" name="그림 6">
            <a:extLst>
              <a:ext uri="{FF2B5EF4-FFF2-40B4-BE49-F238E27FC236}">
                <a16:creationId xmlns="" xmlns:a16="http://schemas.microsoft.com/office/drawing/2014/main" id="{62F7229A-92B9-4A1E-96FC-9DB8D2B5156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8663" y="6446604"/>
            <a:ext cx="5578982" cy="3117939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11180663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="" xmlns:a16="http://schemas.microsoft.com/office/drawing/2014/main" id="{18277864-B0F2-44F8-8E4E-2CE86CBA4756}"/>
              </a:ext>
            </a:extLst>
          </p:cNvPr>
          <p:cNvSpPr/>
          <p:nvPr/>
        </p:nvSpPr>
        <p:spPr>
          <a:xfrm>
            <a:off x="549276" y="353695"/>
            <a:ext cx="5758368" cy="4911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 defTabSz="685800" latinLnBrk="1">
              <a:lnSpc>
                <a:spcPct val="150000"/>
              </a:lnSpc>
              <a:defRPr/>
            </a:pPr>
            <a:r>
              <a:rPr lang="ko-KR" altLang="en-US" sz="1600" dirty="0">
                <a:solidFill>
                  <a:schemeClr val="tx1"/>
                </a:solidFill>
                <a:latin typeface="Rix모던고딕 EB" panose="02020603020101020101" pitchFamily="18" charset="-127"/>
                <a:ea typeface="Rix모던고딕 EB" panose="02020603020101020101" pitchFamily="18" charset="-127"/>
              </a:rPr>
              <a:t>기관추천</a:t>
            </a:r>
            <a:r>
              <a:rPr lang="en-US" altLang="ko-KR" sz="1600" dirty="0">
                <a:solidFill>
                  <a:schemeClr val="tx1"/>
                </a:solidFill>
                <a:latin typeface="Rix모던고딕 EB" panose="02020603020101020101" pitchFamily="18" charset="-127"/>
                <a:ea typeface="Rix모던고딕 EB" panose="02020603020101020101" pitchFamily="18" charset="-127"/>
              </a:rPr>
              <a:t>[</a:t>
            </a:r>
            <a:r>
              <a:rPr lang="ko-KR" altLang="en-US" sz="1600" dirty="0">
                <a:solidFill>
                  <a:schemeClr val="tx1"/>
                </a:solidFill>
                <a:latin typeface="Rix모던고딕 EB" panose="02020603020101020101" pitchFamily="18" charset="-127"/>
                <a:ea typeface="Rix모던고딕 EB" panose="02020603020101020101" pitchFamily="18" charset="-127"/>
              </a:rPr>
              <a:t>장애인</a:t>
            </a:r>
            <a:r>
              <a:rPr lang="en-US" altLang="ko-KR" sz="1600" dirty="0">
                <a:solidFill>
                  <a:schemeClr val="tx1"/>
                </a:solidFill>
                <a:latin typeface="Rix모던고딕 EB" panose="02020603020101020101" pitchFamily="18" charset="-127"/>
                <a:ea typeface="Rix모던고딕 EB" panose="02020603020101020101" pitchFamily="18" charset="-127"/>
              </a:rPr>
              <a:t>]</a:t>
            </a:r>
            <a:r>
              <a:rPr lang="ko-KR" altLang="en-US" sz="1600" dirty="0">
                <a:solidFill>
                  <a:schemeClr val="tx1"/>
                </a:solidFill>
                <a:latin typeface="Rix모던고딕 EB" panose="02020603020101020101" pitchFamily="18" charset="-127"/>
                <a:ea typeface="Rix모던고딕 EB" panose="02020603020101020101" pitchFamily="18" charset="-127"/>
              </a:rPr>
              <a:t> 특별공급 대상자 명단</a:t>
            </a:r>
            <a:endParaRPr lang="en-US" altLang="ko-KR" sz="1600" dirty="0">
              <a:solidFill>
                <a:schemeClr val="tx1"/>
              </a:solidFill>
              <a:latin typeface="Rix모던고딕 EB" panose="02020603020101020101" pitchFamily="18" charset="-127"/>
              <a:ea typeface="Rix모던고딕 EB" panose="02020603020101020101" pitchFamily="18" charset="-127"/>
            </a:endParaRPr>
          </a:p>
        </p:txBody>
      </p:sp>
      <p:sp>
        <p:nvSpPr>
          <p:cNvPr id="4" name="Rounded Rectangle 73">
            <a:extLst>
              <a:ext uri="{FF2B5EF4-FFF2-40B4-BE49-F238E27FC236}">
                <a16:creationId xmlns="" xmlns:a16="http://schemas.microsoft.com/office/drawing/2014/main" id="{6EF0318D-A76F-409D-81E9-A7A47C860CD9}"/>
              </a:ext>
            </a:extLst>
          </p:cNvPr>
          <p:cNvSpPr/>
          <p:nvPr/>
        </p:nvSpPr>
        <p:spPr>
          <a:xfrm rot="16200000" flipH="1">
            <a:off x="3387884" y="-2567145"/>
            <a:ext cx="45719" cy="5795962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164C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Rounded Rectangle 73">
            <a:extLst>
              <a:ext uri="{FF2B5EF4-FFF2-40B4-BE49-F238E27FC236}">
                <a16:creationId xmlns="" xmlns:a16="http://schemas.microsoft.com/office/drawing/2014/main" id="{343A76F0-E61A-4BA8-828C-C7602A162970}"/>
              </a:ext>
            </a:extLst>
          </p:cNvPr>
          <p:cNvSpPr/>
          <p:nvPr/>
        </p:nvSpPr>
        <p:spPr>
          <a:xfrm rot="16200000" flipH="1">
            <a:off x="3387884" y="-2030281"/>
            <a:ext cx="45719" cy="5795962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164C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="" xmlns:a16="http://schemas.microsoft.com/office/drawing/2014/main" id="{5188AEDA-A1A9-46B5-87C1-4A741AF462B5}"/>
              </a:ext>
            </a:extLst>
          </p:cNvPr>
          <p:cNvSpPr/>
          <p:nvPr/>
        </p:nvSpPr>
        <p:spPr>
          <a:xfrm>
            <a:off x="512764" y="12176"/>
            <a:ext cx="681036" cy="295799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altLang="ko-KR" sz="1100" dirty="0">
                <a:solidFill>
                  <a:srgbClr val="0070C0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#</a:t>
            </a:r>
            <a:r>
              <a:rPr lang="ko-KR" altLang="en-US" sz="1100" dirty="0">
                <a:solidFill>
                  <a:srgbClr val="0070C0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붙임</a:t>
            </a:r>
            <a:r>
              <a:rPr lang="en-US" altLang="ko-KR" sz="1100" dirty="0">
                <a:solidFill>
                  <a:srgbClr val="0070C0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2</a:t>
            </a:r>
            <a:endParaRPr lang="ko-KR" altLang="en-US" sz="1100" dirty="0">
              <a:solidFill>
                <a:srgbClr val="0070C0"/>
              </a:solidFill>
              <a:latin typeface="중앙중고딕" panose="020B0600000000000000" pitchFamily="50" charset="-127"/>
              <a:ea typeface="중앙중고딕" panose="020B0600000000000000" pitchFamily="50" charset="-127"/>
            </a:endParaRPr>
          </a:p>
        </p:txBody>
      </p:sp>
      <p:graphicFrame>
        <p:nvGraphicFramePr>
          <p:cNvPr id="7" name="표 6">
            <a:extLst>
              <a:ext uri="{FF2B5EF4-FFF2-40B4-BE49-F238E27FC236}">
                <a16:creationId xmlns="" xmlns:a16="http://schemas.microsoft.com/office/drawing/2014/main" id="{2ACC7F5F-F2A5-4163-A5D7-936277EE80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82220715"/>
              </p:ext>
            </p:extLst>
          </p:nvPr>
        </p:nvGraphicFramePr>
        <p:xfrm>
          <a:off x="512762" y="1001479"/>
          <a:ext cx="5794882" cy="199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378">
                  <a:extLst>
                    <a:ext uri="{9D8B030D-6E8A-4147-A177-3AD203B41FA5}">
                      <a16:colId xmlns="" xmlns:a16="http://schemas.microsoft.com/office/drawing/2014/main" val="2750895144"/>
                    </a:ext>
                  </a:extLst>
                </a:gridCol>
                <a:gridCol w="5568504">
                  <a:extLst>
                    <a:ext uri="{9D8B030D-6E8A-4147-A177-3AD203B41FA5}">
                      <a16:colId xmlns="" xmlns:a16="http://schemas.microsoft.com/office/drawing/2014/main" val="1072566746"/>
                    </a:ext>
                  </a:extLst>
                </a:gridCol>
              </a:tblGrid>
              <a:tr h="199160"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1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000" b="0" kern="1200" dirty="0" err="1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추천자</a:t>
                      </a:r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명단</a:t>
                      </a:r>
                      <a:r>
                        <a:rPr lang="en-US" altLang="ko-KR" sz="10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_</a:t>
                      </a:r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총 </a:t>
                      </a:r>
                      <a:r>
                        <a:rPr lang="en-US" altLang="ko-KR" sz="10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4</a:t>
                      </a:r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세대</a:t>
                      </a:r>
                      <a:endParaRPr lang="en-US" altLang="ko-KR" sz="1000" b="0" kern="120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26052977"/>
                  </a:ext>
                </a:extLst>
              </a:tr>
            </a:tbl>
          </a:graphicData>
        </a:graphic>
      </p:graphicFrame>
      <p:graphicFrame>
        <p:nvGraphicFramePr>
          <p:cNvPr id="8" name="표 7">
            <a:extLst>
              <a:ext uri="{FF2B5EF4-FFF2-40B4-BE49-F238E27FC236}">
                <a16:creationId xmlns="" xmlns:a16="http://schemas.microsoft.com/office/drawing/2014/main" id="{0FF31A13-3F5F-4C97-84A3-40B73A40F4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63242846"/>
              </p:ext>
            </p:extLst>
          </p:nvPr>
        </p:nvGraphicFramePr>
        <p:xfrm>
          <a:off x="728663" y="1283659"/>
          <a:ext cx="5580060" cy="1399369"/>
        </p:xfrm>
        <a:graphic>
          <a:graphicData uri="http://schemas.openxmlformats.org/drawingml/2006/table">
            <a:tbl>
              <a:tblPr/>
              <a:tblGrid>
                <a:gridCol w="930010">
                  <a:extLst>
                    <a:ext uri="{9D8B030D-6E8A-4147-A177-3AD203B41FA5}">
                      <a16:colId xmlns="" xmlns:a16="http://schemas.microsoft.com/office/drawing/2014/main" val="3116829178"/>
                    </a:ext>
                  </a:extLst>
                </a:gridCol>
                <a:gridCol w="930010">
                  <a:extLst>
                    <a:ext uri="{9D8B030D-6E8A-4147-A177-3AD203B41FA5}">
                      <a16:colId xmlns="" xmlns:a16="http://schemas.microsoft.com/office/drawing/2014/main" val="2698340310"/>
                    </a:ext>
                  </a:extLst>
                </a:gridCol>
                <a:gridCol w="930010">
                  <a:extLst>
                    <a:ext uri="{9D8B030D-6E8A-4147-A177-3AD203B41FA5}">
                      <a16:colId xmlns="" xmlns:a16="http://schemas.microsoft.com/office/drawing/2014/main" val="2486538608"/>
                    </a:ext>
                  </a:extLst>
                </a:gridCol>
                <a:gridCol w="930010">
                  <a:extLst>
                    <a:ext uri="{9D8B030D-6E8A-4147-A177-3AD203B41FA5}">
                      <a16:colId xmlns="" xmlns:a16="http://schemas.microsoft.com/office/drawing/2014/main" val="3993493792"/>
                    </a:ext>
                  </a:extLst>
                </a:gridCol>
                <a:gridCol w="930010">
                  <a:extLst>
                    <a:ext uri="{9D8B030D-6E8A-4147-A177-3AD203B41FA5}">
                      <a16:colId xmlns="" xmlns:a16="http://schemas.microsoft.com/office/drawing/2014/main" val="3484253933"/>
                    </a:ext>
                  </a:extLst>
                </a:gridCol>
                <a:gridCol w="930010">
                  <a:extLst>
                    <a:ext uri="{9D8B030D-6E8A-4147-A177-3AD203B41FA5}">
                      <a16:colId xmlns="" xmlns:a16="http://schemas.microsoft.com/office/drawing/2014/main" val="2678107542"/>
                    </a:ext>
                  </a:extLst>
                </a:gridCol>
              </a:tblGrid>
              <a:tr h="35113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타입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62566" marR="62566" marT="17298" marB="17298" anchor="ctr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번호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62566" marR="62566" marT="17298" marB="1729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성명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62566" marR="62566" marT="17298" marB="1729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생년월일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62566" marR="62566" marT="17298" marB="1729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연락처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62566" marR="62566" marT="17298" marB="1729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비고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62566" marR="62566" marT="17298" marB="1729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45094289"/>
                  </a:ext>
                </a:extLst>
              </a:tr>
              <a:tr h="262058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84A</a:t>
                      </a:r>
                      <a:endParaRPr lang="en-US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62566" marR="62566" marT="17298" marB="17298" anchor="ctr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1</a:t>
                      </a:r>
                    </a:p>
                  </a:txBody>
                  <a:tcPr marL="62566" marR="62566" marT="17298" marB="1729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62566" marR="62566" marT="17298" marB="1729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62566" marR="62566" marT="17298" marB="1729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62566" marR="62566" marT="17298" marB="1729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62566" marR="62566" marT="17298" marB="1729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741275399"/>
                  </a:ext>
                </a:extLst>
              </a:tr>
              <a:tr h="262058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62566" marR="62566" marT="17298" marB="17298" anchor="ctr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2</a:t>
                      </a:r>
                    </a:p>
                  </a:txBody>
                  <a:tcPr marL="62566" marR="62566" marT="17298" marB="1729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62566" marR="62566" marT="17298" marB="1729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62566" marR="62566" marT="17298" marB="1729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62566" marR="62566" marT="17298" marB="1729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62566" marR="62566" marT="17298" marB="1729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320850463"/>
                  </a:ext>
                </a:extLst>
              </a:tr>
              <a:tr h="262058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62566" marR="62566" marT="17298" marB="17298" anchor="ctr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3</a:t>
                      </a:r>
                    </a:p>
                  </a:txBody>
                  <a:tcPr marL="62566" marR="62566" marT="17298" marB="1729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62566" marR="62566" marT="17298" marB="1729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62566" marR="62566" marT="17298" marB="1729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62566" marR="62566" marT="17298" marB="1729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62566" marR="62566" marT="17298" marB="1729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808871278"/>
                  </a:ext>
                </a:extLst>
              </a:tr>
              <a:tr h="26205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84B</a:t>
                      </a:r>
                      <a:endParaRPr lang="en-US" altLang="ko-KR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62566" marR="62566" marT="17298" marB="17298" anchor="ctr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1</a:t>
                      </a:r>
                    </a:p>
                  </a:txBody>
                  <a:tcPr marL="62566" marR="62566" marT="17298" marB="1729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62566" marR="62566" marT="17298" marB="1729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62566" marR="62566" marT="17298" marB="1729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62566" marR="62566" marT="17298" marB="1729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62566" marR="62566" marT="17298" marB="1729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391352115"/>
                  </a:ext>
                </a:extLst>
              </a:tr>
            </a:tbl>
          </a:graphicData>
        </a:graphic>
      </p:graphicFrame>
      <p:graphicFrame>
        <p:nvGraphicFramePr>
          <p:cNvPr id="9" name="표 8">
            <a:extLst>
              <a:ext uri="{FF2B5EF4-FFF2-40B4-BE49-F238E27FC236}">
                <a16:creationId xmlns="" xmlns:a16="http://schemas.microsoft.com/office/drawing/2014/main" id="{DF28EF80-FBFA-48A5-9515-DCB95D3142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59730303"/>
              </p:ext>
            </p:extLst>
          </p:nvPr>
        </p:nvGraphicFramePr>
        <p:xfrm>
          <a:off x="512762" y="2793948"/>
          <a:ext cx="5794882" cy="199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378">
                  <a:extLst>
                    <a:ext uri="{9D8B030D-6E8A-4147-A177-3AD203B41FA5}">
                      <a16:colId xmlns="" xmlns:a16="http://schemas.microsoft.com/office/drawing/2014/main" val="2750895144"/>
                    </a:ext>
                  </a:extLst>
                </a:gridCol>
                <a:gridCol w="5568504">
                  <a:extLst>
                    <a:ext uri="{9D8B030D-6E8A-4147-A177-3AD203B41FA5}">
                      <a16:colId xmlns="" xmlns:a16="http://schemas.microsoft.com/office/drawing/2014/main" val="1072566746"/>
                    </a:ext>
                  </a:extLst>
                </a:gridCol>
              </a:tblGrid>
              <a:tr h="199160"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2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  <a:cs typeface="+mn-cs"/>
                        </a:rPr>
                        <a:t> 수신처</a:t>
                      </a:r>
                      <a:endParaRPr lang="en-US" altLang="ko-KR" sz="1000" b="0" kern="1200" dirty="0">
                        <a:solidFill>
                          <a:schemeClr val="tx1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26052977"/>
                  </a:ext>
                </a:extLst>
              </a:tr>
            </a:tbl>
          </a:graphicData>
        </a:graphic>
      </p:graphicFrame>
      <p:graphicFrame>
        <p:nvGraphicFramePr>
          <p:cNvPr id="10" name="표 9">
            <a:extLst>
              <a:ext uri="{FF2B5EF4-FFF2-40B4-BE49-F238E27FC236}">
                <a16:creationId xmlns="" xmlns:a16="http://schemas.microsoft.com/office/drawing/2014/main" id="{07AC64BA-C45F-4C96-90F8-34DE5ADF64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01062569"/>
              </p:ext>
            </p:extLst>
          </p:nvPr>
        </p:nvGraphicFramePr>
        <p:xfrm>
          <a:off x="728663" y="3038827"/>
          <a:ext cx="5580062" cy="1392190"/>
        </p:xfrm>
        <a:graphic>
          <a:graphicData uri="http://schemas.openxmlformats.org/drawingml/2006/table">
            <a:tbl>
              <a:tblPr/>
              <a:tblGrid>
                <a:gridCol w="719137">
                  <a:extLst>
                    <a:ext uri="{9D8B030D-6E8A-4147-A177-3AD203B41FA5}">
                      <a16:colId xmlns="" xmlns:a16="http://schemas.microsoft.com/office/drawing/2014/main" val="4284188349"/>
                    </a:ext>
                  </a:extLst>
                </a:gridCol>
                <a:gridCol w="4860925">
                  <a:extLst>
                    <a:ext uri="{9D8B030D-6E8A-4147-A177-3AD203B41FA5}">
                      <a16:colId xmlns="" xmlns:a16="http://schemas.microsoft.com/office/drawing/2014/main" val="169719265"/>
                    </a:ext>
                  </a:extLst>
                </a:gridCol>
              </a:tblGrid>
              <a:tr h="27016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구분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62572" marR="62572" marT="17299" marB="17299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내용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중앙중고딕" panose="020B0600000000000000" pitchFamily="50" charset="-127"/>
                        <a:ea typeface="중앙중고딕" panose="020B0600000000000000" pitchFamily="50" charset="-127"/>
                      </a:endParaRPr>
                    </a:p>
                  </a:txBody>
                  <a:tcPr marL="62572" marR="62572" marT="17299" marB="172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832597875"/>
                  </a:ext>
                </a:extLst>
              </a:tr>
              <a:tr h="27016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담당자</a:t>
                      </a:r>
                    </a:p>
                  </a:txBody>
                  <a:tcPr marL="62572" marR="62572" marT="17299" marB="17299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김수영 과장 </a:t>
                      </a:r>
                    </a:p>
                  </a:txBody>
                  <a:tcPr marL="62572" marR="62572" marT="17299" marB="172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324530195"/>
                  </a:ext>
                </a:extLst>
              </a:tr>
              <a:tr h="27016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e-mail</a:t>
                      </a:r>
                    </a:p>
                  </a:txBody>
                  <a:tcPr marL="62572" marR="62572" marT="17299" marB="17299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kqzwx@naver.com</a:t>
                      </a:r>
                    </a:p>
                  </a:txBody>
                  <a:tcPr marL="62572" marR="62572" marT="17299" marB="172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529653783"/>
                  </a:ext>
                </a:extLst>
              </a:tr>
              <a:tr h="27016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fax</a:t>
                      </a:r>
                    </a:p>
                  </a:txBody>
                  <a:tcPr marL="62572" marR="62572" marT="17299" marB="17299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031-8003-0727</a:t>
                      </a:r>
                    </a:p>
                  </a:txBody>
                  <a:tcPr marL="62572" marR="62572" marT="17299" marB="172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210542729"/>
                  </a:ext>
                </a:extLst>
              </a:tr>
              <a:tr h="27016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회신기한</a:t>
                      </a:r>
                    </a:p>
                  </a:txBody>
                  <a:tcPr marL="62572" marR="62572" marT="17299" marB="17299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2017.10.20(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금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)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16:00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중앙중고딕" panose="020B0600000000000000" pitchFamily="50" charset="-127"/>
                          <a:ea typeface="중앙중고딕" panose="020B0600000000000000" pitchFamily="50" charset="-127"/>
                        </a:rPr>
                        <a:t>까지</a:t>
                      </a:r>
                    </a:p>
                  </a:txBody>
                  <a:tcPr marL="62572" marR="62572" marT="17299" marB="172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3230954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571209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1170</TotalTime>
  <Words>1689</Words>
  <Application>Microsoft Office PowerPoint</Application>
  <PresentationFormat>A4 용지(210x297mm)</PresentationFormat>
  <Paragraphs>267</Paragraphs>
  <Slides>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8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kqzwx@outlook.kr</dc:creator>
  <cp:lastModifiedBy>seogu</cp:lastModifiedBy>
  <cp:revision>65</cp:revision>
  <cp:lastPrinted>2017-09-25T08:24:48Z</cp:lastPrinted>
  <dcterms:created xsi:type="dcterms:W3CDTF">2017-09-20T11:41:16Z</dcterms:created>
  <dcterms:modified xsi:type="dcterms:W3CDTF">2017-09-27T00:53:07Z</dcterms:modified>
</cp:coreProperties>
</file>