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25"/>
  </p:handoutMasterIdLst>
  <p:sldIdLst>
    <p:sldId id="256" r:id="rId2"/>
    <p:sldId id="343" r:id="rId3"/>
    <p:sldId id="344" r:id="rId4"/>
    <p:sldId id="340" r:id="rId5"/>
    <p:sldId id="345" r:id="rId6"/>
    <p:sldId id="361" r:id="rId7"/>
    <p:sldId id="362" r:id="rId8"/>
    <p:sldId id="346" r:id="rId9"/>
    <p:sldId id="347" r:id="rId10"/>
    <p:sldId id="348" r:id="rId11"/>
    <p:sldId id="354" r:id="rId12"/>
    <p:sldId id="355" r:id="rId13"/>
    <p:sldId id="360" r:id="rId14"/>
    <p:sldId id="349" r:id="rId15"/>
    <p:sldId id="353" r:id="rId16"/>
    <p:sldId id="356" r:id="rId17"/>
    <p:sldId id="357" r:id="rId18"/>
    <p:sldId id="358" r:id="rId19"/>
    <p:sldId id="367" r:id="rId20"/>
    <p:sldId id="363" r:id="rId21"/>
    <p:sldId id="364" r:id="rId22"/>
    <p:sldId id="365" r:id="rId23"/>
    <p:sldId id="366" r:id="rId24"/>
  </p:sldIdLst>
  <p:sldSz cx="6858000" cy="9906000" type="A4"/>
  <p:notesSz cx="9926638" cy="6797675"/>
  <p:defaultTextStyle>
    <a:defPPr>
      <a:defRPr lang="ko-KR"/>
    </a:defPPr>
    <a:lvl1pPr marL="0" algn="l" defTabSz="538664" rtl="0" eaLnBrk="1" latinLnBrk="1" hangingPunct="1">
      <a:defRPr sz="1061" kern="1200">
        <a:solidFill>
          <a:schemeClr val="tx1"/>
        </a:solidFill>
        <a:latin typeface="+mn-lt"/>
        <a:ea typeface="+mn-ea"/>
        <a:cs typeface="+mn-cs"/>
      </a:defRPr>
    </a:lvl1pPr>
    <a:lvl2pPr marL="269332" algn="l" defTabSz="538664" rtl="0" eaLnBrk="1" latinLnBrk="1" hangingPunct="1">
      <a:defRPr sz="1061" kern="1200">
        <a:solidFill>
          <a:schemeClr val="tx1"/>
        </a:solidFill>
        <a:latin typeface="+mn-lt"/>
        <a:ea typeface="+mn-ea"/>
        <a:cs typeface="+mn-cs"/>
      </a:defRPr>
    </a:lvl2pPr>
    <a:lvl3pPr marL="538664" algn="l" defTabSz="538664" rtl="0" eaLnBrk="1" latinLnBrk="1" hangingPunct="1">
      <a:defRPr sz="1061" kern="1200">
        <a:solidFill>
          <a:schemeClr val="tx1"/>
        </a:solidFill>
        <a:latin typeface="+mn-lt"/>
        <a:ea typeface="+mn-ea"/>
        <a:cs typeface="+mn-cs"/>
      </a:defRPr>
    </a:lvl3pPr>
    <a:lvl4pPr marL="807996" algn="l" defTabSz="538664" rtl="0" eaLnBrk="1" latinLnBrk="1" hangingPunct="1">
      <a:defRPr sz="1061" kern="1200">
        <a:solidFill>
          <a:schemeClr val="tx1"/>
        </a:solidFill>
        <a:latin typeface="+mn-lt"/>
        <a:ea typeface="+mn-ea"/>
        <a:cs typeface="+mn-cs"/>
      </a:defRPr>
    </a:lvl4pPr>
    <a:lvl5pPr marL="1077328" algn="l" defTabSz="538664" rtl="0" eaLnBrk="1" latinLnBrk="1" hangingPunct="1">
      <a:defRPr sz="1061" kern="1200">
        <a:solidFill>
          <a:schemeClr val="tx1"/>
        </a:solidFill>
        <a:latin typeface="+mn-lt"/>
        <a:ea typeface="+mn-ea"/>
        <a:cs typeface="+mn-cs"/>
      </a:defRPr>
    </a:lvl5pPr>
    <a:lvl6pPr marL="1346660" algn="l" defTabSz="538664" rtl="0" eaLnBrk="1" latinLnBrk="1" hangingPunct="1">
      <a:defRPr sz="1061" kern="1200">
        <a:solidFill>
          <a:schemeClr val="tx1"/>
        </a:solidFill>
        <a:latin typeface="+mn-lt"/>
        <a:ea typeface="+mn-ea"/>
        <a:cs typeface="+mn-cs"/>
      </a:defRPr>
    </a:lvl6pPr>
    <a:lvl7pPr marL="1615992" algn="l" defTabSz="538664" rtl="0" eaLnBrk="1" latinLnBrk="1" hangingPunct="1">
      <a:defRPr sz="1061" kern="1200">
        <a:solidFill>
          <a:schemeClr val="tx1"/>
        </a:solidFill>
        <a:latin typeface="+mn-lt"/>
        <a:ea typeface="+mn-ea"/>
        <a:cs typeface="+mn-cs"/>
      </a:defRPr>
    </a:lvl7pPr>
    <a:lvl8pPr marL="1885325" algn="l" defTabSz="538664" rtl="0" eaLnBrk="1" latinLnBrk="1" hangingPunct="1">
      <a:defRPr sz="1061" kern="1200">
        <a:solidFill>
          <a:schemeClr val="tx1"/>
        </a:solidFill>
        <a:latin typeface="+mn-lt"/>
        <a:ea typeface="+mn-ea"/>
        <a:cs typeface="+mn-cs"/>
      </a:defRPr>
    </a:lvl8pPr>
    <a:lvl9pPr marL="2154656" algn="l" defTabSz="538664" rtl="0" eaLnBrk="1" latinLnBrk="1" hangingPunct="1">
      <a:defRPr sz="106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8" userDrawn="1">
          <p15:clr>
            <a:srgbClr val="A4A3A4"/>
          </p15:clr>
        </p15:guide>
        <p15:guide id="2" pos="2954" userDrawn="1">
          <p15:clr>
            <a:srgbClr val="A4A3A4"/>
          </p15:clr>
        </p15:guide>
        <p15:guide id="4" orient="horz" pos="104" userDrawn="1">
          <p15:clr>
            <a:srgbClr val="A4A3A4"/>
          </p15:clr>
        </p15:guide>
        <p15:guide id="5" pos="142" userDrawn="1">
          <p15:clr>
            <a:srgbClr val="A4A3A4"/>
          </p15:clr>
        </p15:guide>
        <p15:guide id="6" pos="420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hw-UP" initials="M" lastIdx="7" clrIdx="0">
    <p:extLst>
      <p:ext uri="{19B8F6BF-5375-455C-9EA6-DF929625EA0E}">
        <p15:presenceInfo xmlns:p15="http://schemas.microsoft.com/office/powerpoint/2012/main" userId="Mohw-U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6429" autoAdjust="0"/>
  </p:normalViewPr>
  <p:slideViewPr>
    <p:cSldViewPr snapToGrid="0" showGuides="1">
      <p:cViewPr varScale="1">
        <p:scale>
          <a:sx n="77" d="100"/>
          <a:sy n="77" d="100"/>
        </p:scale>
        <p:origin x="3366" y="96"/>
      </p:cViewPr>
      <p:guideLst>
        <p:guide orient="horz" pos="5978"/>
        <p:guide pos="2954"/>
        <p:guide orient="horz" pos="104"/>
        <p:guide pos="142"/>
        <p:guide pos="4201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1543" cy="341064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76E73D2F-BD4E-45B6-86BB-AD3DBA59F442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6456612"/>
            <a:ext cx="4301543" cy="34106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4E4FE90D-A7AF-4BD1-BA95-EF4C16F0E2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681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7" name="Text Box 5"/>
          <p:cNvSpPr txBox="1">
            <a:spLocks noChangeArrowheads="1"/>
          </p:cNvSpPr>
          <p:nvPr userDrawn="1"/>
        </p:nvSpPr>
        <p:spPr bwMode="auto">
          <a:xfrm>
            <a:off x="3075865" y="9538452"/>
            <a:ext cx="70627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957263" latinLnBrk="1">
              <a:defRPr kumimoji="1" sz="2400">
                <a:solidFill>
                  <a:schemeClr val="tx1"/>
                </a:solidFill>
                <a:latin typeface="Times New Roman" pitchFamily="18" charset="0"/>
                <a:ea typeface="굴림" charset="-127"/>
              </a:defRPr>
            </a:lvl1pPr>
            <a:lvl2pPr defTabSz="957263" latinLnBrk="1">
              <a:defRPr kumimoji="1" sz="2400">
                <a:solidFill>
                  <a:schemeClr val="tx1"/>
                </a:solidFill>
                <a:latin typeface="Times New Roman" pitchFamily="18" charset="0"/>
                <a:ea typeface="굴림" charset="-127"/>
              </a:defRPr>
            </a:lvl2pPr>
            <a:lvl3pPr defTabSz="957263" latinLnBrk="1">
              <a:defRPr kumimoji="1" sz="2400">
                <a:solidFill>
                  <a:schemeClr val="tx1"/>
                </a:solidFill>
                <a:latin typeface="Times New Roman" pitchFamily="18" charset="0"/>
                <a:ea typeface="굴림" charset="-127"/>
              </a:defRPr>
            </a:lvl3pPr>
            <a:lvl4pPr defTabSz="957263" latinLnBrk="1">
              <a:defRPr kumimoji="1" sz="2400">
                <a:solidFill>
                  <a:schemeClr val="tx1"/>
                </a:solidFill>
                <a:latin typeface="Times New Roman" pitchFamily="18" charset="0"/>
                <a:ea typeface="굴림" charset="-127"/>
              </a:defRPr>
            </a:lvl4pPr>
            <a:lvl5pPr defTabSz="957263" latinLnBrk="1">
              <a:defRPr kumimoji="1" sz="2400">
                <a:solidFill>
                  <a:schemeClr val="tx1"/>
                </a:solidFill>
                <a:latin typeface="Times New Roman" pitchFamily="18" charset="0"/>
                <a:ea typeface="굴림" charset="-127"/>
              </a:defRPr>
            </a:lvl5pPr>
            <a:lvl6pPr defTabSz="957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charset="-127"/>
              </a:defRPr>
            </a:lvl6pPr>
            <a:lvl7pPr defTabSz="957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charset="-127"/>
              </a:defRPr>
            </a:lvl7pPr>
            <a:lvl8pPr defTabSz="957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charset="-127"/>
              </a:defRPr>
            </a:lvl8pPr>
            <a:lvl9pPr defTabSz="9572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charset="-127"/>
              </a:defRPr>
            </a:lvl9pPr>
          </a:lstStyle>
          <a:p>
            <a:pPr marL="0" marR="0" lvl="0" indent="0" algn="ctr" defTabSz="9572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fld id="{5ED4C8D9-D16C-4FDD-97C5-1369A4F2AFC4}" type="slidenum">
              <a:rPr kumimoji="1" lang="en-US" altLang="ko-KR" sz="1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ctr" defTabSz="9572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-</a:t>
            </a:r>
            <a:endParaRPr kumimoji="1" lang="en-US" altLang="ko-KR" sz="7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582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401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52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2024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3435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9188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938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216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6560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526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8182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BAE9D-6780-4463-AF63-14017961B2D7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B9AC3-296A-4EFE-8C6F-8E89A21522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066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8416" y="4989630"/>
            <a:ext cx="2879314" cy="611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375" dirty="0"/>
              <a:t>화면 </a:t>
            </a:r>
            <a:r>
              <a:rPr lang="ko-KR" altLang="en-US" sz="3375" dirty="0" err="1"/>
              <a:t>따라하기</a:t>
            </a:r>
            <a:endParaRPr lang="en-US" altLang="ko-KR" sz="3375" dirty="0"/>
          </a:p>
        </p:txBody>
      </p:sp>
      <p:sp>
        <p:nvSpPr>
          <p:cNvPr id="5" name="TextBox 4"/>
          <p:cNvSpPr txBox="1"/>
          <p:nvPr/>
        </p:nvSpPr>
        <p:spPr>
          <a:xfrm>
            <a:off x="3137769" y="6312494"/>
            <a:ext cx="580608" cy="352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88" dirty="0"/>
              <a:t>V1.4</a:t>
            </a:r>
            <a:endParaRPr lang="ko-KR" altLang="en-US" sz="1688" dirty="0"/>
          </a:p>
        </p:txBody>
      </p:sp>
      <p:sp>
        <p:nvSpPr>
          <p:cNvPr id="6" name="직사각형 5"/>
          <p:cNvSpPr/>
          <p:nvPr/>
        </p:nvSpPr>
        <p:spPr>
          <a:xfrm>
            <a:off x="160637" y="1120552"/>
            <a:ext cx="6547845" cy="2804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dirty="0">
                <a:solidFill>
                  <a:schemeClr val="tx1"/>
                </a:solidFill>
              </a:rPr>
              <a:t>보호종료아동 </a:t>
            </a:r>
            <a:endParaRPr lang="en-US" altLang="ko-KR" sz="4800" dirty="0">
              <a:solidFill>
                <a:schemeClr val="tx1"/>
              </a:solidFill>
            </a:endParaRPr>
          </a:p>
          <a:p>
            <a:pPr algn="ctr"/>
            <a:r>
              <a:rPr lang="ko-KR" altLang="en-US" sz="4800" dirty="0">
                <a:solidFill>
                  <a:schemeClr val="tx1"/>
                </a:solidFill>
              </a:rPr>
              <a:t>자립수당 온라인 신청</a:t>
            </a:r>
          </a:p>
        </p:txBody>
      </p:sp>
    </p:spTree>
    <p:extLst>
      <p:ext uri="{BB962C8B-B14F-4D97-AF65-F5344CB8AC3E}">
        <p14:creationId xmlns:p14="http://schemas.microsoft.com/office/powerpoint/2010/main" val="682123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837543"/>
              </p:ext>
            </p:extLst>
          </p:nvPr>
        </p:nvGraphicFramePr>
        <p:xfrm>
          <a:off x="243840" y="162652"/>
          <a:ext cx="6437194" cy="93242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491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1383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110410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dirty="0"/>
                        <a:t>서비스 신청</a:t>
                      </a:r>
                      <a:r>
                        <a:rPr lang="ko-KR" altLang="en-US" sz="1000" baseline="0" dirty="0"/>
                        <a:t> 선택하기</a:t>
                      </a: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/>
                        <a:t>1-1. </a:t>
                      </a:r>
                      <a:r>
                        <a:rPr lang="ko-KR" altLang="en-US" sz="1000" baseline="0" dirty="0"/>
                        <a:t>복지로 메인화면에서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/>
                        <a:t>서비스 신청</a:t>
                      </a:r>
                      <a:r>
                        <a:rPr lang="en-US" altLang="ko-KR" sz="1000" dirty="0"/>
                        <a:t>]</a:t>
                      </a:r>
                      <a:r>
                        <a:rPr lang="ko-KR" altLang="en-US" sz="1000" baseline="0" dirty="0"/>
                        <a:t> </a:t>
                      </a:r>
                      <a:r>
                        <a:rPr lang="ko-KR" altLang="en-US" sz="1000" baseline="0" dirty="0" err="1"/>
                        <a:t>대메뉴에서</a:t>
                      </a:r>
                      <a:r>
                        <a:rPr lang="ko-KR" altLang="en-US" sz="1000" baseline="0" dirty="0"/>
                        <a:t> </a:t>
                      </a:r>
                      <a:r>
                        <a:rPr lang="en-US" altLang="ko-KR" sz="1000" baseline="0" dirty="0"/>
                        <a:t>[</a:t>
                      </a:r>
                      <a:r>
                        <a:rPr lang="ko-KR" altLang="en-US" sz="1000" baseline="0" dirty="0"/>
                        <a:t>복지서비스 신청</a:t>
                      </a:r>
                      <a:r>
                        <a:rPr lang="en-US" altLang="ko-KR" sz="1000" baseline="0" dirty="0"/>
                        <a:t>&gt;</a:t>
                      </a:r>
                      <a:r>
                        <a:rPr lang="ko-KR" altLang="en-US" sz="1000" baseline="0" dirty="0"/>
                        <a:t>복지급여 신청</a:t>
                      </a:r>
                      <a:r>
                        <a:rPr lang="en-US" altLang="ko-KR" sz="1000" baseline="0" dirty="0"/>
                        <a:t>]</a:t>
                      </a:r>
                      <a:r>
                        <a:rPr lang="ko-KR" altLang="en-US" sz="1000" baseline="0" dirty="0"/>
                        <a:t> 메뉴를 클릭</a:t>
                      </a:r>
                      <a:r>
                        <a:rPr lang="en-US" altLang="ko-KR" sz="800" dirty="0"/>
                        <a:t>.</a:t>
                      </a: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90" y="620243"/>
            <a:ext cx="4197338" cy="2376957"/>
          </a:xfrm>
          <a:prstGeom prst="rect">
            <a:avLst/>
          </a:prstGeom>
        </p:spPr>
      </p:pic>
      <p:sp>
        <p:nvSpPr>
          <p:cNvPr id="3" name="타원 2"/>
          <p:cNvSpPr/>
          <p:nvPr/>
        </p:nvSpPr>
        <p:spPr>
          <a:xfrm>
            <a:off x="1035967" y="1418550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1-1</a:t>
            </a:r>
            <a:endParaRPr lang="ko-KR" altLang="en-US" sz="600" b="1" dirty="0"/>
          </a:p>
        </p:txBody>
      </p:sp>
    </p:spTree>
    <p:extLst>
      <p:ext uri="{BB962C8B-B14F-4D97-AF65-F5344CB8AC3E}">
        <p14:creationId xmlns:p14="http://schemas.microsoft.com/office/powerpoint/2010/main" val="3020957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634781"/>
              </p:ext>
            </p:extLst>
          </p:nvPr>
        </p:nvGraphicFramePr>
        <p:xfrm>
          <a:off x="238789" y="183606"/>
          <a:ext cx="6411884" cy="93064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3960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724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034033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2. </a:t>
                      </a:r>
                      <a:r>
                        <a:rPr lang="ko-KR" altLang="en-US" sz="1000" dirty="0"/>
                        <a:t>복지급여 서비스 선택하기</a:t>
                      </a: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2-1.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dirty="0"/>
                        <a:t>서비스를 신청하기 위하여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/>
                        <a:t>신청하기</a:t>
                      </a:r>
                      <a:r>
                        <a:rPr lang="en-US" altLang="ko-KR" sz="1000" dirty="0"/>
                        <a:t>]</a:t>
                      </a:r>
                      <a:r>
                        <a:rPr lang="ko-KR" altLang="en-US" sz="1000" dirty="0"/>
                        <a:t> 체크 박스를 클릭</a:t>
                      </a: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2-2. [</a:t>
                      </a:r>
                      <a:r>
                        <a:rPr lang="ko-KR" altLang="en-US" sz="1000" dirty="0" err="1"/>
                        <a:t>자세히보기</a:t>
                      </a:r>
                      <a:r>
                        <a:rPr lang="en-US" altLang="ko-KR" sz="1000" dirty="0"/>
                        <a:t>]</a:t>
                      </a:r>
                      <a:r>
                        <a:rPr lang="ko-KR" altLang="en-US" sz="1000" dirty="0"/>
                        <a:t> 버튼을 클릭하면 사업에 대한 상세</a:t>
                      </a:r>
                      <a:r>
                        <a:rPr lang="ko-KR" altLang="en-US" sz="1000" baseline="0" dirty="0"/>
                        <a:t> </a:t>
                      </a:r>
                      <a:r>
                        <a:rPr lang="ko-KR" altLang="en-US" sz="1000" baseline="0" dirty="0" err="1"/>
                        <a:t>안내화면을</a:t>
                      </a:r>
                      <a:r>
                        <a:rPr lang="ko-KR" altLang="en-US" sz="1000" baseline="0" dirty="0"/>
                        <a:t> </a:t>
                      </a:r>
                      <a:r>
                        <a:rPr lang="ko-KR" altLang="en-US" sz="1000" baseline="0" dirty="0" err="1"/>
                        <a:t>볼수</a:t>
                      </a:r>
                      <a:r>
                        <a:rPr lang="ko-KR" altLang="en-US" sz="1000" baseline="0" dirty="0"/>
                        <a:t> 있는 화면으로 이동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/>
                        <a:t>2-3. </a:t>
                      </a:r>
                      <a:r>
                        <a:rPr lang="ko-KR" altLang="en-US" sz="1000" baseline="0" dirty="0"/>
                        <a:t>하단의 저장 후 다음단계 버튼을 클릭하면 개인정보 </a:t>
                      </a:r>
                      <a:r>
                        <a:rPr lang="ko-KR" altLang="en-US" sz="1000" baseline="0" dirty="0" err="1"/>
                        <a:t>활용동의</a:t>
                      </a:r>
                      <a:r>
                        <a:rPr lang="ko-KR" altLang="en-US" sz="1000" baseline="0" dirty="0"/>
                        <a:t> 화면으로 이동 </a:t>
                      </a:r>
                      <a:endParaRPr lang="en-US" altLang="ko-KR" sz="8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t="25889"/>
          <a:stretch/>
        </p:blipFill>
        <p:spPr>
          <a:xfrm>
            <a:off x="287182" y="2533649"/>
            <a:ext cx="4326222" cy="5612577"/>
          </a:xfrm>
          <a:prstGeom prst="rect">
            <a:avLst/>
          </a:prstGeom>
        </p:spPr>
      </p:pic>
      <p:sp>
        <p:nvSpPr>
          <p:cNvPr id="20" name="타원 19"/>
          <p:cNvSpPr/>
          <p:nvPr/>
        </p:nvSpPr>
        <p:spPr>
          <a:xfrm>
            <a:off x="2051759" y="12921172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2-3</a:t>
            </a:r>
            <a:endParaRPr lang="ko-KR" altLang="en-US" sz="600" b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0368" y="8234453"/>
            <a:ext cx="1160145" cy="37347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3085" y="6471881"/>
            <a:ext cx="1182715" cy="814744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3282987" y="7001721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2-1</a:t>
            </a:r>
            <a:endParaRPr lang="ko-KR" altLang="en-US" sz="600" b="1" dirty="0"/>
          </a:p>
        </p:txBody>
      </p:sp>
      <p:sp>
        <p:nvSpPr>
          <p:cNvPr id="16" name="타원 15"/>
          <p:cNvSpPr/>
          <p:nvPr/>
        </p:nvSpPr>
        <p:spPr>
          <a:xfrm>
            <a:off x="3859570" y="6992425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2-2</a:t>
            </a:r>
            <a:endParaRPr lang="ko-KR" altLang="en-US" sz="600" b="1" dirty="0"/>
          </a:p>
        </p:txBody>
      </p:sp>
      <p:sp>
        <p:nvSpPr>
          <p:cNvPr id="14" name="사각형 설명선 13"/>
          <p:cNvSpPr/>
          <p:nvPr/>
        </p:nvSpPr>
        <p:spPr>
          <a:xfrm>
            <a:off x="4581525" y="6947151"/>
            <a:ext cx="1706880" cy="396240"/>
          </a:xfrm>
          <a:prstGeom prst="wedgeRectCallout">
            <a:avLst>
              <a:gd name="adj1" fmla="val -64880"/>
              <a:gd name="adj2" fmla="val -20192"/>
            </a:avLst>
          </a:prstGeom>
          <a:solidFill>
            <a:schemeClr val="bg1">
              <a:lumMod val="95000"/>
            </a:schemeClr>
          </a:solidFill>
          <a:ln w="31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>
                <a:solidFill>
                  <a:schemeClr val="tx1"/>
                </a:solidFill>
              </a:rPr>
              <a:t>복지정보 안내페이지로 </a:t>
            </a:r>
            <a:r>
              <a:rPr lang="ko-KR" altLang="en-US" sz="800" dirty="0" err="1">
                <a:solidFill>
                  <a:schemeClr val="tx1"/>
                </a:solidFill>
              </a:rPr>
              <a:t>바로가기</a:t>
            </a:r>
            <a:r>
              <a:rPr lang="ko-KR" altLang="en-US" sz="800" dirty="0">
                <a:solidFill>
                  <a:schemeClr val="tx1"/>
                </a:solidFill>
              </a:rPr>
              <a:t> 버튼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182" y="598824"/>
            <a:ext cx="4294343" cy="193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92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1316147"/>
              </p:ext>
            </p:extLst>
          </p:nvPr>
        </p:nvGraphicFramePr>
        <p:xfrm>
          <a:off x="243840" y="210910"/>
          <a:ext cx="6419504" cy="92791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4722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31714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8962020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3.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개인정보 </a:t>
                      </a:r>
                      <a:r>
                        <a:rPr lang="ko-KR" altLang="en-US" sz="1000" baseline="0" dirty="0" err="1"/>
                        <a:t>활동동의</a:t>
                      </a: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3-1.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dirty="0"/>
                        <a:t>개인정보 활용에 관한 내용을 확인하신 후 각각 동의를 하거나 전체 동의를 클릭</a:t>
                      </a: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3-2. [</a:t>
                      </a:r>
                      <a:r>
                        <a:rPr lang="ko-KR" altLang="en-US" sz="1000" dirty="0"/>
                        <a:t>다음</a:t>
                      </a:r>
                      <a:r>
                        <a:rPr lang="en-US" altLang="ko-KR" sz="1000" dirty="0"/>
                        <a:t>]</a:t>
                      </a:r>
                      <a:r>
                        <a:rPr lang="ko-KR" altLang="en-US" sz="1000" dirty="0"/>
                        <a:t>버튼을 클릭하여 다음 화면으로 이동</a:t>
                      </a:r>
                      <a:endParaRPr lang="en-US" altLang="ko-KR" sz="8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300" y="534988"/>
            <a:ext cx="4240887" cy="5502955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1005487" y="3166090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3-1</a:t>
            </a:r>
            <a:endParaRPr lang="ko-KR" altLang="en-US" sz="600" b="1" dirty="0"/>
          </a:p>
        </p:txBody>
      </p:sp>
      <p:sp>
        <p:nvSpPr>
          <p:cNvPr id="6" name="타원 5"/>
          <p:cNvSpPr/>
          <p:nvPr/>
        </p:nvSpPr>
        <p:spPr>
          <a:xfrm>
            <a:off x="2789837" y="3166090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3-1</a:t>
            </a:r>
            <a:endParaRPr lang="ko-KR" altLang="en-US" sz="600" b="1" dirty="0"/>
          </a:p>
        </p:txBody>
      </p:sp>
      <p:sp>
        <p:nvSpPr>
          <p:cNvPr id="7" name="타원 6"/>
          <p:cNvSpPr/>
          <p:nvPr/>
        </p:nvSpPr>
        <p:spPr>
          <a:xfrm>
            <a:off x="2789837" y="4963140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3-1</a:t>
            </a:r>
            <a:endParaRPr lang="ko-KR" altLang="en-US" sz="600" b="1" dirty="0"/>
          </a:p>
        </p:txBody>
      </p:sp>
      <p:sp>
        <p:nvSpPr>
          <p:cNvPr id="8" name="타원 7"/>
          <p:cNvSpPr/>
          <p:nvPr/>
        </p:nvSpPr>
        <p:spPr>
          <a:xfrm>
            <a:off x="860354" y="4963140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3-1</a:t>
            </a:r>
            <a:endParaRPr lang="ko-KR" altLang="en-US" sz="600" b="1" dirty="0"/>
          </a:p>
        </p:txBody>
      </p:sp>
      <p:sp>
        <p:nvSpPr>
          <p:cNvPr id="9" name="타원 8"/>
          <p:cNvSpPr/>
          <p:nvPr/>
        </p:nvSpPr>
        <p:spPr>
          <a:xfrm>
            <a:off x="2492304" y="5782290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3-2</a:t>
            </a:r>
            <a:endParaRPr lang="ko-KR" altLang="en-US" sz="600" b="1" dirty="0"/>
          </a:p>
        </p:txBody>
      </p:sp>
    </p:spTree>
    <p:extLst>
      <p:ext uri="{BB962C8B-B14F-4D97-AF65-F5344CB8AC3E}">
        <p14:creationId xmlns:p14="http://schemas.microsoft.com/office/powerpoint/2010/main" val="262747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652888"/>
              </p:ext>
            </p:extLst>
          </p:nvPr>
        </p:nvGraphicFramePr>
        <p:xfrm>
          <a:off x="220980" y="210910"/>
          <a:ext cx="6442364" cy="92759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7008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03968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4.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신청 전 유의사항</a:t>
                      </a: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4-1.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신청 전 유의사항을 확인 후 하단의 </a:t>
                      </a:r>
                      <a:r>
                        <a:rPr lang="en-US" altLang="ko-KR" sz="1000" baseline="0" dirty="0"/>
                        <a:t>[</a:t>
                      </a:r>
                      <a:r>
                        <a:rPr lang="ko-KR" altLang="en-US" sz="1000" baseline="0" dirty="0"/>
                        <a:t>확인</a:t>
                      </a:r>
                      <a:r>
                        <a:rPr lang="en-US" altLang="ko-KR" sz="1000" baseline="0" dirty="0"/>
                        <a:t>] </a:t>
                      </a:r>
                      <a:r>
                        <a:rPr lang="ko-KR" altLang="en-US" sz="1000" baseline="0" dirty="0"/>
                        <a:t>버튼을 클릭</a:t>
                      </a:r>
                      <a:endParaRPr lang="en-US" altLang="ko-KR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563" y="547687"/>
            <a:ext cx="4224337" cy="4329113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309563" y="1879424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4-1</a:t>
            </a:r>
            <a:endParaRPr lang="ko-KR" altLang="en-US" sz="600" b="1" dirty="0"/>
          </a:p>
        </p:txBody>
      </p:sp>
    </p:spTree>
    <p:extLst>
      <p:ext uri="{BB962C8B-B14F-4D97-AF65-F5344CB8AC3E}">
        <p14:creationId xmlns:p14="http://schemas.microsoft.com/office/powerpoint/2010/main" val="2997901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296449"/>
              </p:ext>
            </p:extLst>
          </p:nvPr>
        </p:nvGraphicFramePr>
        <p:xfrm>
          <a:off x="231000" y="210910"/>
          <a:ext cx="6432344" cy="92836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자립수당</a:t>
                      </a: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04730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4.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신청 전 유의사항</a:t>
                      </a: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4-2.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신청 전 유의사항의 </a:t>
                      </a:r>
                      <a:r>
                        <a:rPr lang="en-US" altLang="ko-KR" sz="1000" baseline="0" dirty="0"/>
                        <a:t>“</a:t>
                      </a:r>
                      <a:r>
                        <a:rPr lang="ko-KR" altLang="en-US" sz="1000" baseline="0" dirty="0"/>
                        <a:t>서비스 이용 및 신청방법</a:t>
                      </a:r>
                      <a:r>
                        <a:rPr lang="en-US" altLang="ko-KR" sz="1000" baseline="0" dirty="0"/>
                        <a:t>＂</a:t>
                      </a:r>
                      <a:r>
                        <a:rPr lang="ko-KR" altLang="en-US" sz="1000" baseline="0" dirty="0"/>
                        <a:t> 탭의 내용을 확인 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aseline="0" dirty="0"/>
                        <a:t> </a:t>
                      </a:r>
                      <a:r>
                        <a:rPr lang="en-US" altLang="ko-KR" sz="1000" baseline="0" dirty="0"/>
                        <a:t>- </a:t>
                      </a:r>
                      <a:r>
                        <a:rPr lang="ko-KR" altLang="en-US" sz="1000" baseline="0" dirty="0"/>
                        <a:t>하단의 </a:t>
                      </a:r>
                      <a:r>
                        <a:rPr lang="en-US" altLang="ko-KR" sz="1000" baseline="0" dirty="0"/>
                        <a:t>[</a:t>
                      </a:r>
                      <a:r>
                        <a:rPr lang="ko-KR" altLang="en-US" sz="1000" baseline="0" dirty="0"/>
                        <a:t>확인</a:t>
                      </a:r>
                      <a:r>
                        <a:rPr lang="en-US" altLang="ko-KR" sz="1000" baseline="0" dirty="0"/>
                        <a:t>] </a:t>
                      </a:r>
                      <a:r>
                        <a:rPr lang="ko-KR" altLang="en-US" sz="1000" baseline="0" dirty="0"/>
                        <a:t>버튼을 클릭하면 다음페이지로 이동함</a:t>
                      </a:r>
                      <a:endParaRPr lang="en-US" altLang="ko-KR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b="70737"/>
          <a:stretch/>
        </p:blipFill>
        <p:spPr>
          <a:xfrm>
            <a:off x="309563" y="547688"/>
            <a:ext cx="4224337" cy="126682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3" y="1860234"/>
            <a:ext cx="4224337" cy="5262563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1200543" y="1860234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4-2</a:t>
            </a:r>
            <a:endParaRPr lang="ko-KR" altLang="en-US" sz="600" b="1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3809" y="7201855"/>
            <a:ext cx="1035844" cy="35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578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760188"/>
              </p:ext>
            </p:extLst>
          </p:nvPr>
        </p:nvGraphicFramePr>
        <p:xfrm>
          <a:off x="231000" y="210910"/>
          <a:ext cx="6432344" cy="92912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05492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4.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신청 전 유의사항</a:t>
                      </a: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4-3.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신청 전 유의사항의 </a:t>
                      </a:r>
                      <a:r>
                        <a:rPr lang="en-US" altLang="ko-KR" sz="1000" baseline="0" dirty="0"/>
                        <a:t>“</a:t>
                      </a:r>
                      <a:r>
                        <a:rPr lang="ko-KR" altLang="en-US" sz="1000" baseline="0" dirty="0"/>
                        <a:t>온라인 신청서 작성 전 주의사항</a:t>
                      </a:r>
                      <a:r>
                        <a:rPr lang="en-US" altLang="ko-KR" sz="1000" baseline="0" dirty="0"/>
                        <a:t>＂</a:t>
                      </a:r>
                      <a:r>
                        <a:rPr lang="ko-KR" altLang="en-US" sz="1000" baseline="0" dirty="0"/>
                        <a:t> 탭의 내용을 확인 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aseline="0" dirty="0"/>
                        <a:t> </a:t>
                      </a:r>
                      <a:r>
                        <a:rPr lang="en-US" altLang="ko-KR" sz="1000" baseline="0" dirty="0"/>
                        <a:t>- </a:t>
                      </a:r>
                      <a:r>
                        <a:rPr lang="ko-KR" altLang="en-US" sz="1000" baseline="0" dirty="0"/>
                        <a:t>하단의 </a:t>
                      </a:r>
                      <a:r>
                        <a:rPr lang="en-US" altLang="ko-KR" sz="1000" baseline="0" dirty="0"/>
                        <a:t>[</a:t>
                      </a:r>
                      <a:r>
                        <a:rPr lang="ko-KR" altLang="en-US" sz="1000" baseline="0" dirty="0"/>
                        <a:t>확인</a:t>
                      </a:r>
                      <a:r>
                        <a:rPr lang="en-US" altLang="ko-KR" sz="1000" baseline="0" dirty="0"/>
                        <a:t>] </a:t>
                      </a:r>
                      <a:r>
                        <a:rPr lang="ko-KR" altLang="en-US" sz="1000" baseline="0" dirty="0"/>
                        <a:t>버튼을 클릭하면 다음페이지로 이동함</a:t>
                      </a:r>
                      <a:endParaRPr lang="en-US" altLang="ko-KR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" y="512445"/>
            <a:ext cx="4242435" cy="4090035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2378215" y="1813606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4-3</a:t>
            </a:r>
            <a:endParaRPr lang="ko-KR" altLang="en-US" sz="600" b="1" dirty="0"/>
          </a:p>
        </p:txBody>
      </p:sp>
    </p:spTree>
    <p:extLst>
      <p:ext uri="{BB962C8B-B14F-4D97-AF65-F5344CB8AC3E}">
        <p14:creationId xmlns:p14="http://schemas.microsoft.com/office/powerpoint/2010/main" val="3406339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873905"/>
              </p:ext>
            </p:extLst>
          </p:nvPr>
        </p:nvGraphicFramePr>
        <p:xfrm>
          <a:off x="231000" y="210910"/>
          <a:ext cx="6432344" cy="92836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31443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8969178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5.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신청인</a:t>
                      </a:r>
                      <a:r>
                        <a:rPr lang="en-US" altLang="ko-KR" sz="1000" baseline="0" dirty="0"/>
                        <a:t>/</a:t>
                      </a:r>
                      <a:r>
                        <a:rPr lang="ko-KR" altLang="en-US" sz="1000" baseline="0" dirty="0" err="1"/>
                        <a:t>가족정보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5-1.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신청인 정보 확인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/>
                        <a:t>5.2.  </a:t>
                      </a:r>
                      <a:r>
                        <a:rPr lang="ko-KR" altLang="en-US" sz="1000" baseline="0" dirty="0"/>
                        <a:t>신청인 정보가 확인되었다면 다음 버튼을 클릭하여 </a:t>
                      </a:r>
                      <a:r>
                        <a:rPr lang="en-US" altLang="ko-KR" sz="1000" baseline="0" dirty="0"/>
                        <a:t>[</a:t>
                      </a:r>
                      <a:r>
                        <a:rPr lang="ko-KR" altLang="en-US" sz="1000" baseline="0" dirty="0" err="1"/>
                        <a:t>대상자확인</a:t>
                      </a:r>
                      <a:r>
                        <a:rPr lang="en-US" altLang="ko-KR" sz="1000" baseline="0" dirty="0"/>
                        <a:t>]</a:t>
                      </a:r>
                      <a:r>
                        <a:rPr lang="ko-KR" altLang="en-US" sz="1000" baseline="0" dirty="0"/>
                        <a:t> 화면으로 이동합니다</a:t>
                      </a:r>
                      <a:endParaRPr lang="en-US" altLang="ko-KR" sz="1000" baseline="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1673735" y="4419600"/>
            <a:ext cx="221740" cy="76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34951" y="4419600"/>
            <a:ext cx="221740" cy="76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94" y="694195"/>
            <a:ext cx="4312425" cy="1968042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07" y="4103914"/>
            <a:ext cx="4329221" cy="2557462"/>
          </a:xfrm>
          <a:prstGeom prst="rect">
            <a:avLst/>
          </a:prstGeom>
        </p:spPr>
      </p:pic>
      <p:sp>
        <p:nvSpPr>
          <p:cNvPr id="6" name="타원 5"/>
          <p:cNvSpPr/>
          <p:nvPr/>
        </p:nvSpPr>
        <p:spPr>
          <a:xfrm>
            <a:off x="402119" y="2453146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5-1</a:t>
            </a:r>
            <a:endParaRPr lang="ko-KR" altLang="en-US" sz="600" b="1" dirty="0"/>
          </a:p>
        </p:txBody>
      </p:sp>
      <p:sp>
        <p:nvSpPr>
          <p:cNvPr id="20" name="타원 19"/>
          <p:cNvSpPr/>
          <p:nvPr/>
        </p:nvSpPr>
        <p:spPr>
          <a:xfrm>
            <a:off x="2869767" y="6286495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5-2</a:t>
            </a:r>
            <a:endParaRPr lang="ko-KR" altLang="en-US" sz="600" b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794" y="2775855"/>
            <a:ext cx="4312425" cy="1262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602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4726283"/>
              </p:ext>
            </p:extLst>
          </p:nvPr>
        </p:nvGraphicFramePr>
        <p:xfrm>
          <a:off x="231000" y="210910"/>
          <a:ext cx="6432344" cy="92759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03968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6.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 err="1"/>
                        <a:t>서비스선택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6-1.</a:t>
                      </a:r>
                      <a:r>
                        <a:rPr lang="en-US" altLang="ko-KR" sz="1000" baseline="0" dirty="0"/>
                        <a:t> [</a:t>
                      </a:r>
                      <a:r>
                        <a:rPr lang="ko-KR" altLang="en-US" sz="1000" baseline="0" dirty="0"/>
                        <a:t>서비스를 신청하기 위해 하위서비스를 선택 후 다음을 클릭합니다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407" y="498507"/>
            <a:ext cx="4223731" cy="1749393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87" y="3539140"/>
            <a:ext cx="4223731" cy="142585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/>
          <a:srcRect t="88448"/>
          <a:stretch/>
        </p:blipFill>
        <p:spPr>
          <a:xfrm>
            <a:off x="417726" y="5099043"/>
            <a:ext cx="4223731" cy="420890"/>
          </a:xfrm>
          <a:prstGeom prst="rect">
            <a:avLst/>
          </a:prstGeom>
        </p:spPr>
      </p:pic>
      <p:sp>
        <p:nvSpPr>
          <p:cNvPr id="11" name="사각형 설명선 10"/>
          <p:cNvSpPr/>
          <p:nvPr/>
        </p:nvSpPr>
        <p:spPr>
          <a:xfrm>
            <a:off x="1845376" y="3850996"/>
            <a:ext cx="1368432" cy="181130"/>
          </a:xfrm>
          <a:prstGeom prst="wedgeRectCallout">
            <a:avLst>
              <a:gd name="adj1" fmla="val -47761"/>
              <a:gd name="adj2" fmla="val 131810"/>
            </a:avLst>
          </a:prstGeom>
          <a:solidFill>
            <a:schemeClr val="bg1">
              <a:lumMod val="95000"/>
            </a:schemeClr>
          </a:solidFill>
          <a:ln w="31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>
                <a:solidFill>
                  <a:schemeClr val="tx1"/>
                </a:solidFill>
              </a:rPr>
              <a:t>신청인 본인만 가능</a:t>
            </a:r>
          </a:p>
        </p:txBody>
      </p:sp>
      <p:sp>
        <p:nvSpPr>
          <p:cNvPr id="5" name="타원 4"/>
          <p:cNvSpPr/>
          <p:nvPr/>
        </p:nvSpPr>
        <p:spPr>
          <a:xfrm>
            <a:off x="2344705" y="4437079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6-1</a:t>
            </a:r>
            <a:endParaRPr lang="ko-KR" altLang="en-US" sz="600" b="1" dirty="0"/>
          </a:p>
        </p:txBody>
      </p:sp>
      <p:sp>
        <p:nvSpPr>
          <p:cNvPr id="13" name="사각형 설명선 12"/>
          <p:cNvSpPr/>
          <p:nvPr/>
        </p:nvSpPr>
        <p:spPr>
          <a:xfrm>
            <a:off x="4014707" y="4833052"/>
            <a:ext cx="1706880" cy="265991"/>
          </a:xfrm>
          <a:prstGeom prst="wedgeRectCallout">
            <a:avLst>
              <a:gd name="adj1" fmla="val -79948"/>
              <a:gd name="adj2" fmla="val 70833"/>
            </a:avLst>
          </a:prstGeom>
          <a:solidFill>
            <a:schemeClr val="bg1">
              <a:lumMod val="95000"/>
            </a:schemeClr>
          </a:solidFill>
          <a:ln w="31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>
                <a:solidFill>
                  <a:schemeClr val="tx1"/>
                </a:solidFill>
              </a:rPr>
              <a:t>만 </a:t>
            </a:r>
            <a:r>
              <a:rPr lang="en-US" altLang="ko-KR" sz="800" dirty="0">
                <a:solidFill>
                  <a:schemeClr val="tx1"/>
                </a:solidFill>
              </a:rPr>
              <a:t>18</a:t>
            </a:r>
            <a:r>
              <a:rPr lang="ko-KR" altLang="en-US" sz="800" dirty="0">
                <a:solidFill>
                  <a:schemeClr val="tx1"/>
                </a:solidFill>
              </a:rPr>
              <a:t>세가 </a:t>
            </a:r>
            <a:r>
              <a:rPr lang="ko-KR" altLang="en-US" sz="800" dirty="0" err="1">
                <a:solidFill>
                  <a:schemeClr val="tx1"/>
                </a:solidFill>
              </a:rPr>
              <a:t>도래되는</a:t>
            </a:r>
            <a:r>
              <a:rPr lang="ko-KR" altLang="en-US" sz="800" dirty="0">
                <a:solidFill>
                  <a:schemeClr val="tx1"/>
                </a:solidFill>
              </a:rPr>
              <a:t> 해의 이상 나이 체크 </a:t>
            </a:r>
            <a:endParaRPr lang="ko-KR" altLang="en-US" sz="800" dirty="0">
              <a:solidFill>
                <a:srgbClr val="FF0000"/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072" y="2247900"/>
            <a:ext cx="4312425" cy="1262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637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022336"/>
              </p:ext>
            </p:extLst>
          </p:nvPr>
        </p:nvGraphicFramePr>
        <p:xfrm>
          <a:off x="231000" y="210910"/>
          <a:ext cx="6432344" cy="92836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30427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89793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7. 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신청서작성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7-1.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정보제공동의 동의 체크 클릭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500063" y="5640834"/>
            <a:ext cx="184731" cy="255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050">
              <a:latin typeface="맑은 고딕 (본문)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" y="612567"/>
            <a:ext cx="4252914" cy="1851894"/>
          </a:xfrm>
          <a:prstGeom prst="rect">
            <a:avLst/>
          </a:prstGeom>
        </p:spPr>
      </p:pic>
      <p:sp>
        <p:nvSpPr>
          <p:cNvPr id="6" name="타원 5"/>
          <p:cNvSpPr/>
          <p:nvPr/>
        </p:nvSpPr>
        <p:spPr>
          <a:xfrm>
            <a:off x="427496" y="2307056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7-1</a:t>
            </a:r>
            <a:endParaRPr lang="ko-KR" altLang="en-US" sz="600" b="1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607" y="2507327"/>
            <a:ext cx="4208632" cy="1821786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607" y="4397324"/>
            <a:ext cx="4208632" cy="206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347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764297"/>
              </p:ext>
            </p:extLst>
          </p:nvPr>
        </p:nvGraphicFramePr>
        <p:xfrm>
          <a:off x="231000" y="210910"/>
          <a:ext cx="6432344" cy="92683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30427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89640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신청서작성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7-2.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계좌정보 탭 정보 입력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7-3.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다음 버튼 클릭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388" y="632010"/>
            <a:ext cx="4347784" cy="1912338"/>
          </a:xfrm>
          <a:prstGeom prst="rect">
            <a:avLst/>
          </a:prstGeom>
        </p:spPr>
      </p:pic>
      <p:sp>
        <p:nvSpPr>
          <p:cNvPr id="13" name="타원 12"/>
          <p:cNvSpPr/>
          <p:nvPr/>
        </p:nvSpPr>
        <p:spPr>
          <a:xfrm>
            <a:off x="1284466" y="2325284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7-2</a:t>
            </a:r>
            <a:endParaRPr lang="ko-KR" altLang="en-US" sz="600" b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870" y="2606247"/>
            <a:ext cx="4252130" cy="2270378"/>
          </a:xfrm>
          <a:prstGeom prst="rect">
            <a:avLst/>
          </a:prstGeom>
        </p:spPr>
      </p:pic>
      <p:sp>
        <p:nvSpPr>
          <p:cNvPr id="18" name="타원 17"/>
          <p:cNvSpPr/>
          <p:nvPr/>
        </p:nvSpPr>
        <p:spPr>
          <a:xfrm>
            <a:off x="2828679" y="4479016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7-3</a:t>
            </a:r>
            <a:endParaRPr lang="ko-KR" altLang="en-US" sz="600" b="1" dirty="0"/>
          </a:p>
        </p:txBody>
      </p:sp>
      <p:sp>
        <p:nvSpPr>
          <p:cNvPr id="21" name="사각형 설명선 20"/>
          <p:cNvSpPr/>
          <p:nvPr/>
        </p:nvSpPr>
        <p:spPr>
          <a:xfrm>
            <a:off x="4163859" y="3683988"/>
            <a:ext cx="2283556" cy="542684"/>
          </a:xfrm>
          <a:prstGeom prst="wedgeRectCallout">
            <a:avLst>
              <a:gd name="adj1" fmla="val -84137"/>
              <a:gd name="adj2" fmla="val 109068"/>
            </a:avLst>
          </a:prstGeom>
          <a:solidFill>
            <a:schemeClr val="bg1">
              <a:lumMod val="95000"/>
            </a:schemeClr>
          </a:solidFill>
          <a:ln w="31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>
                <a:solidFill>
                  <a:schemeClr val="tx1"/>
                </a:solidFill>
              </a:rPr>
              <a:t>본인 계좌만 가능</a:t>
            </a:r>
            <a:endParaRPr lang="en-US" altLang="ko-KR" sz="800" dirty="0">
              <a:solidFill>
                <a:schemeClr val="tx1"/>
              </a:solidFill>
            </a:endParaRPr>
          </a:p>
          <a:p>
            <a:r>
              <a:rPr lang="ko-KR" altLang="en-US" sz="800" dirty="0">
                <a:solidFill>
                  <a:schemeClr val="tx1"/>
                </a:solidFill>
              </a:rPr>
              <a:t>압류방지계좌 신청 가능</a:t>
            </a:r>
            <a:endParaRPr lang="en-US" altLang="ko-KR" sz="800" dirty="0">
              <a:solidFill>
                <a:schemeClr val="tx1"/>
              </a:solidFill>
            </a:endParaRPr>
          </a:p>
          <a:p>
            <a:r>
              <a:rPr lang="ko-KR" altLang="en-US" sz="800" dirty="0">
                <a:solidFill>
                  <a:schemeClr val="tx1"/>
                </a:solidFill>
              </a:rPr>
              <a:t>연계 장애로 </a:t>
            </a:r>
            <a:r>
              <a:rPr lang="en-US" altLang="ko-KR" sz="800" dirty="0">
                <a:solidFill>
                  <a:schemeClr val="tx1"/>
                </a:solidFill>
              </a:rPr>
              <a:t>5</a:t>
            </a:r>
            <a:r>
              <a:rPr lang="ko-KR" altLang="en-US" sz="800" dirty="0">
                <a:solidFill>
                  <a:schemeClr val="tx1"/>
                </a:solidFill>
              </a:rPr>
              <a:t>번 실패 시 통장 </a:t>
            </a:r>
            <a:r>
              <a:rPr lang="ko-KR" altLang="en-US" sz="800" dirty="0" err="1">
                <a:solidFill>
                  <a:schemeClr val="tx1"/>
                </a:solidFill>
              </a:rPr>
              <a:t>사본이미지</a:t>
            </a:r>
            <a:r>
              <a:rPr lang="ko-KR" altLang="en-US" sz="800" dirty="0">
                <a:solidFill>
                  <a:schemeClr val="tx1"/>
                </a:solidFill>
              </a:rPr>
              <a:t> 첨부</a:t>
            </a:r>
          </a:p>
        </p:txBody>
      </p:sp>
    </p:spTree>
    <p:extLst>
      <p:ext uri="{BB962C8B-B14F-4D97-AF65-F5344CB8AC3E}">
        <p14:creationId xmlns:p14="http://schemas.microsoft.com/office/powerpoint/2010/main" val="35059442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99739"/>
              </p:ext>
            </p:extLst>
          </p:nvPr>
        </p:nvGraphicFramePr>
        <p:xfrm>
          <a:off x="231000" y="210909"/>
          <a:ext cx="6432344" cy="92791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31714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8962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신청서작성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7-4.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신청정보정보 탭 정보 입력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endParaRPr lang="ko-KR" altLang="en-US" sz="10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보호구분에서 아동양육시설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아동임시보호시설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아동보호치료시설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공동생활가정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가정위탁 선택 시 하단 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시설정보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검색화면이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보여줌</a:t>
                      </a:r>
                      <a:b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보호구분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선택 불필요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시설 선택 시 연계 정보로 전송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endParaRPr lang="en-US" altLang="ko-KR" sz="10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검색 시 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시설지역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및 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시설명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필수</a:t>
                      </a:r>
                      <a:b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하단 목록에서 선택</a:t>
                      </a:r>
                      <a:b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958850" y="2825750"/>
            <a:ext cx="1270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917" y="6170609"/>
            <a:ext cx="3925735" cy="350297"/>
          </a:xfrm>
          <a:prstGeom prst="rect">
            <a:avLst/>
          </a:prstGeom>
        </p:spPr>
      </p:pic>
      <p:sp>
        <p:nvSpPr>
          <p:cNvPr id="21" name="양쪽 모서리가 둥근 사각형 20"/>
          <p:cNvSpPr/>
          <p:nvPr/>
        </p:nvSpPr>
        <p:spPr bwMode="auto">
          <a:xfrm>
            <a:off x="237440" y="8519030"/>
            <a:ext cx="1260000" cy="216000"/>
          </a:xfrm>
          <a:prstGeom prst="round2SameRect">
            <a:avLst>
              <a:gd name="adj1" fmla="val 41621"/>
              <a:gd name="adj2" fmla="val 0"/>
            </a:avLst>
          </a:prstGeom>
          <a:solidFill>
            <a:srgbClr val="BACAE8">
              <a:alpha val="50196"/>
            </a:srgbClr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fontAlgn="auto">
              <a:lnSpc>
                <a:spcPts val="1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100" b="1" i="1" kern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Check Point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237440" y="8729545"/>
            <a:ext cx="6430060" cy="756000"/>
            <a:chOff x="8040216" y="6300653"/>
            <a:chExt cx="6430060" cy="756000"/>
          </a:xfrm>
          <a:solidFill>
            <a:srgbClr val="FFFF00"/>
          </a:solidFill>
        </p:grpSpPr>
        <p:sp>
          <p:nvSpPr>
            <p:cNvPr id="23" name="직사각형 22"/>
            <p:cNvSpPr/>
            <p:nvPr/>
          </p:nvSpPr>
          <p:spPr>
            <a:xfrm>
              <a:off x="8040216" y="6300653"/>
              <a:ext cx="6430060" cy="756000"/>
            </a:xfrm>
            <a:prstGeom prst="rect">
              <a:avLst/>
            </a:prstGeom>
            <a:grpFill/>
            <a:ln w="12700">
              <a:solidFill>
                <a:srgbClr val="00206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92075" latinLnBrk="0"/>
              <a:endParaRPr lang="ko-KR" altLang="en-US" sz="1050" b="1" spc="-50" dirty="0">
                <a:ln w="1270" cmpd="sng">
                  <a:solidFill>
                    <a:prstClr val="black">
                      <a:lumMod val="65000"/>
                      <a:lumOff val="35000"/>
                      <a:alpha val="9804"/>
                    </a:prst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076216" y="6337163"/>
              <a:ext cx="6394060" cy="69762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900">
                  <a:ln w="1270" cmpd="sng">
                    <a:solidFill>
                      <a:prstClr val="black">
                        <a:lumMod val="65000"/>
                        <a:lumOff val="35000"/>
                        <a:alpha val="9804"/>
                      </a:prstClr>
                    </a:solidFill>
                    <a:prstDash val="solid"/>
                    <a:miter lim="800000"/>
                  </a:ln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</a:lstStyle>
            <a:p>
              <a:pPr marL="92075" indent="-92075" fontAlgn="auto" latinLnBrk="1">
                <a:spcBef>
                  <a:spcPts val="0"/>
                </a:spcBef>
                <a:spcAft>
                  <a:spcPts val="200"/>
                </a:spcAft>
                <a:buFont typeface="Wingdings" panose="05000000000000000000" pitchFamily="2" charset="2"/>
                <a:buChar char="§"/>
                <a:defRPr/>
              </a:pPr>
              <a:r>
                <a:rPr kumimoji="0" lang="ko-KR" altLang="en-US" b="1" kern="0" spc="-7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지자체에서는 </a:t>
              </a:r>
              <a:r>
                <a:rPr kumimoji="0" lang="ko-KR" altLang="en-US" b="1" kern="0" spc="-70" dirty="0" err="1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복지로로</a:t>
              </a:r>
              <a:r>
                <a:rPr kumimoji="0" lang="ko-KR" altLang="en-US" b="1" kern="0" spc="-7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 보호종료아동이 입력한 </a:t>
              </a:r>
              <a:r>
                <a:rPr kumimoji="0" lang="ko-KR" altLang="en-US" b="1" kern="0" spc="-70" dirty="0" err="1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시설정보</a:t>
              </a:r>
              <a:r>
                <a:rPr kumimoji="0" lang="ko-KR" altLang="en-US" b="1" kern="0" spc="-7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 확인 필요</a:t>
              </a:r>
              <a:endParaRPr kumimoji="0" lang="en-US" altLang="ko-KR" b="1" kern="0" spc="-7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  <a:p>
              <a:pPr marL="152400" indent="-65088" fontAlgn="auto" latinLnBrk="1">
                <a:spcBef>
                  <a:spcPts val="0"/>
                </a:spcBef>
                <a:spcAft>
                  <a:spcPts val="200"/>
                </a:spcAft>
                <a:defRPr/>
              </a:pPr>
              <a:r>
                <a:rPr kumimoji="0" lang="en-US" altLang="ko-KR" sz="850" kern="0" spc="-70" dirty="0">
                  <a:solidFill>
                    <a:schemeClr val="tx1"/>
                  </a:solidFill>
                </a:rPr>
                <a:t>- </a:t>
              </a:r>
              <a:r>
                <a:rPr kumimoji="0" lang="ko-KR" altLang="en-US" sz="850" kern="0" spc="-70" dirty="0" err="1">
                  <a:solidFill>
                    <a:schemeClr val="tx1"/>
                  </a:solidFill>
                </a:rPr>
                <a:t>복지로에서</a:t>
              </a:r>
              <a:r>
                <a:rPr kumimoji="0" lang="ko-KR" altLang="en-US" sz="850" kern="0" spc="-70" dirty="0">
                  <a:solidFill>
                    <a:schemeClr val="tx1"/>
                  </a:solidFill>
                </a:rPr>
                <a:t> 전송된 최종 </a:t>
              </a:r>
              <a:r>
                <a:rPr kumimoji="0" lang="ko-KR" altLang="en-US" sz="1000" b="1" kern="0" spc="-70" dirty="0">
                  <a:solidFill>
                    <a:srgbClr val="FF0000"/>
                  </a:solidFill>
                </a:rPr>
                <a:t>보호기관정보</a:t>
              </a:r>
              <a:r>
                <a:rPr kumimoji="0" lang="en-US" altLang="ko-KR" sz="1000" b="1" kern="0" spc="-70" dirty="0">
                  <a:solidFill>
                    <a:srgbClr val="FF0000"/>
                  </a:solidFill>
                </a:rPr>
                <a:t>, </a:t>
              </a:r>
              <a:r>
                <a:rPr kumimoji="0" lang="ko-KR" altLang="en-US" sz="1000" b="1" kern="0" spc="-70" dirty="0">
                  <a:solidFill>
                    <a:srgbClr val="FF0000"/>
                  </a:solidFill>
                </a:rPr>
                <a:t>보호시작일자</a:t>
              </a:r>
              <a:r>
                <a:rPr kumimoji="0" lang="en-US" altLang="ko-KR" sz="1000" b="1" kern="0" spc="-70" dirty="0">
                  <a:solidFill>
                    <a:srgbClr val="FF0000"/>
                  </a:solidFill>
                </a:rPr>
                <a:t>, </a:t>
              </a:r>
              <a:r>
                <a:rPr kumimoji="0" lang="ko-KR" altLang="en-US" sz="1000" b="1" kern="0" spc="-70" dirty="0">
                  <a:solidFill>
                    <a:srgbClr val="FF0000"/>
                  </a:solidFill>
                </a:rPr>
                <a:t>보호종료일자</a:t>
              </a:r>
              <a:r>
                <a:rPr kumimoji="0" lang="en-US" altLang="ko-KR" sz="1000" b="1" kern="0" spc="-70" dirty="0">
                  <a:solidFill>
                    <a:srgbClr val="FF0000"/>
                  </a:solidFill>
                </a:rPr>
                <a:t>, </a:t>
              </a:r>
              <a:r>
                <a:rPr lang="ko-KR" altLang="en-US" sz="1000" b="1" kern="0" spc="-70" dirty="0">
                  <a:solidFill>
                    <a:srgbClr val="FF0000"/>
                  </a:solidFill>
                </a:rPr>
                <a:t>보호기간은 보호기관의 상세내역을 확인</a:t>
              </a:r>
              <a:r>
                <a:rPr lang="ko-KR" altLang="en-US" sz="850" kern="0" spc="-70" dirty="0">
                  <a:solidFill>
                    <a:schemeClr val="tx1"/>
                  </a:solidFill>
                </a:rPr>
                <a:t>하여</a:t>
              </a:r>
              <a:r>
                <a:rPr lang="en-US" altLang="ko-KR" sz="850" kern="0" spc="-70" dirty="0">
                  <a:solidFill>
                    <a:schemeClr val="tx1"/>
                  </a:solidFill>
                </a:rPr>
                <a:t>, </a:t>
              </a:r>
              <a:r>
                <a:rPr lang="ko-KR" altLang="en-US" sz="850" kern="0" spc="-70" dirty="0">
                  <a:solidFill>
                    <a:schemeClr val="tx1"/>
                  </a:solidFill>
                </a:rPr>
                <a:t>상이할 경우 보호종료아동과 확인하여 변경하여 신청저장하시기 바랍니다</a:t>
              </a:r>
              <a:r>
                <a:rPr lang="en-US" altLang="ko-KR" sz="850" kern="0" spc="-70" dirty="0">
                  <a:solidFill>
                    <a:schemeClr val="tx1"/>
                  </a:solidFill>
                </a:rPr>
                <a:t>.</a:t>
              </a:r>
            </a:p>
            <a:p>
              <a:pPr marL="152400" indent="-65088" fontAlgn="auto" latinLnBrk="1">
                <a:spcBef>
                  <a:spcPts val="0"/>
                </a:spcBef>
                <a:spcAft>
                  <a:spcPts val="200"/>
                </a:spcAft>
                <a:defRPr/>
              </a:pPr>
              <a:r>
                <a:rPr kumimoji="0" lang="ko-KR" altLang="en-US" sz="850" kern="0" spc="-70" dirty="0">
                  <a:solidFill>
                    <a:schemeClr val="tx1"/>
                  </a:solidFill>
                </a:rPr>
                <a:t> </a:t>
              </a:r>
              <a:r>
                <a:rPr kumimoji="0" lang="en-US" altLang="ko-KR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 </a:t>
              </a:r>
              <a:r>
                <a:rPr kumimoji="0" lang="ko-KR" altLang="en-US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행복</a:t>
              </a:r>
              <a:r>
                <a:rPr kumimoji="0" lang="en-US" altLang="ko-KR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e</a:t>
              </a:r>
              <a:r>
                <a:rPr kumimoji="0" lang="ko-KR" altLang="en-US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음에서 상세내역확인 및 변경 방법은 </a:t>
              </a:r>
              <a:r>
                <a:rPr kumimoji="0" lang="en-US" altLang="ko-KR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19~22Page(</a:t>
              </a:r>
              <a:r>
                <a:rPr kumimoji="0" lang="ko-KR" altLang="en-US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행복</a:t>
              </a:r>
              <a:r>
                <a:rPr kumimoji="0" lang="en-US" altLang="ko-KR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e</a:t>
              </a:r>
              <a:r>
                <a:rPr kumimoji="0" lang="ko-KR" altLang="en-US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음 매뉴얼</a:t>
              </a:r>
              <a:r>
                <a:rPr kumimoji="0" lang="en-US" altLang="ko-KR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)</a:t>
              </a:r>
              <a:r>
                <a:rPr kumimoji="0" lang="ko-KR" altLang="en-US" sz="850" b="1" kern="0" spc="-70" dirty="0">
                  <a:solidFill>
                    <a:srgbClr val="002060"/>
                  </a:solidFill>
                  <a:sym typeface="Wingdings" panose="05000000000000000000" pitchFamily="2" charset="2"/>
                </a:rPr>
                <a:t> 참조</a:t>
              </a:r>
              <a:endParaRPr kumimoji="0" lang="en-US" altLang="ko-KR" sz="850" b="1" u="sng" kern="0" spc="-70" dirty="0">
                <a:solidFill>
                  <a:srgbClr val="002060"/>
                </a:solidFill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74" y="578592"/>
            <a:ext cx="4378224" cy="1770014"/>
          </a:xfrm>
          <a:prstGeom prst="rect">
            <a:avLst/>
          </a:prstGeom>
        </p:spPr>
      </p:pic>
      <p:sp>
        <p:nvSpPr>
          <p:cNvPr id="13" name="타원 12"/>
          <p:cNvSpPr/>
          <p:nvPr/>
        </p:nvSpPr>
        <p:spPr>
          <a:xfrm>
            <a:off x="2094585" y="2168058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7-4</a:t>
            </a:r>
            <a:endParaRPr lang="ko-KR" altLang="en-US" sz="600" b="1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441" y="2393673"/>
            <a:ext cx="4294382" cy="3755074"/>
          </a:xfrm>
          <a:prstGeom prst="rect">
            <a:avLst/>
          </a:prstGeom>
        </p:spPr>
      </p:pic>
      <p:cxnSp>
        <p:nvCxnSpPr>
          <p:cNvPr id="54" name="꺾인 연결선 53"/>
          <p:cNvCxnSpPr/>
          <p:nvPr/>
        </p:nvCxnSpPr>
        <p:spPr>
          <a:xfrm rot="5400000">
            <a:off x="1769508" y="3880751"/>
            <a:ext cx="510238" cy="285049"/>
          </a:xfrm>
          <a:prstGeom prst="bentConnector3">
            <a:avLst/>
          </a:prstGeom>
          <a:ln w="9525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55"/>
          <p:cNvSpPr/>
          <p:nvPr/>
        </p:nvSpPr>
        <p:spPr>
          <a:xfrm>
            <a:off x="432243" y="5321388"/>
            <a:ext cx="4133850" cy="277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5" name="사각형 설명선 14"/>
          <p:cNvSpPr/>
          <p:nvPr/>
        </p:nvSpPr>
        <p:spPr>
          <a:xfrm>
            <a:off x="4468233" y="3095366"/>
            <a:ext cx="1913217" cy="359786"/>
          </a:xfrm>
          <a:prstGeom prst="wedgeRectCallout">
            <a:avLst>
              <a:gd name="adj1" fmla="val -54741"/>
              <a:gd name="adj2" fmla="val 93597"/>
            </a:avLst>
          </a:prstGeom>
          <a:solidFill>
            <a:schemeClr val="bg1">
              <a:lumMod val="95000"/>
            </a:schemeClr>
          </a:solidFill>
          <a:ln w="31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" indent="-57150"/>
            <a:r>
              <a:rPr lang="en-US" altLang="ko-KR" sz="800" dirty="0">
                <a:solidFill>
                  <a:schemeClr val="tx1"/>
                </a:solidFill>
              </a:rPr>
              <a:t>- </a:t>
            </a:r>
            <a:r>
              <a:rPr lang="ko-KR" altLang="en-US" sz="800" dirty="0" err="1">
                <a:solidFill>
                  <a:schemeClr val="tx1"/>
                </a:solidFill>
              </a:rPr>
              <a:t>보호종료</a:t>
            </a:r>
            <a:r>
              <a:rPr lang="ko-KR" altLang="en-US" sz="800" dirty="0">
                <a:solidFill>
                  <a:schemeClr val="tx1"/>
                </a:solidFill>
              </a:rPr>
              <a:t> 아동의 최종 보호기관을 조회하여 선택해야 함</a:t>
            </a:r>
          </a:p>
        </p:txBody>
      </p:sp>
      <p:sp>
        <p:nvSpPr>
          <p:cNvPr id="60" name="사각형 설명선 59"/>
          <p:cNvSpPr/>
          <p:nvPr/>
        </p:nvSpPr>
        <p:spPr>
          <a:xfrm>
            <a:off x="4684473" y="4627916"/>
            <a:ext cx="1913217" cy="1663944"/>
          </a:xfrm>
          <a:prstGeom prst="wedgeRectCallout">
            <a:avLst>
              <a:gd name="adj1" fmla="val -54243"/>
              <a:gd name="adj2" fmla="val 55360"/>
            </a:avLst>
          </a:prstGeom>
          <a:solidFill>
            <a:schemeClr val="bg1">
              <a:lumMod val="95000"/>
            </a:schemeClr>
          </a:solidFill>
          <a:ln w="31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3500" indent="-63500">
              <a:buFontTx/>
              <a:buChar char="-"/>
            </a:pPr>
            <a:r>
              <a:rPr lang="ko-KR" altLang="en-US" sz="800" dirty="0">
                <a:solidFill>
                  <a:schemeClr val="tx1"/>
                </a:solidFill>
              </a:rPr>
              <a:t>최종 보호기관의 보호시작일자와 보호종료일자를 입력</a:t>
            </a:r>
            <a:endParaRPr lang="en-US" altLang="ko-KR" sz="800" dirty="0">
              <a:solidFill>
                <a:schemeClr val="tx1"/>
              </a:solidFill>
            </a:endParaRPr>
          </a:p>
          <a:p>
            <a:pPr marL="171450" indent="-171450">
              <a:buFontTx/>
              <a:buChar char="-"/>
            </a:pPr>
            <a:endParaRPr lang="en-US" altLang="ko-KR" sz="800" dirty="0">
              <a:solidFill>
                <a:schemeClr val="tx1"/>
              </a:solidFill>
            </a:endParaRPr>
          </a:p>
          <a:p>
            <a:pPr marL="57150" indent="-57150"/>
            <a:r>
              <a:rPr lang="en-US" altLang="ko-KR" sz="800" dirty="0">
                <a:solidFill>
                  <a:schemeClr val="tx1"/>
                </a:solidFill>
              </a:rPr>
              <a:t>- </a:t>
            </a:r>
            <a:r>
              <a:rPr lang="ko-KR" altLang="en-US" sz="800" dirty="0">
                <a:solidFill>
                  <a:schemeClr val="tx1"/>
                </a:solidFill>
              </a:rPr>
              <a:t>보호기간을 자동계산하여 지자체로 전송</a:t>
            </a:r>
            <a:endParaRPr lang="en-US" altLang="ko-KR" sz="800" dirty="0">
              <a:solidFill>
                <a:schemeClr val="tx1"/>
              </a:solidFill>
            </a:endParaRPr>
          </a:p>
          <a:p>
            <a:endParaRPr lang="en-US" altLang="ko-KR" sz="800" dirty="0">
              <a:solidFill>
                <a:schemeClr val="tx1"/>
              </a:solidFill>
            </a:endParaRPr>
          </a:p>
          <a:p>
            <a:pPr marL="50800" indent="-50800"/>
            <a:r>
              <a:rPr lang="en-US" altLang="ko-KR" sz="800" dirty="0">
                <a:solidFill>
                  <a:schemeClr val="tx1"/>
                </a:solidFill>
              </a:rPr>
              <a:t>- </a:t>
            </a:r>
            <a:r>
              <a:rPr lang="ko-KR" altLang="en-US" sz="800" dirty="0">
                <a:solidFill>
                  <a:schemeClr val="tx1"/>
                </a:solidFill>
              </a:rPr>
              <a:t>보호종료일자가</a:t>
            </a:r>
            <a:r>
              <a:rPr lang="ko-KR" altLang="en-US" sz="800" dirty="0">
                <a:solidFill>
                  <a:srgbClr val="FF0000"/>
                </a:solidFill>
              </a:rPr>
              <a:t> </a:t>
            </a:r>
            <a:r>
              <a:rPr lang="en-US" altLang="ko-KR" sz="800" dirty="0">
                <a:solidFill>
                  <a:srgbClr val="FF0000"/>
                </a:solidFill>
              </a:rPr>
              <a:t>2018</a:t>
            </a:r>
            <a:r>
              <a:rPr lang="ko-KR" altLang="en-US" sz="800" dirty="0">
                <a:solidFill>
                  <a:srgbClr val="FF0000"/>
                </a:solidFill>
              </a:rPr>
              <a:t>년 </a:t>
            </a:r>
            <a:r>
              <a:rPr lang="en-US" altLang="ko-KR" sz="800" dirty="0">
                <a:solidFill>
                  <a:srgbClr val="FF0000"/>
                </a:solidFill>
              </a:rPr>
              <a:t>8</a:t>
            </a:r>
            <a:r>
              <a:rPr lang="ko-KR" altLang="en-US" sz="800" dirty="0">
                <a:solidFill>
                  <a:srgbClr val="FF0000"/>
                </a:solidFill>
              </a:rPr>
              <a:t>월</a:t>
            </a:r>
            <a:r>
              <a:rPr lang="ko-KR" altLang="en-US" sz="800" dirty="0">
                <a:solidFill>
                  <a:schemeClr val="tx1"/>
                </a:solidFill>
              </a:rPr>
              <a:t> </a:t>
            </a:r>
            <a:r>
              <a:rPr lang="ko-KR" altLang="en-US" sz="800" dirty="0">
                <a:solidFill>
                  <a:srgbClr val="FF0000"/>
                </a:solidFill>
              </a:rPr>
              <a:t>이후</a:t>
            </a:r>
            <a:r>
              <a:rPr lang="ko-KR" altLang="en-US" sz="800" dirty="0">
                <a:solidFill>
                  <a:schemeClr val="tx1"/>
                </a:solidFill>
              </a:rPr>
              <a:t>인 경우 신청 가능</a:t>
            </a:r>
            <a:endParaRPr lang="en-US" altLang="ko-KR" sz="800" dirty="0">
              <a:solidFill>
                <a:schemeClr val="tx1"/>
              </a:solidFill>
            </a:endParaRPr>
          </a:p>
          <a:p>
            <a:pPr marL="50800" indent="-50800"/>
            <a:endParaRPr lang="en-US" altLang="ko-KR" sz="800" dirty="0">
              <a:solidFill>
                <a:schemeClr val="tx1"/>
              </a:solidFill>
            </a:endParaRPr>
          </a:p>
          <a:p>
            <a:pPr marL="50800" indent="-50800"/>
            <a:r>
              <a:rPr lang="en-US" altLang="ko-KR" sz="800" dirty="0">
                <a:solidFill>
                  <a:schemeClr val="tx1"/>
                </a:solidFill>
              </a:rPr>
              <a:t>- </a:t>
            </a:r>
            <a:r>
              <a:rPr lang="ko-KR" altLang="en-US" sz="800" dirty="0">
                <a:solidFill>
                  <a:schemeClr val="tx1"/>
                </a:solidFill>
              </a:rPr>
              <a:t>보호종료일자가 </a:t>
            </a:r>
            <a:r>
              <a:rPr lang="ko-KR" altLang="en-US" sz="800" dirty="0">
                <a:solidFill>
                  <a:srgbClr val="FF0000"/>
                </a:solidFill>
              </a:rPr>
              <a:t>신청일 </a:t>
            </a:r>
            <a:r>
              <a:rPr lang="en-US" altLang="ko-KR" sz="800" dirty="0">
                <a:solidFill>
                  <a:srgbClr val="FF0000"/>
                </a:solidFill>
              </a:rPr>
              <a:t>30</a:t>
            </a:r>
            <a:r>
              <a:rPr lang="ko-KR" altLang="en-US" sz="800" dirty="0">
                <a:solidFill>
                  <a:srgbClr val="FF0000"/>
                </a:solidFill>
              </a:rPr>
              <a:t>일 이내</a:t>
            </a:r>
            <a:r>
              <a:rPr lang="ko-KR" altLang="en-US" sz="800" dirty="0">
                <a:solidFill>
                  <a:schemeClr val="tx1"/>
                </a:solidFill>
              </a:rPr>
              <a:t>인 경우에만 신청 가능</a:t>
            </a:r>
          </a:p>
        </p:txBody>
      </p:sp>
    </p:spTree>
    <p:extLst>
      <p:ext uri="{BB962C8B-B14F-4D97-AF65-F5344CB8AC3E}">
        <p14:creationId xmlns:p14="http://schemas.microsoft.com/office/powerpoint/2010/main" val="9139462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885076"/>
              </p:ext>
            </p:extLst>
          </p:nvPr>
        </p:nvGraphicFramePr>
        <p:xfrm>
          <a:off x="231000" y="210910"/>
          <a:ext cx="6432344" cy="92759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30427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89717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온라인신청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 시 사용자가 간단히 신청하도록 필수 입력 값만 받음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지자체에서 확인이 가능한 항목은 받지 않음</a:t>
                      </a:r>
                      <a:b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sp>
        <p:nvSpPr>
          <p:cNvPr id="62" name="직사각형 61"/>
          <p:cNvSpPr/>
          <p:nvPr/>
        </p:nvSpPr>
        <p:spPr>
          <a:xfrm>
            <a:off x="311140" y="558427"/>
            <a:ext cx="4108460" cy="1633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600" b="1" dirty="0">
                <a:solidFill>
                  <a:schemeClr val="tx1"/>
                </a:solidFill>
              </a:rPr>
              <a:t>* </a:t>
            </a:r>
            <a:r>
              <a:rPr lang="ko-KR" altLang="en-US" sz="600" b="1" dirty="0">
                <a:solidFill>
                  <a:schemeClr val="tx1"/>
                </a:solidFill>
              </a:rPr>
              <a:t>보호기관 </a:t>
            </a:r>
            <a:r>
              <a:rPr lang="ko-KR" altLang="en-US" sz="600" b="1" dirty="0" err="1">
                <a:solidFill>
                  <a:schemeClr val="tx1"/>
                </a:solidFill>
              </a:rPr>
              <a:t>온라인신청</a:t>
            </a:r>
            <a:r>
              <a:rPr lang="ko-KR" altLang="en-US" sz="600" b="1" dirty="0">
                <a:solidFill>
                  <a:schemeClr val="tx1"/>
                </a:solidFill>
              </a:rPr>
              <a:t> 입력 값 의사결정 요청 </a:t>
            </a:r>
          </a:p>
        </p:txBody>
      </p:sp>
      <p:graphicFrame>
        <p:nvGraphicFramePr>
          <p:cNvPr id="63" name="표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289086"/>
              </p:ext>
            </p:extLst>
          </p:nvPr>
        </p:nvGraphicFramePr>
        <p:xfrm>
          <a:off x="391656" y="731258"/>
          <a:ext cx="4126368" cy="256032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031592">
                  <a:extLst>
                    <a:ext uri="{9D8B030D-6E8A-4147-A177-3AD203B41FA5}">
                      <a16:colId xmlns:a16="http://schemas.microsoft.com/office/drawing/2014/main" val="2023161759"/>
                    </a:ext>
                  </a:extLst>
                </a:gridCol>
                <a:gridCol w="1031592">
                  <a:extLst>
                    <a:ext uri="{9D8B030D-6E8A-4147-A177-3AD203B41FA5}">
                      <a16:colId xmlns:a16="http://schemas.microsoft.com/office/drawing/2014/main" val="674685516"/>
                    </a:ext>
                  </a:extLst>
                </a:gridCol>
                <a:gridCol w="1031592">
                  <a:extLst>
                    <a:ext uri="{9D8B030D-6E8A-4147-A177-3AD203B41FA5}">
                      <a16:colId xmlns:a16="http://schemas.microsoft.com/office/drawing/2014/main" val="3804565111"/>
                    </a:ext>
                  </a:extLst>
                </a:gridCol>
                <a:gridCol w="1031592">
                  <a:extLst>
                    <a:ext uri="{9D8B030D-6E8A-4147-A177-3AD203B41FA5}">
                      <a16:colId xmlns:a16="http://schemas.microsoft.com/office/drawing/2014/main" val="282454855"/>
                    </a:ext>
                  </a:extLst>
                </a:gridCol>
              </a:tblGrid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 err="1">
                          <a:solidFill>
                            <a:schemeClr val="tx1"/>
                          </a:solidFill>
                        </a:rPr>
                        <a:t>입력값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서식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행복</a:t>
                      </a: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e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 err="1">
                          <a:solidFill>
                            <a:schemeClr val="tx1"/>
                          </a:solidFill>
                        </a:rPr>
                        <a:t>온라인신청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5639029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 err="1">
                          <a:solidFill>
                            <a:schemeClr val="tx1"/>
                          </a:solidFill>
                        </a:rPr>
                        <a:t>보호기관명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○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 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조회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 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조회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143501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사업자등록번호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자동입력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6069607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대표자명</a:t>
                      </a: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600" dirty="0" err="1">
                          <a:solidFill>
                            <a:schemeClr val="tx1"/>
                          </a:solidFill>
                        </a:rPr>
                        <a:t>위탁부모</a:t>
                      </a: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자동입력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7890379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대표자 주민등록번호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자동입력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6532402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연락처</a:t>
                      </a: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전화</a:t>
                      </a: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선택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513632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연락처</a:t>
                      </a: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휴대전화</a:t>
                      </a: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선택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2823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보호기관</a:t>
                      </a: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위탁가정</a:t>
                      </a: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주소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자동입력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자동입력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380864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E-mail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선택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5432406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 err="1">
                          <a:solidFill>
                            <a:schemeClr val="tx1"/>
                          </a:solidFill>
                        </a:rPr>
                        <a:t>보호구분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선택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체크박스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자동입력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2601308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 err="1">
                          <a:solidFill>
                            <a:schemeClr val="tx1"/>
                          </a:solidFill>
                        </a:rPr>
                        <a:t>보호구분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600" dirty="0" err="1">
                          <a:solidFill>
                            <a:schemeClr val="tx1"/>
                          </a:solidFill>
                        </a:rPr>
                        <a:t>기타사유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선택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6390862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보호시작일자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 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7299343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보호종료일자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 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5614627"/>
                  </a:ext>
                </a:extLst>
              </a:tr>
              <a:tr h="1174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600" dirty="0" err="1">
                          <a:solidFill>
                            <a:schemeClr val="tx1"/>
                          </a:solidFill>
                        </a:rPr>
                        <a:t>보호합산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600" dirty="0" err="1">
                          <a:solidFill>
                            <a:schemeClr val="tx1"/>
                          </a:solidFill>
                        </a:rPr>
                        <a:t>개월수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 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자동입력</a:t>
                      </a:r>
                      <a:r>
                        <a:rPr kumimoji="0" lang="en-US" altLang="ko-KR" sz="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025985"/>
                  </a:ext>
                </a:extLst>
              </a:tr>
            </a:tbl>
          </a:graphicData>
        </a:graphic>
      </p:graphicFrame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1262" y="3839588"/>
            <a:ext cx="3362082" cy="3478634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00" y="3839588"/>
            <a:ext cx="2994062" cy="3916450"/>
          </a:xfrm>
          <a:prstGeom prst="rect">
            <a:avLst/>
          </a:prstGeom>
        </p:spPr>
      </p:pic>
      <p:sp>
        <p:nvSpPr>
          <p:cNvPr id="44" name="직사각형 43"/>
          <p:cNvSpPr/>
          <p:nvPr/>
        </p:nvSpPr>
        <p:spPr>
          <a:xfrm>
            <a:off x="311140" y="3630428"/>
            <a:ext cx="4108460" cy="1633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600" b="1" dirty="0">
                <a:solidFill>
                  <a:schemeClr val="tx1"/>
                </a:solidFill>
              </a:rPr>
              <a:t>* </a:t>
            </a:r>
            <a:r>
              <a:rPr lang="ko-KR" altLang="en-US" sz="600" b="1" dirty="0">
                <a:solidFill>
                  <a:schemeClr val="tx1"/>
                </a:solidFill>
              </a:rPr>
              <a:t>서식 및 행복</a:t>
            </a:r>
            <a:r>
              <a:rPr lang="en-US" altLang="ko-KR" sz="600" b="1" dirty="0">
                <a:solidFill>
                  <a:schemeClr val="tx1"/>
                </a:solidFill>
              </a:rPr>
              <a:t>e</a:t>
            </a:r>
            <a:r>
              <a:rPr lang="ko-KR" altLang="en-US" sz="600" b="1" dirty="0">
                <a:solidFill>
                  <a:schemeClr val="tx1"/>
                </a:solidFill>
              </a:rPr>
              <a:t>음 화면 참조</a:t>
            </a:r>
          </a:p>
        </p:txBody>
      </p:sp>
    </p:spTree>
    <p:extLst>
      <p:ext uri="{BB962C8B-B14F-4D97-AF65-F5344CB8AC3E}">
        <p14:creationId xmlns:p14="http://schemas.microsoft.com/office/powerpoint/2010/main" val="2035207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189417"/>
              </p:ext>
            </p:extLst>
          </p:nvPr>
        </p:nvGraphicFramePr>
        <p:xfrm>
          <a:off x="231000" y="210910"/>
          <a:ext cx="6432344" cy="92912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32094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8970287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8.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 err="1"/>
                        <a:t>신청정보</a:t>
                      </a:r>
                      <a:r>
                        <a:rPr lang="ko-KR" altLang="en-US" sz="1000" baseline="0" dirty="0"/>
                        <a:t> 입력</a:t>
                      </a:r>
                      <a:endParaRPr lang="en-US" altLang="ko-KR" sz="100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8-1.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구비서류</a:t>
                      </a:r>
                      <a:r>
                        <a:rPr lang="en-US" altLang="ko-KR" sz="1000" baseline="0" dirty="0"/>
                        <a:t>/</a:t>
                      </a:r>
                      <a:r>
                        <a:rPr lang="ko-KR" altLang="en-US" sz="1000" baseline="0" dirty="0"/>
                        <a:t>첨부 파일을 확인후 첨부 필요시 첨부 합니다</a:t>
                      </a:r>
                      <a:r>
                        <a:rPr lang="en-US" altLang="ko-KR" sz="1000" baseline="0" dirty="0"/>
                        <a:t>.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/>
                        <a:t>8-2. </a:t>
                      </a:r>
                      <a:r>
                        <a:rPr lang="ko-KR" altLang="en-US" sz="1000" baseline="0" dirty="0"/>
                        <a:t>제출 버튼을 클릭 합니다</a:t>
                      </a:r>
                      <a:r>
                        <a:rPr lang="en-US" altLang="ko-KR" sz="1000" baseline="0" dirty="0"/>
                        <a:t>.</a:t>
                      </a: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4723930"/>
            <a:ext cx="4241800" cy="40075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00" y="607998"/>
            <a:ext cx="4327525" cy="272500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961" y="3443788"/>
            <a:ext cx="4284663" cy="1198061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368018" y="2135119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8-1</a:t>
            </a:r>
            <a:endParaRPr lang="ko-KR" altLang="en-US" sz="600" b="1" dirty="0"/>
          </a:p>
        </p:txBody>
      </p:sp>
      <p:sp>
        <p:nvSpPr>
          <p:cNvPr id="9" name="사각형 설명선 8"/>
          <p:cNvSpPr/>
          <p:nvPr/>
        </p:nvSpPr>
        <p:spPr>
          <a:xfrm>
            <a:off x="3851754" y="2512948"/>
            <a:ext cx="2605559" cy="565700"/>
          </a:xfrm>
          <a:prstGeom prst="wedgeRectCallout">
            <a:avLst>
              <a:gd name="adj1" fmla="val -66511"/>
              <a:gd name="adj2" fmla="val 122558"/>
            </a:avLst>
          </a:prstGeom>
          <a:solidFill>
            <a:schemeClr val="bg1">
              <a:lumMod val="95000"/>
            </a:schemeClr>
          </a:solidFill>
          <a:ln w="31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 err="1">
                <a:solidFill>
                  <a:schemeClr val="tx1"/>
                </a:solidFill>
              </a:rPr>
              <a:t>필수서류</a:t>
            </a:r>
            <a:r>
              <a:rPr lang="ko-KR" altLang="en-US" sz="800" dirty="0">
                <a:solidFill>
                  <a:schemeClr val="tx1"/>
                </a:solidFill>
              </a:rPr>
              <a:t> </a:t>
            </a:r>
            <a:r>
              <a:rPr lang="en-US" altLang="ko-KR" sz="800" dirty="0">
                <a:solidFill>
                  <a:schemeClr val="tx1"/>
                </a:solidFill>
              </a:rPr>
              <a:t>: </a:t>
            </a:r>
            <a:r>
              <a:rPr lang="ko-KR" altLang="en-US" sz="800" dirty="0">
                <a:solidFill>
                  <a:schemeClr val="tx1"/>
                </a:solidFill>
              </a:rPr>
              <a:t>사이버 </a:t>
            </a:r>
            <a:r>
              <a:rPr lang="ko-KR" altLang="en-US" sz="800" dirty="0" err="1">
                <a:solidFill>
                  <a:schemeClr val="tx1"/>
                </a:solidFill>
              </a:rPr>
              <a:t>이수증</a:t>
            </a:r>
            <a:endParaRPr lang="en-US" altLang="ko-KR" sz="800" dirty="0">
              <a:solidFill>
                <a:schemeClr val="tx1"/>
              </a:solidFill>
            </a:endParaRPr>
          </a:p>
          <a:p>
            <a:r>
              <a:rPr lang="ko-KR" altLang="en-US" sz="800" dirty="0">
                <a:solidFill>
                  <a:schemeClr val="tx1"/>
                </a:solidFill>
              </a:rPr>
              <a:t>추가서류 </a:t>
            </a:r>
            <a:r>
              <a:rPr lang="en-US" altLang="ko-KR" sz="800" dirty="0">
                <a:solidFill>
                  <a:schemeClr val="tx1"/>
                </a:solidFill>
              </a:rPr>
              <a:t>: </a:t>
            </a:r>
            <a:r>
              <a:rPr lang="ko-KR" altLang="en-US" sz="800" dirty="0">
                <a:solidFill>
                  <a:schemeClr val="tx1"/>
                </a:solidFill>
              </a:rPr>
              <a:t>수급계좌가 압류방지계좌 시 통장사본 첨부</a:t>
            </a:r>
            <a:r>
              <a:rPr lang="en-US" altLang="ko-KR" sz="800" dirty="0">
                <a:solidFill>
                  <a:schemeClr val="tx1"/>
                </a:solidFill>
              </a:rPr>
              <a:t>,</a:t>
            </a:r>
            <a:r>
              <a:rPr lang="ko-KR" altLang="en-US" sz="800" dirty="0">
                <a:solidFill>
                  <a:schemeClr val="tx1"/>
                </a:solidFill>
              </a:rPr>
              <a:t> 수급 계좌번호 확인 </a:t>
            </a:r>
            <a:r>
              <a:rPr lang="en-US" altLang="ko-KR" sz="800" dirty="0">
                <a:solidFill>
                  <a:schemeClr val="tx1"/>
                </a:solidFill>
              </a:rPr>
              <a:t>5</a:t>
            </a:r>
            <a:r>
              <a:rPr lang="ko-KR" altLang="en-US" sz="800" dirty="0">
                <a:solidFill>
                  <a:schemeClr val="tx1"/>
                </a:solidFill>
              </a:rPr>
              <a:t>회 이상 실패 시 통장 사본 첨부</a:t>
            </a:r>
            <a:endParaRPr lang="en-US" altLang="ko-KR" sz="800" dirty="0">
              <a:solidFill>
                <a:schemeClr val="tx1"/>
              </a:solidFill>
            </a:endParaRPr>
          </a:p>
          <a:p>
            <a:r>
              <a:rPr lang="en-US" altLang="ko-KR" sz="800" dirty="0">
                <a:solidFill>
                  <a:schemeClr val="tx1"/>
                </a:solidFill>
              </a:rPr>
              <a:t> *</a:t>
            </a:r>
            <a:r>
              <a:rPr lang="ko-KR" altLang="en-US" sz="800" dirty="0">
                <a:solidFill>
                  <a:schemeClr val="tx1"/>
                </a:solidFill>
              </a:rPr>
              <a:t>구비서류 불필요 시 제출하지 않음</a:t>
            </a: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757238" y="4723930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8-2</a:t>
            </a:r>
            <a:endParaRPr lang="ko-KR" altLang="en-US" sz="600" b="1" dirty="0"/>
          </a:p>
        </p:txBody>
      </p:sp>
    </p:spTree>
    <p:extLst>
      <p:ext uri="{BB962C8B-B14F-4D97-AF65-F5344CB8AC3E}">
        <p14:creationId xmlns:p14="http://schemas.microsoft.com/office/powerpoint/2010/main" val="2011216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379222"/>
              </p:ext>
            </p:extLst>
          </p:nvPr>
        </p:nvGraphicFramePr>
        <p:xfrm>
          <a:off x="231000" y="210910"/>
          <a:ext cx="6432344" cy="92759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03968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9.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복지서비스 </a:t>
                      </a:r>
                      <a:r>
                        <a:rPr lang="ko-KR" altLang="en-US" sz="1000" baseline="0" dirty="0" err="1"/>
                        <a:t>신청완료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9-1.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서비스신청이 완료되면 </a:t>
                      </a:r>
                      <a:r>
                        <a:rPr lang="ko-KR" altLang="en-US" sz="1000" baseline="0" dirty="0" err="1"/>
                        <a:t>신청정보는</a:t>
                      </a:r>
                      <a:r>
                        <a:rPr lang="ko-KR" altLang="en-US" sz="1000" baseline="0" dirty="0"/>
                        <a:t> 해당 지자체로 전송되어 </a:t>
                      </a:r>
                      <a:r>
                        <a:rPr lang="ko-KR" altLang="en-US" sz="1000" baseline="0" dirty="0" err="1"/>
                        <a:t>접수처리가</a:t>
                      </a:r>
                      <a:r>
                        <a:rPr lang="ko-KR" altLang="en-US" sz="1000" baseline="0" dirty="0"/>
                        <a:t> 됩니다</a:t>
                      </a:r>
                      <a:r>
                        <a:rPr lang="en-US" altLang="ko-KR" sz="1000" baseline="0" dirty="0"/>
                        <a:t>.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/>
                        <a:t>9-2 </a:t>
                      </a:r>
                      <a:r>
                        <a:rPr lang="ko-KR" altLang="en-US" sz="1000" baseline="0" dirty="0"/>
                        <a:t>신청진행상태 화면으로 이동</a:t>
                      </a:r>
                      <a:endParaRPr lang="en-US" altLang="ko-KR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2813050" y="3536950"/>
            <a:ext cx="158750" cy="82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" y="503010"/>
            <a:ext cx="4295775" cy="5738386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3517022" y="2063162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9-1</a:t>
            </a:r>
            <a:endParaRPr lang="ko-KR" altLang="en-US" sz="600" b="1" dirty="0"/>
          </a:p>
        </p:txBody>
      </p:sp>
      <p:sp>
        <p:nvSpPr>
          <p:cNvPr id="10" name="타원 9"/>
          <p:cNvSpPr/>
          <p:nvPr/>
        </p:nvSpPr>
        <p:spPr>
          <a:xfrm>
            <a:off x="2507611" y="5854112"/>
            <a:ext cx="145133" cy="143550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9-2</a:t>
            </a:r>
            <a:endParaRPr lang="ko-KR" altLang="en-US" sz="600" b="1" dirty="0"/>
          </a:p>
        </p:txBody>
      </p:sp>
    </p:spTree>
    <p:extLst>
      <p:ext uri="{BB962C8B-B14F-4D97-AF65-F5344CB8AC3E}">
        <p14:creationId xmlns:p14="http://schemas.microsoft.com/office/powerpoint/2010/main" val="38211908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474890"/>
              </p:ext>
            </p:extLst>
          </p:nvPr>
        </p:nvGraphicFramePr>
        <p:xfrm>
          <a:off x="231000" y="210910"/>
          <a:ext cx="6432344" cy="92836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04730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10.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 err="1"/>
                        <a:t>서비스신청</a:t>
                      </a:r>
                      <a:r>
                        <a:rPr lang="ko-KR" altLang="en-US" sz="1000" baseline="0" dirty="0"/>
                        <a:t> 현황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10-1.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서비스 신청 후 진행상태를 확인하는 화면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/>
                        <a:t>10-2 </a:t>
                      </a:r>
                      <a:r>
                        <a:rPr lang="ko-KR" altLang="en-US" sz="1000" baseline="0" dirty="0"/>
                        <a:t>신청서 제출이 완료되면 제출 상태로 건수가 표기됨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aseline="0" dirty="0"/>
                        <a:t>숫자를 클릭하면 신청 목록화면으로 이동됨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/>
                        <a:t>* </a:t>
                      </a:r>
                      <a:r>
                        <a:rPr lang="ko-KR" altLang="en-US" sz="1000" baseline="0" dirty="0"/>
                        <a:t>신청인이 로그인 이후 복지지갑 메뉴로 조회 가능</a:t>
                      </a:r>
                      <a:endParaRPr lang="en-US" altLang="ko-KR" sz="1000" baseline="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grpSp>
        <p:nvGrpSpPr>
          <p:cNvPr id="16" name="그룹 15"/>
          <p:cNvGrpSpPr/>
          <p:nvPr/>
        </p:nvGrpSpPr>
        <p:grpSpPr>
          <a:xfrm>
            <a:off x="368300" y="668338"/>
            <a:ext cx="4107447" cy="3466871"/>
            <a:chOff x="368300" y="668338"/>
            <a:chExt cx="4107447" cy="346687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300" y="668338"/>
              <a:ext cx="4107447" cy="3466871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16087" y="3530600"/>
              <a:ext cx="146720" cy="181653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81870" y="3524250"/>
              <a:ext cx="140220" cy="233700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29870" y="3524250"/>
              <a:ext cx="140220" cy="233700"/>
            </a:xfrm>
            <a:prstGeom prst="rect">
              <a:avLst/>
            </a:prstGeom>
          </p:spPr>
        </p:pic>
      </p:grpSp>
      <p:sp>
        <p:nvSpPr>
          <p:cNvPr id="5" name="타원 4"/>
          <p:cNvSpPr/>
          <p:nvPr/>
        </p:nvSpPr>
        <p:spPr>
          <a:xfrm>
            <a:off x="491977" y="2735202"/>
            <a:ext cx="195933" cy="193796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10-1</a:t>
            </a:r>
            <a:endParaRPr lang="ko-KR" altLang="en-US" sz="600" b="1" dirty="0"/>
          </a:p>
        </p:txBody>
      </p:sp>
      <p:sp>
        <p:nvSpPr>
          <p:cNvPr id="15" name="타원 14"/>
          <p:cNvSpPr/>
          <p:nvPr/>
        </p:nvSpPr>
        <p:spPr>
          <a:xfrm>
            <a:off x="1549471" y="3427352"/>
            <a:ext cx="195933" cy="193796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10-2</a:t>
            </a:r>
            <a:endParaRPr lang="ko-KR" altLang="en-US" sz="600" b="1" dirty="0"/>
          </a:p>
        </p:txBody>
      </p:sp>
    </p:spTree>
    <p:extLst>
      <p:ext uri="{BB962C8B-B14F-4D97-AF65-F5344CB8AC3E}">
        <p14:creationId xmlns:p14="http://schemas.microsoft.com/office/powerpoint/2010/main" val="38389084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573182"/>
              </p:ext>
            </p:extLst>
          </p:nvPr>
        </p:nvGraphicFramePr>
        <p:xfrm>
          <a:off x="231000" y="210910"/>
          <a:ext cx="6432344" cy="92912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05492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 err="1"/>
                        <a:t>서비스신청</a:t>
                      </a:r>
                      <a:r>
                        <a:rPr lang="ko-KR" altLang="en-US" sz="1000" baseline="0" dirty="0"/>
                        <a:t> 목록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11-1.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서비스 목록에서 신청한 정보를 조회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/>
                        <a:t>11-2 </a:t>
                      </a:r>
                      <a:r>
                        <a:rPr lang="ko-KR" altLang="en-US" sz="1000" baseline="0" dirty="0"/>
                        <a:t>상세보기 버튼 클릭하면 상세 화면으로 이동</a:t>
                      </a:r>
                      <a:endParaRPr lang="en-US" altLang="ko-KR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b="31973"/>
          <a:stretch/>
        </p:blipFill>
        <p:spPr>
          <a:xfrm>
            <a:off x="300850" y="513485"/>
            <a:ext cx="4321950" cy="273930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50" y="3331684"/>
            <a:ext cx="4321950" cy="1245080"/>
          </a:xfrm>
          <a:prstGeom prst="rect">
            <a:avLst/>
          </a:prstGeom>
        </p:spPr>
      </p:pic>
      <p:sp>
        <p:nvSpPr>
          <p:cNvPr id="16" name="타원 15"/>
          <p:cNvSpPr/>
          <p:nvPr/>
        </p:nvSpPr>
        <p:spPr>
          <a:xfrm>
            <a:off x="3792609" y="3504205"/>
            <a:ext cx="195933" cy="193796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11-2</a:t>
            </a:r>
            <a:endParaRPr lang="ko-KR" altLang="en-US" sz="600" b="1" dirty="0"/>
          </a:p>
        </p:txBody>
      </p:sp>
      <p:sp>
        <p:nvSpPr>
          <p:cNvPr id="15" name="타원 14"/>
          <p:cNvSpPr/>
          <p:nvPr/>
        </p:nvSpPr>
        <p:spPr>
          <a:xfrm>
            <a:off x="300850" y="3428581"/>
            <a:ext cx="195933" cy="193796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11-1</a:t>
            </a:r>
            <a:endParaRPr lang="ko-KR" altLang="en-US" sz="600" b="1" dirty="0"/>
          </a:p>
        </p:txBody>
      </p:sp>
    </p:spTree>
    <p:extLst>
      <p:ext uri="{BB962C8B-B14F-4D97-AF65-F5344CB8AC3E}">
        <p14:creationId xmlns:p14="http://schemas.microsoft.com/office/powerpoint/2010/main" val="39719179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897262"/>
              </p:ext>
            </p:extLst>
          </p:nvPr>
        </p:nvGraphicFramePr>
        <p:xfrm>
          <a:off x="231000" y="210910"/>
          <a:ext cx="6432344" cy="92912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0063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  <a:gridCol w="1972281">
                  <a:extLst>
                    <a:ext uri="{9D8B030D-6E8A-4147-A177-3AD203B41FA5}">
                      <a16:colId xmlns:a16="http://schemas.microsoft.com/office/drawing/2014/main" val="1736896861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보호종료아동 </a:t>
                      </a:r>
                      <a:r>
                        <a:rPr lang="ko-KR" altLang="en-US" sz="1000" dirty="0" err="1"/>
                        <a:t>자립수당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2022.4.6</a:t>
                      </a:r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905492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12.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 err="1"/>
                        <a:t>서비스신청</a:t>
                      </a:r>
                      <a:r>
                        <a:rPr lang="ko-KR" altLang="en-US" sz="1000" baseline="0" dirty="0"/>
                        <a:t> 상세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12-1.</a:t>
                      </a:r>
                      <a:r>
                        <a:rPr lang="en-US" altLang="ko-KR" sz="1000" baseline="0" dirty="0"/>
                        <a:t> </a:t>
                      </a:r>
                      <a:r>
                        <a:rPr lang="ko-KR" altLang="en-US" sz="1000" baseline="0" dirty="0"/>
                        <a:t>신청한 서비스</a:t>
                      </a:r>
                      <a:r>
                        <a:rPr lang="en-US" altLang="ko-KR" sz="1000" baseline="0" dirty="0"/>
                        <a:t>,</a:t>
                      </a:r>
                      <a:r>
                        <a:rPr lang="ko-KR" altLang="en-US" sz="1000" baseline="0" dirty="0"/>
                        <a:t> 진행상태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신청인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첨부서류 정보 조회</a:t>
                      </a:r>
                      <a:endParaRPr lang="en-US" altLang="ko-KR" sz="1000" baseline="0" dirty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</a:tbl>
          </a:graphicData>
        </a:graphic>
      </p:graphicFrame>
      <p:sp>
        <p:nvSpPr>
          <p:cNvPr id="18" name="직사각형 17"/>
          <p:cNvSpPr/>
          <p:nvPr/>
        </p:nvSpPr>
        <p:spPr>
          <a:xfrm>
            <a:off x="3011572" y="5548680"/>
            <a:ext cx="345994" cy="577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266453" y="5784781"/>
            <a:ext cx="345994" cy="577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58" y="496390"/>
            <a:ext cx="4361815" cy="1937248"/>
          </a:xfrm>
          <a:prstGeom prst="rect">
            <a:avLst/>
          </a:prstGeom>
        </p:spPr>
      </p:pic>
      <p:sp>
        <p:nvSpPr>
          <p:cNvPr id="15" name="타원 14"/>
          <p:cNvSpPr/>
          <p:nvPr/>
        </p:nvSpPr>
        <p:spPr>
          <a:xfrm>
            <a:off x="262645" y="1610678"/>
            <a:ext cx="195933" cy="193796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b="1" dirty="0"/>
              <a:t>12-1</a:t>
            </a:r>
            <a:endParaRPr lang="ko-KR" altLang="en-US" sz="600" b="1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3261" y="5238304"/>
            <a:ext cx="880947" cy="280694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276858" y="2447592"/>
            <a:ext cx="4361815" cy="2771628"/>
            <a:chOff x="276858" y="2447592"/>
            <a:chExt cx="4361815" cy="2771628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6858" y="2447592"/>
              <a:ext cx="4361815" cy="2771628"/>
            </a:xfrm>
            <a:prstGeom prst="rect">
              <a:avLst/>
            </a:prstGeom>
            <a:solidFill>
              <a:schemeClr val="tx1"/>
            </a:solidFill>
          </p:spPr>
        </p:pic>
        <p:sp>
          <p:nvSpPr>
            <p:cNvPr id="10" name="직사각형 9"/>
            <p:cNvSpPr/>
            <p:nvPr/>
          </p:nvSpPr>
          <p:spPr>
            <a:xfrm>
              <a:off x="2914650" y="2762250"/>
              <a:ext cx="442916" cy="45719"/>
            </a:xfrm>
            <a:prstGeom prst="rect">
              <a:avLst/>
            </a:prstGeom>
            <a:solidFill>
              <a:schemeClr val="tx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938213" y="3176588"/>
              <a:ext cx="400050" cy="45719"/>
            </a:xfrm>
            <a:prstGeom prst="rect">
              <a:avLst/>
            </a:prstGeom>
            <a:solidFill>
              <a:schemeClr val="tx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942975" y="3571875"/>
              <a:ext cx="1152525" cy="66675"/>
            </a:xfrm>
            <a:prstGeom prst="rect">
              <a:avLst/>
            </a:prstGeom>
            <a:solidFill>
              <a:schemeClr val="tx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9419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95416" y="2096118"/>
            <a:ext cx="6005384" cy="28041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dirty="0">
                <a:solidFill>
                  <a:prstClr val="black"/>
                </a:solidFill>
                <a:latin typeface="Calibri Light" panose="020F0302020204030204"/>
                <a:cs typeface="+mj-cs"/>
              </a:rPr>
              <a:t>행복</a:t>
            </a:r>
            <a:r>
              <a:rPr lang="en-US" altLang="ko-KR" sz="4800" dirty="0">
                <a:solidFill>
                  <a:prstClr val="black"/>
                </a:solidFill>
                <a:latin typeface="Calibri Light" panose="020F0302020204030204"/>
                <a:cs typeface="+mj-cs"/>
              </a:rPr>
              <a:t>e</a:t>
            </a:r>
            <a:r>
              <a:rPr lang="ko-KR" altLang="en-US" sz="4800" dirty="0">
                <a:solidFill>
                  <a:prstClr val="black"/>
                </a:solidFill>
                <a:latin typeface="Calibri Light" panose="020F0302020204030204"/>
                <a:cs typeface="+mj-cs"/>
              </a:rPr>
              <a:t>음</a:t>
            </a:r>
            <a:r>
              <a:rPr lang="en-US" altLang="ko-KR" sz="4800" dirty="0">
                <a:solidFill>
                  <a:prstClr val="black"/>
                </a:solidFill>
                <a:latin typeface="Calibri Light" panose="020F0302020204030204"/>
                <a:cs typeface="+mj-cs"/>
              </a:rPr>
              <a:t>-</a:t>
            </a:r>
            <a:r>
              <a:rPr lang="ko-KR" altLang="en-US" sz="4800" dirty="0">
                <a:solidFill>
                  <a:prstClr val="black"/>
                </a:solidFill>
                <a:latin typeface="Calibri Light" panose="020F0302020204030204"/>
                <a:cs typeface="+mj-cs"/>
              </a:rPr>
              <a:t>온라인 신청 접수처리</a:t>
            </a:r>
            <a:endParaRPr lang="en-US" altLang="ko-KR" sz="4800" dirty="0">
              <a:solidFill>
                <a:prstClr val="black"/>
              </a:solidFill>
              <a:latin typeface="Calibri Light" panose="020F0302020204030204"/>
              <a:cs typeface="+mj-cs"/>
            </a:endParaRPr>
          </a:p>
          <a:p>
            <a:pPr algn="ctr"/>
            <a:r>
              <a:rPr lang="ko-KR" altLang="en-US" sz="3300" dirty="0">
                <a:solidFill>
                  <a:prstClr val="black"/>
                </a:solidFill>
                <a:latin typeface="Calibri Light" panose="020F0302020204030204"/>
                <a:cs typeface="+mj-cs"/>
              </a:rPr>
              <a:t> </a:t>
            </a:r>
            <a:r>
              <a:rPr lang="en-US" altLang="ko-KR" sz="3300" dirty="0">
                <a:solidFill>
                  <a:prstClr val="black"/>
                </a:solidFill>
                <a:latin typeface="Calibri Light" panose="020F0302020204030204"/>
                <a:cs typeface="+mj-cs"/>
              </a:rPr>
              <a:t>(</a:t>
            </a:r>
            <a:r>
              <a:rPr lang="ko-KR" altLang="en-US" sz="3300" dirty="0" err="1">
                <a:solidFill>
                  <a:prstClr val="black"/>
                </a:solidFill>
                <a:latin typeface="Calibri Light" panose="020F0302020204030204"/>
                <a:cs typeface="+mj-cs"/>
              </a:rPr>
              <a:t>읍면동</a:t>
            </a:r>
            <a:r>
              <a:rPr lang="ko-KR" altLang="en-US" sz="3300" dirty="0">
                <a:solidFill>
                  <a:prstClr val="black"/>
                </a:solidFill>
                <a:latin typeface="Calibri Light" panose="020F0302020204030204"/>
                <a:cs typeface="+mj-cs"/>
              </a:rPr>
              <a:t> 행정복지센터용</a:t>
            </a:r>
            <a:r>
              <a:rPr lang="en-US" altLang="ko-KR" sz="3300" dirty="0">
                <a:solidFill>
                  <a:prstClr val="black"/>
                </a:solidFill>
                <a:latin typeface="Calibri Light" panose="020F0302020204030204"/>
                <a:cs typeface="+mj-cs"/>
              </a:rPr>
              <a:t>)</a:t>
            </a:r>
            <a:endParaRPr lang="ko-KR" alt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0920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317780"/>
              </p:ext>
            </p:extLst>
          </p:nvPr>
        </p:nvGraphicFramePr>
        <p:xfrm>
          <a:off x="231000" y="210910"/>
          <a:ext cx="6432344" cy="92632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2344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행복</a:t>
                      </a:r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e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음</a:t>
                      </a:r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) 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보호종료아동 </a:t>
                      </a:r>
                      <a:r>
                        <a:rPr lang="ko-KR" altLang="en-US" sz="1000" dirty="0" err="1">
                          <a:solidFill>
                            <a:srgbClr val="3333FF"/>
                          </a:solidFill>
                        </a:rPr>
                        <a:t>자립수당</a:t>
                      </a:r>
                      <a:endParaRPr lang="ko-KR" altLang="en-US" sz="1000" dirty="0">
                        <a:solidFill>
                          <a:srgbClr val="3333FF"/>
                        </a:solidFill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514078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  <a:tr h="3886200">
                <a:tc>
                  <a:txBody>
                    <a:bodyPr/>
                    <a:lstStyle/>
                    <a:p>
                      <a:pPr latinLnBrk="1"/>
                      <a:endParaRPr lang="en-US" altLang="ko-KR" sz="1000" dirty="0"/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 err="1">
                          <a:latin typeface="+mn-ea"/>
                        </a:rPr>
                        <a:t>신청서명</a:t>
                      </a:r>
                      <a:r>
                        <a:rPr lang="ko-KR" altLang="en-US" sz="1000" dirty="0">
                          <a:latin typeface="+mn-ea"/>
                        </a:rPr>
                        <a:t> </a:t>
                      </a:r>
                      <a:r>
                        <a:rPr lang="en-US" altLang="ko-KR" sz="1000" dirty="0">
                          <a:latin typeface="+mn-ea"/>
                        </a:rPr>
                        <a:t>: </a:t>
                      </a:r>
                      <a:r>
                        <a:rPr lang="ko-KR" altLang="en-US" sz="1000" dirty="0">
                          <a:latin typeface="+mn-ea"/>
                        </a:rPr>
                        <a:t>보호종료아동 자립수당신청서 선택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>
                          <a:latin typeface="+mn-ea"/>
                        </a:rPr>
                        <a:t>진행상태 </a:t>
                      </a:r>
                      <a:r>
                        <a:rPr lang="en-US" altLang="ko-KR" sz="1000" dirty="0">
                          <a:latin typeface="+mn-ea"/>
                        </a:rPr>
                        <a:t>( </a:t>
                      </a:r>
                      <a:r>
                        <a:rPr lang="ko-KR" altLang="en-US" sz="1000" dirty="0" err="1">
                          <a:latin typeface="+mn-ea"/>
                        </a:rPr>
                        <a:t>접수대기</a:t>
                      </a:r>
                      <a:r>
                        <a:rPr lang="en-US" altLang="ko-KR" sz="1000" dirty="0">
                          <a:latin typeface="+mn-ea"/>
                        </a:rPr>
                        <a:t>) </a:t>
                      </a:r>
                      <a:r>
                        <a:rPr lang="ko-KR" altLang="en-US" sz="1000" dirty="0">
                          <a:latin typeface="+mn-ea"/>
                        </a:rPr>
                        <a:t>상태 확인</a:t>
                      </a:r>
                    </a:p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47601786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76225" y="546100"/>
            <a:ext cx="896399" cy="2555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대상자 조회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184" y="801683"/>
            <a:ext cx="6187976" cy="448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6976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231000" y="210910"/>
          <a:ext cx="6432344" cy="92632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2344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행복</a:t>
                      </a:r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e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음</a:t>
                      </a:r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) 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보호종료아동 </a:t>
                      </a:r>
                      <a:r>
                        <a:rPr lang="ko-KR" altLang="en-US" sz="1000" dirty="0" err="1">
                          <a:solidFill>
                            <a:srgbClr val="3333FF"/>
                          </a:solidFill>
                        </a:rPr>
                        <a:t>자립수당</a:t>
                      </a:r>
                      <a:endParaRPr lang="ko-KR" altLang="en-US" sz="1000" dirty="0">
                        <a:solidFill>
                          <a:srgbClr val="3333FF"/>
                        </a:solidFill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514078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  <a:tr h="3886200">
                <a:tc>
                  <a:txBody>
                    <a:bodyPr/>
                    <a:lstStyle/>
                    <a:p>
                      <a:pPr latinLnBrk="1"/>
                      <a:endParaRPr lang="en-US" altLang="ko-KR" sz="1000" dirty="0"/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 err="1">
                          <a:latin typeface="+mn-ea"/>
                        </a:rPr>
                        <a:t>보호내역</a:t>
                      </a:r>
                      <a:r>
                        <a:rPr lang="ko-KR" altLang="en-US" sz="1000" dirty="0">
                          <a:latin typeface="+mn-ea"/>
                        </a:rPr>
                        <a:t> 상세 정보 확인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>
                          <a:latin typeface="+mn-ea"/>
                        </a:rPr>
                        <a:t>신청인이 입력한 보호기관 확인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 err="1">
                          <a:latin typeface="+mn-ea"/>
                        </a:rPr>
                        <a:t>보호시작일</a:t>
                      </a:r>
                      <a:r>
                        <a:rPr lang="en-US" altLang="ko-KR" sz="1000" dirty="0">
                          <a:latin typeface="+mn-ea"/>
                        </a:rPr>
                        <a:t>, </a:t>
                      </a:r>
                      <a:r>
                        <a:rPr lang="ko-KR" altLang="en-US" sz="1000" dirty="0" err="1">
                          <a:latin typeface="+mn-ea"/>
                        </a:rPr>
                        <a:t>보호종료일</a:t>
                      </a:r>
                      <a:r>
                        <a:rPr lang="en-US" altLang="ko-KR" sz="1000" dirty="0">
                          <a:latin typeface="+mn-ea"/>
                        </a:rPr>
                        <a:t>, </a:t>
                      </a:r>
                      <a:r>
                        <a:rPr lang="ko-KR" altLang="en-US" sz="1000" dirty="0" err="1">
                          <a:latin typeface="+mn-ea"/>
                        </a:rPr>
                        <a:t>보호합산</a:t>
                      </a:r>
                      <a:r>
                        <a:rPr lang="ko-KR" altLang="en-US" sz="1000" dirty="0">
                          <a:latin typeface="+mn-ea"/>
                        </a:rPr>
                        <a:t> </a:t>
                      </a:r>
                      <a:r>
                        <a:rPr lang="ko-KR" altLang="en-US" sz="1000" dirty="0" err="1">
                          <a:latin typeface="+mn-ea"/>
                        </a:rPr>
                        <a:t>개월수</a:t>
                      </a:r>
                      <a:r>
                        <a:rPr lang="ko-KR" altLang="en-US" sz="1000" dirty="0">
                          <a:latin typeface="+mn-ea"/>
                        </a:rPr>
                        <a:t> 확인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r>
                        <a:rPr lang="en-US" altLang="ko-KR" sz="1000" dirty="0">
                          <a:latin typeface="+mn-ea"/>
                        </a:rPr>
                        <a:t>    ※ </a:t>
                      </a:r>
                      <a:r>
                        <a:rPr lang="ko-KR" altLang="en-US" sz="1000" dirty="0" err="1">
                          <a:latin typeface="+mn-ea"/>
                        </a:rPr>
                        <a:t>신청정보가</a:t>
                      </a:r>
                      <a:r>
                        <a:rPr lang="ko-KR" altLang="en-US" sz="1000" dirty="0">
                          <a:latin typeface="+mn-ea"/>
                        </a:rPr>
                        <a:t> 잘못된 경우는 변경가능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47601786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76225" y="546100"/>
            <a:ext cx="1168910" cy="2555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대상자 </a:t>
            </a:r>
            <a:r>
              <a:rPr lang="ko-KR" altLang="en-US" dirty="0" err="1"/>
              <a:t>상세조회</a:t>
            </a:r>
            <a:endParaRPr lang="ko-KR" altLang="en-US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797" y="801683"/>
            <a:ext cx="6236749" cy="45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6020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231000" y="210910"/>
          <a:ext cx="6432344" cy="92632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2344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행복</a:t>
                      </a:r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e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음</a:t>
                      </a:r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) 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보호종료아동 </a:t>
                      </a:r>
                      <a:r>
                        <a:rPr lang="ko-KR" altLang="en-US" sz="1000" dirty="0" err="1">
                          <a:solidFill>
                            <a:srgbClr val="3333FF"/>
                          </a:solidFill>
                        </a:rPr>
                        <a:t>자립수당</a:t>
                      </a:r>
                      <a:endParaRPr lang="ko-KR" altLang="en-US" sz="1000" dirty="0">
                        <a:solidFill>
                          <a:srgbClr val="3333FF"/>
                        </a:solidFill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514078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  <a:tr h="3886200">
                <a:tc>
                  <a:txBody>
                    <a:bodyPr/>
                    <a:lstStyle/>
                    <a:p>
                      <a:pPr latinLnBrk="1"/>
                      <a:endParaRPr lang="en-US" altLang="ko-KR" sz="1000" dirty="0"/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>
                          <a:latin typeface="+mn-ea"/>
                        </a:rPr>
                        <a:t>수신된 구비서류 확인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r>
                        <a:rPr lang="en-US" altLang="ko-KR" sz="1000" dirty="0">
                          <a:latin typeface="+mn-ea"/>
                        </a:rPr>
                        <a:t>    - </a:t>
                      </a:r>
                      <a:r>
                        <a:rPr lang="ko-KR" altLang="en-US" sz="1000" dirty="0">
                          <a:latin typeface="+mn-ea"/>
                        </a:rPr>
                        <a:t>필수 제출서류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r>
                        <a:rPr lang="en-US" altLang="ko-KR" sz="1000" dirty="0">
                          <a:latin typeface="+mn-ea"/>
                        </a:rPr>
                        <a:t>      </a:t>
                      </a:r>
                      <a:r>
                        <a:rPr lang="ko-KR" altLang="en-US" sz="1000" dirty="0">
                          <a:latin typeface="+mn-ea"/>
                        </a:rPr>
                        <a:t>사이버강의 </a:t>
                      </a:r>
                      <a:r>
                        <a:rPr lang="ko-KR" altLang="en-US" sz="1000" dirty="0" err="1">
                          <a:latin typeface="+mn-ea"/>
                        </a:rPr>
                        <a:t>이수증</a:t>
                      </a:r>
                      <a:r>
                        <a:rPr lang="ko-KR" altLang="en-US" sz="1000" dirty="0">
                          <a:latin typeface="+mn-ea"/>
                        </a:rPr>
                        <a:t> </a:t>
                      </a:r>
                      <a:r>
                        <a:rPr lang="en-US" altLang="ko-KR" sz="1000" dirty="0">
                          <a:latin typeface="+mn-ea"/>
                        </a:rPr>
                        <a:t>1</a:t>
                      </a:r>
                      <a:r>
                        <a:rPr lang="ko-KR" altLang="en-US" sz="1000" dirty="0">
                          <a:latin typeface="+mn-ea"/>
                        </a:rPr>
                        <a:t>본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r>
                        <a:rPr lang="en-US" altLang="ko-KR" sz="1000" dirty="0">
                          <a:latin typeface="+mn-ea"/>
                        </a:rPr>
                        <a:t>    - </a:t>
                      </a:r>
                      <a:r>
                        <a:rPr lang="ko-KR" altLang="en-US" sz="1000" dirty="0">
                          <a:latin typeface="+mn-ea"/>
                        </a:rPr>
                        <a:t>추가제출서류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r>
                        <a:rPr lang="en-US" altLang="ko-KR" sz="1000" dirty="0">
                          <a:latin typeface="+mn-ea"/>
                        </a:rPr>
                        <a:t>      </a:t>
                      </a:r>
                      <a:r>
                        <a:rPr lang="ko-KR" altLang="en-US" sz="1000" dirty="0" err="1">
                          <a:latin typeface="+mn-ea"/>
                        </a:rPr>
                        <a:t>수급계좌가</a:t>
                      </a:r>
                      <a:r>
                        <a:rPr lang="ko-KR" altLang="en-US" sz="1000" dirty="0">
                          <a:latin typeface="+mn-ea"/>
                        </a:rPr>
                        <a:t> 압류방지통장 계좌인 경우 통장사본 </a:t>
                      </a:r>
                      <a:r>
                        <a:rPr lang="en-US" altLang="ko-KR" sz="1000" dirty="0">
                          <a:latin typeface="+mn-ea"/>
                        </a:rPr>
                        <a:t>1</a:t>
                      </a:r>
                      <a:r>
                        <a:rPr lang="ko-KR" altLang="en-US" sz="1000" dirty="0">
                          <a:latin typeface="+mn-ea"/>
                        </a:rPr>
                        <a:t>본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r>
                        <a:rPr lang="en-US" altLang="ko-KR" sz="1000" dirty="0">
                          <a:latin typeface="+mn-ea"/>
                        </a:rPr>
                        <a:t>      </a:t>
                      </a:r>
                      <a:r>
                        <a:rPr lang="ko-KR" altLang="en-US" sz="1000" dirty="0">
                          <a:latin typeface="+mn-ea"/>
                        </a:rPr>
                        <a:t>수급계좌번호 확인</a:t>
                      </a:r>
                      <a:r>
                        <a:rPr lang="en-US" altLang="ko-KR" sz="1000" dirty="0">
                          <a:latin typeface="+mn-ea"/>
                        </a:rPr>
                        <a:t>5</a:t>
                      </a:r>
                      <a:r>
                        <a:rPr lang="ko-KR" altLang="en-US" sz="1000" dirty="0" err="1">
                          <a:latin typeface="+mn-ea"/>
                        </a:rPr>
                        <a:t>회이상</a:t>
                      </a:r>
                      <a:r>
                        <a:rPr lang="ko-KR" altLang="en-US" sz="1000" dirty="0">
                          <a:latin typeface="+mn-ea"/>
                        </a:rPr>
                        <a:t> 실패 시 통장사본 </a:t>
                      </a:r>
                      <a:r>
                        <a:rPr lang="en-US" altLang="ko-KR" sz="1000" dirty="0">
                          <a:latin typeface="+mn-ea"/>
                        </a:rPr>
                        <a:t>1</a:t>
                      </a:r>
                      <a:r>
                        <a:rPr lang="ko-KR" altLang="en-US" sz="1000" dirty="0">
                          <a:latin typeface="+mn-ea"/>
                        </a:rPr>
                        <a:t>부</a:t>
                      </a:r>
                      <a:r>
                        <a:rPr lang="en-US" altLang="ko-KR" sz="1000" dirty="0">
                          <a:latin typeface="+mn-ea"/>
                        </a:rPr>
                        <a:t> </a:t>
                      </a:r>
                      <a:endParaRPr lang="ko-KR" altLang="en-US" sz="1000" dirty="0">
                        <a:latin typeface="+mn-ea"/>
                      </a:endParaRPr>
                    </a:p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47601786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76225" y="54610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/>
              <a:t>제출서류확인</a:t>
            </a:r>
            <a:endParaRPr lang="ko-KR" altLang="en-US" dirty="0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280" y="807710"/>
            <a:ext cx="6175783" cy="451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6497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476067"/>
              </p:ext>
            </p:extLst>
          </p:nvPr>
        </p:nvGraphicFramePr>
        <p:xfrm>
          <a:off x="231000" y="210910"/>
          <a:ext cx="6432344" cy="92632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2344">
                  <a:extLst>
                    <a:ext uri="{9D8B030D-6E8A-4147-A177-3AD203B41FA5}">
                      <a16:colId xmlns:a16="http://schemas.microsoft.com/office/drawing/2014/main" val="497596985"/>
                    </a:ext>
                  </a:extLst>
                </a:gridCol>
              </a:tblGrid>
              <a:tr h="23630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행복</a:t>
                      </a:r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e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음</a:t>
                      </a:r>
                      <a:r>
                        <a:rPr lang="en-US" altLang="ko-KR" sz="1000" dirty="0">
                          <a:solidFill>
                            <a:srgbClr val="3333FF"/>
                          </a:solidFill>
                        </a:rPr>
                        <a:t>) </a:t>
                      </a:r>
                      <a:r>
                        <a:rPr lang="ko-KR" altLang="en-US" sz="1000" dirty="0">
                          <a:solidFill>
                            <a:srgbClr val="3333FF"/>
                          </a:solidFill>
                        </a:rPr>
                        <a:t>보호종료아동 </a:t>
                      </a:r>
                      <a:r>
                        <a:rPr lang="ko-KR" altLang="en-US" sz="1000" dirty="0" err="1">
                          <a:solidFill>
                            <a:srgbClr val="3333FF"/>
                          </a:solidFill>
                        </a:rPr>
                        <a:t>자립수당</a:t>
                      </a:r>
                      <a:endParaRPr lang="ko-KR" altLang="en-US" sz="1000" dirty="0">
                        <a:solidFill>
                          <a:srgbClr val="3333FF"/>
                        </a:solidFill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824737720"/>
                  </a:ext>
                </a:extLst>
              </a:tr>
              <a:tr h="5140789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60314959"/>
                  </a:ext>
                </a:extLst>
              </a:tr>
              <a:tr h="38862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ko-KR" altLang="en-US" sz="1000" dirty="0" err="1">
                          <a:latin typeface="+mn-ea"/>
                        </a:rPr>
                        <a:t>임시저장</a:t>
                      </a:r>
                      <a:r>
                        <a:rPr lang="ko-KR" altLang="en-US" sz="1000" dirty="0">
                          <a:latin typeface="+mn-ea"/>
                        </a:rPr>
                        <a:t> 버튼 클릭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marL="228600" marR="0" indent="-22860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ko-KR" altLang="en-US" sz="1000" dirty="0">
                          <a:latin typeface="+mn-ea"/>
                        </a:rPr>
                        <a:t>신청 버튼 클릭</a:t>
                      </a:r>
                      <a:endParaRPr lang="en-US" altLang="ko-KR" sz="1000" dirty="0">
                        <a:latin typeface="+mn-ea"/>
                      </a:endParaRPr>
                    </a:p>
                    <a:p>
                      <a:pPr marL="228600" indent="-228600">
                        <a:buAutoNum type="arabicPeriod"/>
                      </a:pPr>
                      <a:endParaRPr lang="en-US" altLang="ko-KR" sz="1000" dirty="0">
                        <a:latin typeface="+mn-ea"/>
                      </a:endParaRPr>
                    </a:p>
                    <a:p>
                      <a:pPr latinLnBrk="1"/>
                      <a:endParaRPr lang="ko-KR" altLang="en-US" sz="1000" dirty="0"/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47601786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76225" y="546100"/>
            <a:ext cx="26019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err="1"/>
              <a:t>신청정보</a:t>
            </a:r>
            <a:r>
              <a:rPr lang="ko-KR" altLang="en-US" sz="1100" dirty="0"/>
              <a:t> 확인 후 </a:t>
            </a:r>
            <a:r>
              <a:rPr lang="ko-KR" altLang="en-US" sz="1100" dirty="0" err="1"/>
              <a:t>임시저장</a:t>
            </a:r>
            <a:r>
              <a:rPr lang="ko-KR" altLang="en-US" sz="1100" dirty="0"/>
              <a:t> 및 </a:t>
            </a:r>
            <a:r>
              <a:rPr lang="ko-KR" altLang="en-US" sz="1100" dirty="0" err="1"/>
              <a:t>신청처리</a:t>
            </a:r>
            <a:endParaRPr lang="ko-KR" altLang="en-US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31" t="41951" r="33100" b="39318"/>
          <a:stretch/>
        </p:blipFill>
        <p:spPr>
          <a:xfrm>
            <a:off x="496853" y="6003636"/>
            <a:ext cx="2297147" cy="95247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3" t="42355" r="33074" b="39741"/>
          <a:stretch/>
        </p:blipFill>
        <p:spPr>
          <a:xfrm>
            <a:off x="502625" y="7548426"/>
            <a:ext cx="2329475" cy="92361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184" y="807710"/>
            <a:ext cx="6187976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608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solidFill>
            <a:srgbClr val="FF0000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9891</TotalTime>
  <Words>924</Words>
  <Application>Microsoft Office PowerPoint</Application>
  <PresentationFormat>A4 용지(210x297mm)</PresentationFormat>
  <Paragraphs>260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0" baseType="lpstr">
      <vt:lpstr>맑은 고딕</vt:lpstr>
      <vt:lpstr>맑은 고딕 (본문)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진중환 / - / (주)아침소프트</dc:creator>
  <cp:lastModifiedBy>User</cp:lastModifiedBy>
  <cp:revision>303</cp:revision>
  <cp:lastPrinted>2022-05-25T10:07:56Z</cp:lastPrinted>
  <dcterms:created xsi:type="dcterms:W3CDTF">2021-06-07T03:55:48Z</dcterms:created>
  <dcterms:modified xsi:type="dcterms:W3CDTF">2022-05-25T10:08:39Z</dcterms:modified>
</cp:coreProperties>
</file>