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1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4" userDrawn="1">
          <p15:clr>
            <a:srgbClr val="A4A3A4"/>
          </p15:clr>
        </p15:guide>
        <p15:guide id="2" pos="3974" userDrawn="1">
          <p15:clr>
            <a:srgbClr val="A4A3A4"/>
          </p15:clr>
        </p15:guide>
        <p15:guide id="3" pos="323" userDrawn="1">
          <p15:clr>
            <a:srgbClr val="A4A3A4"/>
          </p15:clr>
        </p15:guide>
        <p15:guide id="4" pos="436" userDrawn="1">
          <p15:clr>
            <a:srgbClr val="A4A3A4"/>
          </p15:clr>
        </p15:guide>
        <p15:guide id="5" orient="horz" pos="61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1F3D"/>
    <a:srgbClr val="1B203E"/>
    <a:srgbClr val="996600"/>
    <a:srgbClr val="0051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98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3066" y="-738"/>
      </p:cViewPr>
      <p:guideLst>
        <p:guide orient="horz" pos="194"/>
        <p:guide pos="3974"/>
        <p:guide pos="323"/>
        <p:guide pos="436"/>
        <p:guide orient="horz" pos="618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99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798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직사각형 61"/>
          <p:cNvSpPr/>
          <p:nvPr/>
        </p:nvSpPr>
        <p:spPr>
          <a:xfrm>
            <a:off x="512763" y="8863542"/>
            <a:ext cx="5789127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ko-KR" altLang="en-US" sz="1400" kern="0" dirty="0">
                <a:solidFill>
                  <a:srgbClr val="000000"/>
                </a:solidFill>
                <a:latin typeface="+mj-ea"/>
                <a:ea typeface="+mj-ea"/>
              </a:rPr>
              <a:t>이천 </a:t>
            </a:r>
            <a:r>
              <a:rPr lang="ko-KR" altLang="en-US" sz="1400" kern="0" dirty="0" err="1">
                <a:solidFill>
                  <a:srgbClr val="000000"/>
                </a:solidFill>
                <a:latin typeface="+mj-ea"/>
                <a:ea typeface="+mj-ea"/>
              </a:rPr>
              <a:t>센트레빌</a:t>
            </a:r>
            <a:r>
              <a:rPr lang="ko-KR" altLang="en-US" sz="14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1400" kern="0" dirty="0" err="1">
                <a:solidFill>
                  <a:srgbClr val="000000"/>
                </a:solidFill>
                <a:latin typeface="+mj-ea"/>
                <a:ea typeface="+mj-ea"/>
              </a:rPr>
              <a:t>레이크뷰</a:t>
            </a:r>
            <a:r>
              <a:rPr lang="ko-KR" altLang="en-US" sz="1400" kern="0" dirty="0">
                <a:solidFill>
                  <a:srgbClr val="000000"/>
                </a:solidFill>
                <a:latin typeface="+mj-ea"/>
                <a:ea typeface="+mj-ea"/>
              </a:rPr>
              <a:t> 분양사무소장 </a:t>
            </a:r>
            <a:r>
              <a:rPr lang="en-US" altLang="ko-KR" sz="1400" kern="0" dirty="0">
                <a:solidFill>
                  <a:srgbClr val="000000"/>
                </a:solidFill>
                <a:latin typeface="+mj-ea"/>
                <a:ea typeface="+mj-ea"/>
              </a:rPr>
              <a:t>(</a:t>
            </a:r>
            <a:r>
              <a:rPr lang="ko-KR" altLang="en-US" sz="1400" kern="0" dirty="0" err="1">
                <a:solidFill>
                  <a:srgbClr val="000000"/>
                </a:solidFill>
                <a:latin typeface="+mj-ea"/>
                <a:ea typeface="+mj-ea"/>
              </a:rPr>
              <a:t>직인생략</a:t>
            </a:r>
            <a:r>
              <a:rPr lang="en-US" altLang="ko-KR" sz="1400" kern="0" dirty="0">
                <a:solidFill>
                  <a:srgbClr val="000000"/>
                </a:solidFill>
                <a:latin typeface="+mj-ea"/>
                <a:ea typeface="+mj-ea"/>
              </a:rPr>
              <a:t>)</a:t>
            </a:r>
            <a:endParaRPr lang="ko-KR" altLang="en-US" sz="1400" dirty="0">
              <a:latin typeface="+mj-ea"/>
              <a:ea typeface="+mj-ea"/>
            </a:endParaRPr>
          </a:p>
        </p:txBody>
      </p:sp>
      <p:graphicFrame>
        <p:nvGraphicFramePr>
          <p:cNvPr id="63" name="표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021362"/>
              </p:ext>
            </p:extLst>
          </p:nvPr>
        </p:nvGraphicFramePr>
        <p:xfrm>
          <a:off x="512764" y="719820"/>
          <a:ext cx="5795962" cy="1247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844">
                  <a:extLst>
                    <a:ext uri="{9D8B030D-6E8A-4147-A177-3AD203B41FA5}">
                      <a16:colId xmlns:a16="http://schemas.microsoft.com/office/drawing/2014/main" val="4157687500"/>
                    </a:ext>
                  </a:extLst>
                </a:gridCol>
                <a:gridCol w="241112">
                  <a:extLst>
                    <a:ext uri="{9D8B030D-6E8A-4147-A177-3AD203B41FA5}">
                      <a16:colId xmlns:a16="http://schemas.microsoft.com/office/drawing/2014/main" val="991964157"/>
                    </a:ext>
                  </a:extLst>
                </a:gridCol>
                <a:gridCol w="2307057">
                  <a:extLst>
                    <a:ext uri="{9D8B030D-6E8A-4147-A177-3AD203B41FA5}">
                      <a16:colId xmlns:a16="http://schemas.microsoft.com/office/drawing/2014/main" val="1797470768"/>
                    </a:ext>
                  </a:extLst>
                </a:gridCol>
                <a:gridCol w="2522949">
                  <a:extLst>
                    <a:ext uri="{9D8B030D-6E8A-4147-A177-3AD203B41FA5}">
                      <a16:colId xmlns:a16="http://schemas.microsoft.com/office/drawing/2014/main" val="1531117082"/>
                    </a:ext>
                  </a:extLst>
                </a:gridCol>
              </a:tblGrid>
              <a:tr h="24950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문서번호 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2021 – 02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109089"/>
                  </a:ext>
                </a:extLst>
              </a:tr>
              <a:tr h="24950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시행일자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2021.</a:t>
                      </a:r>
                      <a:r>
                        <a:rPr lang="en-US" altLang="ko-KR" sz="1100" b="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09. 29.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937981"/>
                  </a:ext>
                </a:extLst>
              </a:tr>
              <a:tr h="24950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수신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수신처 참조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0041113"/>
                  </a:ext>
                </a:extLst>
              </a:tr>
              <a:tr h="24950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참조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특별공급 담당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173845"/>
                  </a:ext>
                </a:extLst>
              </a:tr>
              <a:tr h="249501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제목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이천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센트레빌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레이크뷰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특별공급 기관추천 대상자 명단</a:t>
                      </a:r>
                      <a:r>
                        <a:rPr lang="ko-KR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바탕체" panose="02030609000101010101" pitchFamily="17" charset="-127"/>
                        </a:rPr>
                        <a:t> 요청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바탕체" panose="02030609000101010101" pitchFamily="17" charset="-127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바탕체" panose="02030609000101010101" pitchFamily="17" charset="-127"/>
                        </a:rPr>
                        <a:t>일정변경</a:t>
                      </a:r>
                      <a:r>
                        <a:rPr lang="ko-KR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바탕체" panose="02030609000101010101" pitchFamily="17" charset="-127"/>
                        </a:rPr>
                        <a:t>의 </a:t>
                      </a:r>
                      <a:r>
                        <a:rPr lang="ko-KR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바탕" panose="02030600000101010101" pitchFamily="18" charset="-127"/>
                        </a:rPr>
                        <a:t>件</a:t>
                      </a:r>
                      <a:r>
                        <a:rPr lang="ko-KR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바탕체" panose="02030609000101010101" pitchFamily="17" charset="-127"/>
                        </a:rPr>
                        <a:t> 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7656"/>
                  </a:ext>
                </a:extLst>
              </a:tr>
            </a:tbl>
          </a:graphicData>
        </a:graphic>
      </p:graphicFrame>
      <p:sp>
        <p:nvSpPr>
          <p:cNvPr id="64" name="직사각형 63"/>
          <p:cNvSpPr/>
          <p:nvPr/>
        </p:nvSpPr>
        <p:spPr>
          <a:xfrm>
            <a:off x="565535" y="2190373"/>
            <a:ext cx="6043685" cy="22785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+mj-ea"/>
                <a:ea typeface="+mj-ea"/>
              </a:rPr>
              <a:t>                 </a:t>
            </a:r>
            <a:r>
              <a:rPr lang="en-US" altLang="ko-KR" sz="1000" dirty="0">
                <a:latin typeface="+mj-ea"/>
                <a:ea typeface="+mj-ea"/>
              </a:rPr>
              <a:t>1. </a:t>
            </a:r>
            <a:r>
              <a:rPr lang="ko-KR" altLang="en-US" sz="1000" dirty="0">
                <a:latin typeface="+mj-ea"/>
                <a:ea typeface="+mj-ea"/>
              </a:rPr>
              <a:t>귀 기관에 무궁한 발전을 기원합니다.</a:t>
            </a:r>
            <a:endParaRPr lang="en-US" altLang="ko-KR" sz="10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br>
              <a:rPr lang="ko-KR" altLang="en-US" sz="1000" dirty="0">
                <a:latin typeface="+mj-ea"/>
                <a:ea typeface="+mj-ea"/>
              </a:rPr>
            </a:br>
            <a:r>
              <a:rPr lang="ko-KR" altLang="en-US" sz="1000" dirty="0">
                <a:latin typeface="+mj-ea"/>
                <a:ea typeface="+mj-ea"/>
              </a:rPr>
              <a:t>                 </a:t>
            </a:r>
            <a:r>
              <a:rPr lang="en-US" altLang="ko-KR" sz="1000" dirty="0">
                <a:latin typeface="+mj-ea"/>
                <a:ea typeface="+mj-ea"/>
              </a:rPr>
              <a:t>2. </a:t>
            </a:r>
            <a:r>
              <a:rPr lang="ko-KR" altLang="en-US" sz="1000" dirty="0">
                <a:latin typeface="+mj-ea"/>
                <a:ea typeface="+mj-ea"/>
              </a:rPr>
              <a:t>당사에서 공급 예정인 이천 </a:t>
            </a:r>
            <a:r>
              <a:rPr lang="ko-KR" altLang="en-US" sz="1000" dirty="0" err="1">
                <a:latin typeface="+mj-ea"/>
                <a:ea typeface="+mj-ea"/>
              </a:rPr>
              <a:t>센트레빌</a:t>
            </a:r>
            <a:r>
              <a:rPr lang="ko-KR" altLang="en-US" sz="1000" dirty="0">
                <a:latin typeface="+mj-ea"/>
                <a:ea typeface="+mj-ea"/>
              </a:rPr>
              <a:t> </a:t>
            </a:r>
            <a:r>
              <a:rPr lang="ko-KR" altLang="en-US" sz="1000" dirty="0" err="1">
                <a:latin typeface="+mj-ea"/>
                <a:ea typeface="+mj-ea"/>
              </a:rPr>
              <a:t>레이크뷰</a:t>
            </a:r>
            <a:r>
              <a:rPr lang="ko-KR" altLang="en-US" sz="1000" dirty="0">
                <a:latin typeface="+mj-ea"/>
                <a:ea typeface="+mj-ea"/>
              </a:rPr>
              <a:t> 공급과 관련하여 입주자 모집공고 예정일 변경에 따라 아래와 같이 </a:t>
            </a:r>
            <a:r>
              <a:rPr lang="ko-KR" altLang="en-US" sz="1000" dirty="0" err="1">
                <a:latin typeface="+mj-ea"/>
                <a:ea typeface="+mj-ea"/>
              </a:rPr>
              <a:t>추천자</a:t>
            </a:r>
            <a:r>
              <a:rPr lang="ko-KR" altLang="en-US" sz="1000" dirty="0">
                <a:latin typeface="+mj-ea"/>
                <a:ea typeface="+mj-ea"/>
              </a:rPr>
              <a:t> 명단 회신일을 변경하고자 </a:t>
            </a:r>
            <a:r>
              <a:rPr lang="ko-KR" altLang="en-US" sz="1000" dirty="0" err="1">
                <a:latin typeface="+mj-ea"/>
                <a:ea typeface="+mj-ea"/>
              </a:rPr>
              <a:t>하오니</a:t>
            </a:r>
            <a:r>
              <a:rPr lang="en-US" altLang="ko-KR" sz="1000" dirty="0">
                <a:latin typeface="+mj-ea"/>
                <a:ea typeface="+mj-ea"/>
              </a:rPr>
              <a:t>,</a:t>
            </a:r>
            <a:r>
              <a:rPr lang="ko-KR" altLang="en-US" sz="1000" dirty="0">
                <a:latin typeface="+mj-ea"/>
                <a:ea typeface="+mj-ea"/>
              </a:rPr>
              <a:t> 해당 기관에서는 특별공급 기관추천 대상자를 선정하여 </a:t>
            </a:r>
            <a:r>
              <a:rPr lang="en-US" altLang="ko-KR" sz="1000" b="1" dirty="0">
                <a:solidFill>
                  <a:srgbClr val="FF0000"/>
                </a:solidFill>
                <a:latin typeface="+mj-ea"/>
                <a:ea typeface="+mj-ea"/>
              </a:rPr>
              <a:t>2021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년 </a:t>
            </a:r>
            <a:r>
              <a:rPr lang="en-US" altLang="ko-KR" sz="1000" b="1" dirty="0">
                <a:solidFill>
                  <a:srgbClr val="FF0000"/>
                </a:solidFill>
                <a:latin typeface="+mj-ea"/>
                <a:ea typeface="+mj-ea"/>
              </a:rPr>
              <a:t>10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월 </a:t>
            </a:r>
            <a:r>
              <a:rPr lang="en-US" altLang="ko-KR" sz="1000" b="1" dirty="0">
                <a:solidFill>
                  <a:srgbClr val="FF0000"/>
                </a:solidFill>
                <a:latin typeface="+mj-ea"/>
                <a:ea typeface="+mj-ea"/>
              </a:rPr>
              <a:t>19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일</a:t>
            </a:r>
            <a:r>
              <a:rPr lang="en-US" altLang="ko-KR" sz="1000" b="1" dirty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화</a:t>
            </a:r>
            <a:r>
              <a:rPr lang="en-US" altLang="ko-KR" sz="1000" b="1" dirty="0">
                <a:solidFill>
                  <a:srgbClr val="FF0000"/>
                </a:solidFill>
                <a:latin typeface="+mj-ea"/>
                <a:ea typeface="+mj-ea"/>
              </a:rPr>
              <a:t>) 14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시까지 </a:t>
            </a:r>
            <a:r>
              <a:rPr lang="ko-KR" altLang="en-US" sz="1000" b="1" dirty="0" err="1">
                <a:solidFill>
                  <a:srgbClr val="FF0000"/>
                </a:solidFill>
                <a:latin typeface="+mj-ea"/>
                <a:ea typeface="+mj-ea"/>
              </a:rPr>
              <a:t>추천자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 명단을 </a:t>
            </a:r>
            <a:r>
              <a:rPr lang="en-US" altLang="ko-KR" sz="1000" b="1" dirty="0">
                <a:solidFill>
                  <a:srgbClr val="FF0000"/>
                </a:solidFill>
                <a:latin typeface="+mj-ea"/>
                <a:ea typeface="+mj-ea"/>
              </a:rPr>
              <a:t>e-mail 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회신</a:t>
            </a:r>
            <a:r>
              <a:rPr lang="ko-KR" altLang="en-US" sz="1000" dirty="0">
                <a:latin typeface="+mj-ea"/>
                <a:ea typeface="+mj-ea"/>
              </a:rPr>
              <a:t>하여  주시기 바라며</a:t>
            </a:r>
            <a:r>
              <a:rPr lang="en-US" altLang="ko-KR" sz="1000" dirty="0">
                <a:latin typeface="+mj-ea"/>
                <a:ea typeface="+mj-ea"/>
              </a:rPr>
              <a:t>, </a:t>
            </a:r>
            <a:r>
              <a:rPr lang="ko-KR" altLang="en-US" sz="1000" dirty="0">
                <a:latin typeface="+mj-ea"/>
                <a:ea typeface="+mj-ea"/>
              </a:rPr>
              <a:t>기간 내 미 통보 시 특별공급 대상자가 없는 것으로 간주하여 처리할 </a:t>
            </a:r>
            <a:r>
              <a:rPr lang="ko-KR" altLang="en-US" sz="1000" dirty="0" err="1">
                <a:latin typeface="+mj-ea"/>
                <a:ea typeface="+mj-ea"/>
              </a:rPr>
              <a:t>예정이오니</a:t>
            </a:r>
            <a:r>
              <a:rPr lang="ko-KR" altLang="en-US" sz="1000" dirty="0">
                <a:latin typeface="+mj-ea"/>
                <a:ea typeface="+mj-ea"/>
              </a:rPr>
              <a:t> 참고하여 주시기 바랍니다</a:t>
            </a:r>
            <a:r>
              <a:rPr lang="en-US" altLang="ko-KR" sz="1000" dirty="0">
                <a:latin typeface="+mj-ea"/>
                <a:ea typeface="+mj-ea"/>
              </a:rPr>
              <a:t>.</a:t>
            </a:r>
            <a:r>
              <a:rPr lang="ko-KR" altLang="en-US" sz="1000" dirty="0">
                <a:latin typeface="+mj-ea"/>
                <a:ea typeface="+mj-ea"/>
              </a:rPr>
              <a:t> </a:t>
            </a:r>
            <a:endParaRPr lang="en-US" altLang="ko-KR" sz="10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000" dirty="0">
                <a:solidFill>
                  <a:srgbClr val="000000"/>
                </a:solidFill>
                <a:latin typeface="+mj-ea"/>
                <a:ea typeface="+mj-ea"/>
              </a:rPr>
              <a:t>아        </a:t>
            </a:r>
            <a:r>
              <a:rPr lang="ko-KR" altLang="en-US" sz="1000" dirty="0" err="1">
                <a:solidFill>
                  <a:srgbClr val="000000"/>
                </a:solidFill>
                <a:latin typeface="+mj-ea"/>
                <a:ea typeface="+mj-ea"/>
              </a:rPr>
              <a:t>래</a:t>
            </a:r>
            <a:r>
              <a:rPr lang="ko-KR" altLang="en-US" sz="100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+mj-ea"/>
                <a:ea typeface="+mj-ea"/>
              </a:rPr>
              <a:t>– </a:t>
            </a:r>
          </a:p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365125" algn="l"/>
                <a:tab pos="381000" algn="l"/>
                <a:tab pos="731838" algn="l"/>
                <a:tab pos="762000" algn="l"/>
                <a:tab pos="1096963" algn="l"/>
                <a:tab pos="1143000" algn="l"/>
                <a:tab pos="1463675" algn="l"/>
                <a:tab pos="1524000" algn="l"/>
                <a:tab pos="1828800" algn="l"/>
                <a:tab pos="1905000" algn="l"/>
                <a:tab pos="2193925" algn="l"/>
                <a:tab pos="2286000" algn="l"/>
                <a:tab pos="2560638" algn="l"/>
                <a:tab pos="2667000" algn="l"/>
                <a:tab pos="2925763" algn="l"/>
                <a:tab pos="3048000" algn="l"/>
                <a:tab pos="3292475" algn="l"/>
                <a:tab pos="3429000" algn="l"/>
                <a:tab pos="3657600" algn="l"/>
                <a:tab pos="3810000" algn="l"/>
                <a:tab pos="4022725" algn="l"/>
                <a:tab pos="4191000" algn="l"/>
                <a:tab pos="4389438" algn="l"/>
                <a:tab pos="4572000" algn="l"/>
                <a:tab pos="4754563" algn="l"/>
                <a:tab pos="4953000" algn="l"/>
                <a:tab pos="5121275" algn="l"/>
                <a:tab pos="5334000" algn="l"/>
                <a:tab pos="5486400" algn="l"/>
                <a:tab pos="5715000" algn="l"/>
                <a:tab pos="5851525" algn="l"/>
                <a:tab pos="6096000" algn="l"/>
              </a:tabLst>
            </a:pPr>
            <a:endParaRPr lang="en-US" altLang="ko-KR" sz="10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365125" algn="l"/>
                <a:tab pos="381000" algn="l"/>
                <a:tab pos="731838" algn="l"/>
                <a:tab pos="762000" algn="l"/>
                <a:tab pos="1096963" algn="l"/>
                <a:tab pos="1143000" algn="l"/>
                <a:tab pos="1463675" algn="l"/>
                <a:tab pos="1524000" algn="l"/>
                <a:tab pos="1828800" algn="l"/>
                <a:tab pos="1905000" algn="l"/>
                <a:tab pos="2193925" algn="l"/>
                <a:tab pos="2286000" algn="l"/>
                <a:tab pos="2560638" algn="l"/>
                <a:tab pos="2667000" algn="l"/>
                <a:tab pos="2925763" algn="l"/>
                <a:tab pos="3048000" algn="l"/>
                <a:tab pos="3292475" algn="l"/>
                <a:tab pos="3429000" algn="l"/>
                <a:tab pos="3657600" algn="l"/>
                <a:tab pos="3810000" algn="l"/>
                <a:tab pos="4022725" algn="l"/>
                <a:tab pos="4191000" algn="l"/>
                <a:tab pos="4389438" algn="l"/>
                <a:tab pos="4572000" algn="l"/>
                <a:tab pos="4754563" algn="l"/>
                <a:tab pos="4953000" algn="l"/>
                <a:tab pos="5121275" algn="l"/>
                <a:tab pos="5334000" algn="l"/>
                <a:tab pos="5486400" algn="l"/>
                <a:tab pos="5715000" algn="l"/>
                <a:tab pos="5851525" algn="l"/>
                <a:tab pos="6096000" algn="l"/>
              </a:tabLst>
            </a:pP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가</a:t>
            </a:r>
            <a:r>
              <a:rPr lang="en-US" altLang="ko-KR" sz="1000" kern="0" dirty="0">
                <a:solidFill>
                  <a:srgbClr val="000000"/>
                </a:solidFill>
                <a:latin typeface="+mj-ea"/>
                <a:ea typeface="+mj-ea"/>
              </a:rPr>
              <a:t>. 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변경 내용</a:t>
            </a:r>
            <a:endParaRPr lang="en-US" altLang="ko-KR" sz="1000" kern="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66" name="_x320598720">
            <a:extLst>
              <a:ext uri="{FF2B5EF4-FFF2-40B4-BE49-F238E27FC236}">
                <a16:creationId xmlns:a16="http://schemas.microsoft.com/office/drawing/2014/main" id="{906273E6-5D45-4E4D-BA18-39F4DC6B23BE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386" y="2035118"/>
            <a:ext cx="6190115" cy="0"/>
          </a:xfrm>
          <a:prstGeom prst="line">
            <a:avLst/>
          </a:prstGeom>
          <a:noFill/>
          <a:ln w="8890">
            <a:solidFill>
              <a:srgbClr val="4C4C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68AF76C8-2C9A-4D0E-98A2-9D9E06EFA3F0}"/>
              </a:ext>
            </a:extLst>
          </p:cNvPr>
          <p:cNvSpPr/>
          <p:nvPr/>
        </p:nvSpPr>
        <p:spPr>
          <a:xfrm>
            <a:off x="577924" y="168112"/>
            <a:ext cx="6231075" cy="444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79070" algn="r" fontAlgn="base" latinLnBrk="1">
              <a:lnSpc>
                <a:spcPct val="135000"/>
              </a:lnSpc>
              <a:tabLst>
                <a:tab pos="5941060" algn="l"/>
              </a:tabLst>
            </a:pPr>
            <a:r>
              <a:rPr lang="ko-KR" altLang="en-US" sz="900" kern="0" dirty="0">
                <a:solidFill>
                  <a:srgbClr val="000000"/>
                </a:solidFill>
                <a:latin typeface="+mj-ea"/>
                <a:ea typeface="+mj-ea"/>
              </a:rPr>
              <a:t>경기도 이천시 </a:t>
            </a:r>
            <a:r>
              <a:rPr lang="ko-KR" altLang="en-US" sz="900" kern="0" dirty="0" err="1">
                <a:solidFill>
                  <a:srgbClr val="000000"/>
                </a:solidFill>
                <a:latin typeface="+mj-ea"/>
                <a:ea typeface="+mj-ea"/>
              </a:rPr>
              <a:t>부발읍</a:t>
            </a:r>
            <a:r>
              <a:rPr lang="ko-KR" altLang="en-US" sz="9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900" kern="0" dirty="0" err="1">
                <a:solidFill>
                  <a:srgbClr val="000000"/>
                </a:solidFill>
                <a:latin typeface="+mj-ea"/>
                <a:ea typeface="+mj-ea"/>
              </a:rPr>
              <a:t>아미리</a:t>
            </a:r>
            <a:r>
              <a:rPr lang="ko-KR" altLang="en-US" sz="9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900" kern="0" dirty="0">
                <a:solidFill>
                  <a:srgbClr val="000000"/>
                </a:solidFill>
                <a:latin typeface="+mj-ea"/>
                <a:ea typeface="+mj-ea"/>
              </a:rPr>
              <a:t>686 </a:t>
            </a:r>
            <a:r>
              <a:rPr lang="ko-KR" altLang="en-US" sz="900" kern="0" dirty="0">
                <a:solidFill>
                  <a:srgbClr val="000000"/>
                </a:solidFill>
                <a:latin typeface="+mj-ea"/>
                <a:ea typeface="+mj-ea"/>
              </a:rPr>
              <a:t>이천 </a:t>
            </a:r>
            <a:r>
              <a:rPr lang="ko-KR" altLang="en-US" sz="900" kern="0" dirty="0" err="1">
                <a:solidFill>
                  <a:srgbClr val="000000"/>
                </a:solidFill>
                <a:latin typeface="+mj-ea"/>
                <a:ea typeface="+mj-ea"/>
              </a:rPr>
              <a:t>센트레빌</a:t>
            </a:r>
            <a:r>
              <a:rPr lang="ko-KR" altLang="en-US" sz="9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900" kern="0" dirty="0" err="1">
                <a:solidFill>
                  <a:srgbClr val="000000"/>
                </a:solidFill>
                <a:latin typeface="+mj-ea"/>
                <a:ea typeface="+mj-ea"/>
              </a:rPr>
              <a:t>레이브큐</a:t>
            </a:r>
            <a:r>
              <a:rPr lang="ko-KR" altLang="en-US" sz="900" kern="0" dirty="0">
                <a:solidFill>
                  <a:srgbClr val="000000"/>
                </a:solidFill>
                <a:latin typeface="+mj-ea"/>
                <a:ea typeface="+mj-ea"/>
              </a:rPr>
              <a:t> 모델하우스</a:t>
            </a:r>
            <a:endParaRPr lang="en-US" altLang="ko-KR" sz="9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marR="179070" algn="r" fontAlgn="base" latinLnBrk="1">
              <a:lnSpc>
                <a:spcPct val="135000"/>
              </a:lnSpc>
              <a:tabLst>
                <a:tab pos="5941060" algn="l"/>
              </a:tabLst>
            </a:pPr>
            <a:r>
              <a:rPr lang="ko-KR" altLang="en-US" sz="9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900" kern="0" dirty="0">
                <a:solidFill>
                  <a:srgbClr val="000000"/>
                </a:solidFill>
                <a:latin typeface="+mj-ea"/>
                <a:ea typeface="+mj-ea"/>
              </a:rPr>
              <a:t>Tel. 1577-8984 Fax. 031-633-8981</a:t>
            </a:r>
          </a:p>
        </p:txBody>
      </p:sp>
      <p:sp>
        <p:nvSpPr>
          <p:cNvPr id="68" name="_x320598720">
            <a:extLst>
              <a:ext uri="{FF2B5EF4-FFF2-40B4-BE49-F238E27FC236}">
                <a16:creationId xmlns:a16="http://schemas.microsoft.com/office/drawing/2014/main" id="{906273E6-5D45-4E4D-BA18-39F4DC6B23BE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386" y="652834"/>
            <a:ext cx="6190115" cy="0"/>
          </a:xfrm>
          <a:prstGeom prst="line">
            <a:avLst/>
          </a:prstGeom>
          <a:noFill/>
          <a:ln w="8890">
            <a:solidFill>
              <a:srgbClr val="4C4C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latin typeface="+mj-ea"/>
              <a:ea typeface="+mj-ea"/>
            </a:endParaRPr>
          </a:p>
        </p:txBody>
      </p:sp>
      <p:graphicFrame>
        <p:nvGraphicFramePr>
          <p:cNvPr id="69" name="표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178040"/>
              </p:ext>
            </p:extLst>
          </p:nvPr>
        </p:nvGraphicFramePr>
        <p:xfrm>
          <a:off x="621171" y="9355696"/>
          <a:ext cx="5683510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297">
                  <a:extLst>
                    <a:ext uri="{9D8B030D-6E8A-4147-A177-3AD203B41FA5}">
                      <a16:colId xmlns:a16="http://schemas.microsoft.com/office/drawing/2014/main" val="4157687500"/>
                    </a:ext>
                  </a:extLst>
                </a:gridCol>
                <a:gridCol w="5107213">
                  <a:extLst>
                    <a:ext uri="{9D8B030D-6E8A-4147-A177-3AD203B41FA5}">
                      <a16:colId xmlns:a16="http://schemas.microsoft.com/office/drawing/2014/main" val="1797470768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 신 처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0" spc="-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국가보훈처 경기동부보훈지청 </a:t>
                      </a:r>
                      <a:r>
                        <a:rPr lang="ko-KR" altLang="en-US" sz="900" b="0" spc="-5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복지과</a:t>
                      </a:r>
                      <a:r>
                        <a:rPr lang="en-US" altLang="ko-KR" sz="900" b="0" spc="-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spc="-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국군복지단 복지사업운영과</a:t>
                      </a:r>
                      <a:r>
                        <a:rPr lang="en-US" altLang="ko-KR" sz="900" b="0" spc="-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spc="-5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경기지방중소벤처기업청</a:t>
                      </a:r>
                      <a:r>
                        <a:rPr lang="ko-KR" altLang="en-US" sz="900" b="0" spc="-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성장지원과</a:t>
                      </a:r>
                      <a:r>
                        <a:rPr lang="en-US" altLang="ko-KR" sz="900" b="0" spc="-5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경기도청 장애인복지과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서울시청 장애인자립지원과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인천시청 장애인복지과</a:t>
                      </a:r>
                      <a:endParaRPr lang="en-US" altLang="ko-KR" sz="900" b="0" i="0" u="none" strike="noStrike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0041113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60D52ED4-6EBE-48C8-8B69-FC04B31510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1859769"/>
              </p:ext>
            </p:extLst>
          </p:nvPr>
        </p:nvGraphicFramePr>
        <p:xfrm>
          <a:off x="527891" y="4771529"/>
          <a:ext cx="5870070" cy="18699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39372">
                  <a:extLst>
                    <a:ext uri="{9D8B030D-6E8A-4147-A177-3AD203B41FA5}">
                      <a16:colId xmlns:a16="http://schemas.microsoft.com/office/drawing/2014/main" val="2554534543"/>
                    </a:ext>
                  </a:extLst>
                </a:gridCol>
                <a:gridCol w="1815349">
                  <a:extLst>
                    <a:ext uri="{9D8B030D-6E8A-4147-A177-3AD203B41FA5}">
                      <a16:colId xmlns:a16="http://schemas.microsoft.com/office/drawing/2014/main" val="1467627737"/>
                    </a:ext>
                  </a:extLst>
                </a:gridCol>
                <a:gridCol w="1815349">
                  <a:extLst>
                    <a:ext uri="{9D8B030D-6E8A-4147-A177-3AD203B41FA5}">
                      <a16:colId xmlns:a16="http://schemas.microsoft.com/office/drawing/2014/main" val="3715901703"/>
                    </a:ext>
                  </a:extLst>
                </a:gridCol>
              </a:tblGrid>
              <a:tr h="2671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spc="0" baseline="0" dirty="0"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900" b="0" i="0" u="none" strike="noStrike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80" marR="8980" marT="898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spc="0" baseline="0" dirty="0">
                          <a:effectLst/>
                          <a:latin typeface="+mn-ea"/>
                          <a:ea typeface="+mn-ea"/>
                        </a:rPr>
                        <a:t>기존</a:t>
                      </a:r>
                      <a:endParaRPr lang="en-US" sz="900" b="0" i="0" u="none" strike="noStrike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80" marR="8980" marT="898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</a:t>
                      </a:r>
                    </a:p>
                  </a:txBody>
                  <a:tcPr marL="8980" marR="8980" marT="898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9472584"/>
                  </a:ext>
                </a:extLst>
              </a:tr>
              <a:tr h="2671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입주자 모집공고</a:t>
                      </a:r>
                    </a:p>
                  </a:txBody>
                  <a:tcPr marL="8980" marR="8980" marT="898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2021.09.30.(</a:t>
                      </a:r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2021.10.14.(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7077726"/>
                  </a:ext>
                </a:extLst>
              </a:tr>
              <a:tr h="2671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견본주택 오픈</a:t>
                      </a:r>
                    </a:p>
                  </a:txBody>
                  <a:tcPr marL="8980" marR="8980" marT="898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2021.10.01.(</a:t>
                      </a:r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2021.10.15.(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561328"/>
                  </a:ext>
                </a:extLst>
              </a:tr>
              <a:tr h="2671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특별공급 대상자 </a:t>
                      </a:r>
                      <a:r>
                        <a:rPr lang="ko-KR" altLang="en-US" sz="900" b="1" i="0" u="none" strike="noStrike" spc="0" baseline="0" dirty="0" err="1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명단회신</a:t>
                      </a:r>
                      <a:endParaRPr lang="ko-KR" altLang="en-US" sz="900" b="1" i="0" u="none" strike="noStrike" spc="0" baseline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80" marR="8980" marT="898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2021.10.04.(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18:00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까지</a:t>
                      </a:r>
                      <a:endParaRPr lang="en-US" altLang="ko-KR" sz="900" b="1" i="0" u="none" strike="noStrike" spc="0" baseline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80" marR="8980" marT="898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2021.10.19.(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 14:00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까지</a:t>
                      </a:r>
                      <a:endParaRPr lang="en-US" altLang="ko-KR" sz="900" b="1" i="0" u="none" strike="noStrike" spc="0" baseline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80" marR="8980" marT="898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4671019"/>
                  </a:ext>
                </a:extLst>
              </a:tr>
              <a:tr h="2671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특별공급 청약신청</a:t>
                      </a:r>
                    </a:p>
                  </a:txBody>
                  <a:tcPr marL="8980" marR="8980" marT="898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2021.10.12.(</a:t>
                      </a:r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2021.10.25.(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6671111"/>
                  </a:ext>
                </a:extLst>
              </a:tr>
              <a:tr h="2671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정당 계약일</a:t>
                      </a:r>
                    </a:p>
                  </a:txBody>
                  <a:tcPr marL="8980" marR="8980" marT="898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2021.11.01.(</a:t>
                      </a:r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~ 11.03.(</a:t>
                      </a:r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2021.11.15.(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~ 11.17.(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84169"/>
                  </a:ext>
                </a:extLst>
              </a:tr>
              <a:tr h="2671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당첨자 </a:t>
                      </a:r>
                      <a:r>
                        <a:rPr lang="ko-KR" altLang="en-US" sz="900" b="0" i="0" u="none" strike="noStrike" spc="0" baseline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동호수</a:t>
                      </a:r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및 예비입주자 발표</a:t>
                      </a:r>
                    </a:p>
                  </a:txBody>
                  <a:tcPr marL="8980" marR="8980" marT="898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2021.10.20.(</a:t>
                      </a:r>
                      <a:r>
                        <a:rPr lang="ko-KR" altLang="en-US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900" b="0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2021.11.03.(</a:t>
                      </a:r>
                      <a:r>
                        <a:rPr lang="ko-KR" altLang="en-US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9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8980" marR="8980" marT="898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971899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id="{C6A8447A-412C-4B7D-8B5F-AD47311914A6}"/>
              </a:ext>
            </a:extLst>
          </p:cNvPr>
          <p:cNvSpPr/>
          <p:nvPr/>
        </p:nvSpPr>
        <p:spPr>
          <a:xfrm>
            <a:off x="565535" y="6858628"/>
            <a:ext cx="6043685" cy="13552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365125" algn="l"/>
                <a:tab pos="381000" algn="l"/>
                <a:tab pos="731838" algn="l"/>
                <a:tab pos="762000" algn="l"/>
                <a:tab pos="1096963" algn="l"/>
                <a:tab pos="1143000" algn="l"/>
                <a:tab pos="1463675" algn="l"/>
                <a:tab pos="1524000" algn="l"/>
                <a:tab pos="1828800" algn="l"/>
                <a:tab pos="1905000" algn="l"/>
                <a:tab pos="2193925" algn="l"/>
                <a:tab pos="2286000" algn="l"/>
                <a:tab pos="2560638" algn="l"/>
                <a:tab pos="2667000" algn="l"/>
                <a:tab pos="2925763" algn="l"/>
                <a:tab pos="3048000" algn="l"/>
                <a:tab pos="3292475" algn="l"/>
                <a:tab pos="3429000" algn="l"/>
                <a:tab pos="3657600" algn="l"/>
                <a:tab pos="3810000" algn="l"/>
                <a:tab pos="4022725" algn="l"/>
                <a:tab pos="4191000" algn="l"/>
                <a:tab pos="4389438" algn="l"/>
                <a:tab pos="4572000" algn="l"/>
                <a:tab pos="4754563" algn="l"/>
                <a:tab pos="4953000" algn="l"/>
                <a:tab pos="5121275" algn="l"/>
                <a:tab pos="5334000" algn="l"/>
                <a:tab pos="5486400" algn="l"/>
                <a:tab pos="5715000" algn="l"/>
                <a:tab pos="5851525" algn="l"/>
                <a:tab pos="6096000" algn="l"/>
              </a:tabLst>
            </a:pPr>
            <a:r>
              <a:rPr lang="ko-KR" altLang="en-US" sz="1000" dirty="0">
                <a:solidFill>
                  <a:srgbClr val="000000"/>
                </a:solidFill>
                <a:latin typeface="+mj-ea"/>
                <a:ea typeface="+mj-ea"/>
              </a:rPr>
              <a:t>나</a:t>
            </a:r>
            <a:r>
              <a:rPr lang="en-US" altLang="ko-KR" sz="1000" dirty="0">
                <a:solidFill>
                  <a:srgbClr val="000000"/>
                </a:solidFill>
                <a:latin typeface="+mj-ea"/>
                <a:ea typeface="+mj-ea"/>
              </a:rPr>
              <a:t>. </a:t>
            </a:r>
            <a:r>
              <a:rPr lang="ko-KR" altLang="en-US" sz="1000" dirty="0">
                <a:solidFill>
                  <a:srgbClr val="000000"/>
                </a:solidFill>
                <a:latin typeface="+mj-ea"/>
                <a:ea typeface="+mj-ea"/>
              </a:rPr>
              <a:t>기타</a:t>
            </a:r>
            <a:endParaRPr lang="ko-KR" altLang="en-US" sz="1000" dirty="0">
              <a:latin typeface="+mj-ea"/>
              <a:ea typeface="+mj-ea"/>
            </a:endParaRPr>
          </a:p>
          <a:p>
            <a:pPr lvl="0"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365125" algn="l"/>
                <a:tab pos="381000" algn="l"/>
                <a:tab pos="731838" algn="l"/>
                <a:tab pos="762000" algn="l"/>
                <a:tab pos="1096963" algn="l"/>
                <a:tab pos="1143000" algn="l"/>
                <a:tab pos="1463675" algn="l"/>
                <a:tab pos="1524000" algn="l"/>
                <a:tab pos="1828800" algn="l"/>
                <a:tab pos="1905000" algn="l"/>
                <a:tab pos="2193925" algn="l"/>
                <a:tab pos="2286000" algn="l"/>
                <a:tab pos="2560638" algn="l"/>
                <a:tab pos="2667000" algn="l"/>
                <a:tab pos="2925763" algn="l"/>
                <a:tab pos="3048000" algn="l"/>
                <a:tab pos="3292475" algn="l"/>
                <a:tab pos="3429000" algn="l"/>
                <a:tab pos="3657600" algn="l"/>
                <a:tab pos="3810000" algn="l"/>
                <a:tab pos="4022725" algn="l"/>
                <a:tab pos="4191000" algn="l"/>
                <a:tab pos="4389438" algn="l"/>
                <a:tab pos="4572000" algn="l"/>
                <a:tab pos="4754563" algn="l"/>
                <a:tab pos="4953000" algn="l"/>
                <a:tab pos="5121275" algn="l"/>
                <a:tab pos="5334000" algn="l"/>
                <a:tab pos="5486400" algn="l"/>
                <a:tab pos="5715000" algn="l"/>
                <a:tab pos="5851525" algn="l"/>
                <a:tab pos="6096000" algn="l"/>
              </a:tabLst>
            </a:pPr>
            <a:r>
              <a:rPr lang="en-US" altLang="ko-KR" sz="1000" dirty="0">
                <a:solidFill>
                  <a:srgbClr val="000000"/>
                </a:solidFill>
                <a:latin typeface="+mj-ea"/>
                <a:ea typeface="+mj-ea"/>
              </a:rPr>
              <a:t>     1) </a:t>
            </a:r>
            <a:r>
              <a:rPr lang="ko-KR" altLang="en-US" sz="1000" dirty="0">
                <a:solidFill>
                  <a:srgbClr val="000000"/>
                </a:solidFill>
                <a:latin typeface="+mj-ea"/>
                <a:ea typeface="+mj-ea"/>
              </a:rPr>
              <a:t>분양문의 </a:t>
            </a:r>
            <a:r>
              <a:rPr lang="en-US" altLang="ko-KR" sz="1000" dirty="0">
                <a:solidFill>
                  <a:srgbClr val="000000"/>
                </a:solidFill>
                <a:latin typeface="+mj-ea"/>
                <a:ea typeface="+mj-ea"/>
              </a:rPr>
              <a:t>: 1577-8984</a:t>
            </a:r>
            <a:endParaRPr lang="en-US" altLang="ko-KR" sz="1000" dirty="0">
              <a:latin typeface="+mj-ea"/>
              <a:ea typeface="+mj-ea"/>
            </a:endParaRPr>
          </a:p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365125" algn="l"/>
                <a:tab pos="381000" algn="l"/>
                <a:tab pos="731838" algn="l"/>
                <a:tab pos="762000" algn="l"/>
                <a:tab pos="1096963" algn="l"/>
                <a:tab pos="1143000" algn="l"/>
                <a:tab pos="1463675" algn="l"/>
                <a:tab pos="1524000" algn="l"/>
                <a:tab pos="1828800" algn="l"/>
                <a:tab pos="1905000" algn="l"/>
                <a:tab pos="2193925" algn="l"/>
                <a:tab pos="2286000" algn="l"/>
                <a:tab pos="2560638" algn="l"/>
                <a:tab pos="2667000" algn="l"/>
                <a:tab pos="2925763" algn="l"/>
                <a:tab pos="3048000" algn="l"/>
                <a:tab pos="3292475" algn="l"/>
                <a:tab pos="3429000" algn="l"/>
                <a:tab pos="3657600" algn="l"/>
                <a:tab pos="3810000" algn="l"/>
                <a:tab pos="4022725" algn="l"/>
                <a:tab pos="4191000" algn="l"/>
                <a:tab pos="4389438" algn="l"/>
                <a:tab pos="4572000" algn="l"/>
                <a:tab pos="4754563" algn="l"/>
                <a:tab pos="4953000" algn="l"/>
                <a:tab pos="5121275" algn="l"/>
                <a:tab pos="5334000" algn="l"/>
                <a:tab pos="5486400" algn="l"/>
                <a:tab pos="5715000" algn="l"/>
                <a:tab pos="5851525" algn="l"/>
                <a:tab pos="6096000" algn="l"/>
              </a:tabLst>
            </a:pPr>
            <a:r>
              <a:rPr lang="en-US" altLang="ko-KR" sz="1000" dirty="0">
                <a:solidFill>
                  <a:srgbClr val="000000"/>
                </a:solidFill>
                <a:latin typeface="+mj-ea"/>
                <a:ea typeface="+mj-ea"/>
              </a:rPr>
              <a:t>     2) </a:t>
            </a:r>
            <a:r>
              <a:rPr lang="ko-KR" altLang="en-US" sz="1000" dirty="0">
                <a:solidFill>
                  <a:srgbClr val="000000"/>
                </a:solidFill>
                <a:latin typeface="+mj-ea"/>
                <a:ea typeface="+mj-ea"/>
              </a:rPr>
              <a:t>모델하우스 </a:t>
            </a:r>
            <a:r>
              <a:rPr lang="en-US" altLang="ko-KR" sz="1000" dirty="0">
                <a:solidFill>
                  <a:srgbClr val="000000"/>
                </a:solidFill>
                <a:latin typeface="+mj-ea"/>
                <a:ea typeface="+mj-ea"/>
              </a:rPr>
              <a:t>: 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경기도 이천시 </a:t>
            </a:r>
            <a:r>
              <a:rPr lang="ko-KR" altLang="en-US" sz="1000" kern="0" dirty="0" err="1">
                <a:solidFill>
                  <a:srgbClr val="000000"/>
                </a:solidFill>
                <a:latin typeface="+mj-ea"/>
                <a:ea typeface="+mj-ea"/>
              </a:rPr>
              <a:t>부발읍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1000" kern="0" dirty="0" err="1">
                <a:solidFill>
                  <a:srgbClr val="000000"/>
                </a:solidFill>
                <a:latin typeface="+mj-ea"/>
                <a:ea typeface="+mj-ea"/>
              </a:rPr>
              <a:t>아미리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1000" kern="0" dirty="0">
                <a:solidFill>
                  <a:srgbClr val="000000"/>
                </a:solidFill>
                <a:latin typeface="+mj-ea"/>
                <a:ea typeface="+mj-ea"/>
              </a:rPr>
              <a:t>686</a:t>
            </a:r>
          </a:p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365125" algn="l"/>
                <a:tab pos="381000" algn="l"/>
                <a:tab pos="731838" algn="l"/>
                <a:tab pos="762000" algn="l"/>
                <a:tab pos="1096963" algn="l"/>
                <a:tab pos="1143000" algn="l"/>
                <a:tab pos="1463675" algn="l"/>
                <a:tab pos="1524000" algn="l"/>
                <a:tab pos="1828800" algn="l"/>
                <a:tab pos="1905000" algn="l"/>
                <a:tab pos="2193925" algn="l"/>
                <a:tab pos="2286000" algn="l"/>
                <a:tab pos="2560638" algn="l"/>
                <a:tab pos="2667000" algn="l"/>
                <a:tab pos="2925763" algn="l"/>
                <a:tab pos="3048000" algn="l"/>
                <a:tab pos="3292475" algn="l"/>
                <a:tab pos="3429000" algn="l"/>
                <a:tab pos="3657600" algn="l"/>
                <a:tab pos="3810000" algn="l"/>
                <a:tab pos="4022725" algn="l"/>
                <a:tab pos="4191000" algn="l"/>
                <a:tab pos="4389438" algn="l"/>
                <a:tab pos="4572000" algn="l"/>
                <a:tab pos="4754563" algn="l"/>
                <a:tab pos="4953000" algn="l"/>
                <a:tab pos="5121275" algn="l"/>
                <a:tab pos="5334000" algn="l"/>
                <a:tab pos="5486400" algn="l"/>
                <a:tab pos="5715000" algn="l"/>
                <a:tab pos="5851525" algn="l"/>
                <a:tab pos="6096000" algn="l"/>
              </a:tabLst>
            </a:pPr>
            <a:endParaRPr lang="en-US" altLang="ko-KR" sz="10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365125" algn="l"/>
                <a:tab pos="381000" algn="l"/>
                <a:tab pos="731838" algn="l"/>
                <a:tab pos="762000" algn="l"/>
                <a:tab pos="1096963" algn="l"/>
                <a:tab pos="1143000" algn="l"/>
                <a:tab pos="1463675" algn="l"/>
                <a:tab pos="1524000" algn="l"/>
                <a:tab pos="1828800" algn="l"/>
                <a:tab pos="1905000" algn="l"/>
                <a:tab pos="2193925" algn="l"/>
                <a:tab pos="2286000" algn="l"/>
                <a:tab pos="2560638" algn="l"/>
                <a:tab pos="2667000" algn="l"/>
                <a:tab pos="2925763" algn="l"/>
                <a:tab pos="3048000" algn="l"/>
                <a:tab pos="3292475" algn="l"/>
                <a:tab pos="3429000" algn="l"/>
                <a:tab pos="3657600" algn="l"/>
                <a:tab pos="3810000" algn="l"/>
                <a:tab pos="4022725" algn="l"/>
                <a:tab pos="4191000" algn="l"/>
                <a:tab pos="4389438" algn="l"/>
                <a:tab pos="4572000" algn="l"/>
                <a:tab pos="4754563" algn="l"/>
                <a:tab pos="4953000" algn="l"/>
                <a:tab pos="5121275" algn="l"/>
                <a:tab pos="5334000" algn="l"/>
                <a:tab pos="5486400" algn="l"/>
                <a:tab pos="5715000" algn="l"/>
                <a:tab pos="5851525" algn="l"/>
                <a:tab pos="6096000" algn="l"/>
              </a:tabLst>
            </a:pPr>
            <a:endParaRPr lang="en-US" altLang="ko-KR" sz="10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365125" algn="l"/>
                <a:tab pos="381000" algn="l"/>
                <a:tab pos="731838" algn="l"/>
                <a:tab pos="762000" algn="l"/>
                <a:tab pos="1096963" algn="l"/>
                <a:tab pos="1143000" algn="l"/>
                <a:tab pos="1463675" algn="l"/>
                <a:tab pos="1524000" algn="l"/>
                <a:tab pos="1828800" algn="l"/>
                <a:tab pos="1905000" algn="l"/>
                <a:tab pos="2193925" algn="l"/>
                <a:tab pos="2286000" algn="l"/>
                <a:tab pos="2560638" algn="l"/>
                <a:tab pos="2667000" algn="l"/>
                <a:tab pos="2925763" algn="l"/>
                <a:tab pos="3048000" algn="l"/>
                <a:tab pos="3292475" algn="l"/>
                <a:tab pos="3429000" algn="l"/>
                <a:tab pos="3657600" algn="l"/>
                <a:tab pos="3810000" algn="l"/>
                <a:tab pos="4022725" algn="l"/>
                <a:tab pos="4191000" algn="l"/>
                <a:tab pos="4389438" algn="l"/>
                <a:tab pos="4572000" algn="l"/>
                <a:tab pos="4754563" algn="l"/>
                <a:tab pos="4953000" algn="l"/>
                <a:tab pos="5121275" algn="l"/>
                <a:tab pos="5334000" algn="l"/>
                <a:tab pos="5486400" algn="l"/>
                <a:tab pos="5715000" algn="l"/>
                <a:tab pos="5851525" algn="l"/>
                <a:tab pos="6096000" algn="l"/>
              </a:tabLst>
            </a:pP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붙임</a:t>
            </a:r>
            <a:r>
              <a:rPr lang="en-US" altLang="ko-KR" sz="1000" kern="0" dirty="0">
                <a:solidFill>
                  <a:srgbClr val="000000"/>
                </a:solidFill>
                <a:latin typeface="+mj-ea"/>
                <a:ea typeface="+mj-ea"/>
              </a:rPr>
              <a:t>. 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이천 </a:t>
            </a:r>
            <a:r>
              <a:rPr lang="ko-KR" altLang="en-US" sz="1000" kern="0" dirty="0" err="1">
                <a:solidFill>
                  <a:srgbClr val="000000"/>
                </a:solidFill>
                <a:latin typeface="+mj-ea"/>
                <a:ea typeface="+mj-ea"/>
              </a:rPr>
              <a:t>센트레빌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1000" kern="0" dirty="0" err="1">
                <a:solidFill>
                  <a:srgbClr val="000000"/>
                </a:solidFill>
                <a:latin typeface="+mj-ea"/>
                <a:ea typeface="+mj-ea"/>
              </a:rPr>
              <a:t>레이크뷰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 특별공급 기관추천 대상자 명단 요청의 件 </a:t>
            </a:r>
            <a:r>
              <a:rPr lang="en-US" altLang="ko-KR" sz="1000" kern="0" dirty="0">
                <a:solidFill>
                  <a:srgbClr val="000000"/>
                </a:solidFill>
                <a:latin typeface="+mj-ea"/>
                <a:ea typeface="+mj-ea"/>
              </a:rPr>
              <a:t>(2021-01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호</a:t>
            </a:r>
            <a:r>
              <a:rPr lang="en-US" altLang="ko-KR" sz="1000" kern="0" dirty="0">
                <a:solidFill>
                  <a:srgbClr val="000000"/>
                </a:solidFill>
                <a:latin typeface="+mj-ea"/>
                <a:ea typeface="+mj-ea"/>
              </a:rPr>
              <a:t>, ‘21.09.03).  </a:t>
            </a:r>
            <a:r>
              <a:rPr lang="ko-KR" altLang="en-US" sz="1000" kern="0" dirty="0">
                <a:solidFill>
                  <a:srgbClr val="000000"/>
                </a:solidFill>
                <a:latin typeface="+mj-ea"/>
                <a:ea typeface="+mj-ea"/>
              </a:rPr>
              <a:t>끝</a:t>
            </a:r>
            <a:r>
              <a:rPr lang="en-US" altLang="ko-KR" sz="1000" kern="0" dirty="0">
                <a:solidFill>
                  <a:srgbClr val="000000"/>
                </a:solidFill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6521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7226</TotalTime>
  <Words>279</Words>
  <Application>Microsoft Office PowerPoint</Application>
  <PresentationFormat>A4 용지(210x297mm)</PresentationFormat>
  <Paragraphs>54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kqzwx@outlook.kr</dc:creator>
  <cp:lastModifiedBy>정 영한</cp:lastModifiedBy>
  <cp:revision>311</cp:revision>
  <cp:lastPrinted>2021-09-29T03:28:17Z</cp:lastPrinted>
  <dcterms:created xsi:type="dcterms:W3CDTF">2017-09-20T11:41:16Z</dcterms:created>
  <dcterms:modified xsi:type="dcterms:W3CDTF">2021-09-29T08:48:33Z</dcterms:modified>
</cp:coreProperties>
</file>