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7" r:id="rId4"/>
  </p:sldIdLst>
  <p:sldSz cx="6858000" cy="9906000" type="A4"/>
  <p:notesSz cx="6742113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4" userDrawn="1">
          <p15:clr>
            <a:srgbClr val="A4A3A4"/>
          </p15:clr>
        </p15:guide>
        <p15:guide id="2" pos="4088" userDrawn="1">
          <p15:clr>
            <a:srgbClr val="A4A3A4"/>
          </p15:clr>
        </p15:guide>
        <p15:guide id="3" pos="232" userDrawn="1">
          <p15:clr>
            <a:srgbClr val="A4A3A4"/>
          </p15:clr>
        </p15:guide>
        <p15:guide id="4" pos="346" userDrawn="1">
          <p15:clr>
            <a:srgbClr val="A4A3A4"/>
          </p15:clr>
        </p15:guide>
        <p15:guide id="5" orient="horz" pos="6182" userDrawn="1">
          <p15:clr>
            <a:srgbClr val="A4A3A4"/>
          </p15:clr>
        </p15:guide>
        <p15:guide id="6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770" autoAdjust="0"/>
    <p:restoredTop sz="94660"/>
  </p:normalViewPr>
  <p:slideViewPr>
    <p:cSldViewPr snapToGrid="0" showGuides="1">
      <p:cViewPr>
        <p:scale>
          <a:sx n="86" d="100"/>
          <a:sy n="86" d="100"/>
        </p:scale>
        <p:origin x="-1686" y="96"/>
      </p:cViewPr>
      <p:guideLst>
        <p:guide orient="horz" pos="194"/>
        <p:guide orient="horz" pos="6182"/>
        <p:guide pos="4088"/>
        <p:guide pos="232"/>
        <p:guide pos="346"/>
        <p:guide pos="3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92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98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t2you.com-/" TargetMode="External"/><Relationship Id="rId2" Type="http://schemas.openxmlformats.org/officeDocument/2006/relationships/hyperlink" Target="http://www.apt2you.com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prugio.com/" TargetMode="External"/><Relationship Id="rId4" Type="http://schemas.openxmlformats.org/officeDocument/2006/relationships/hyperlink" Target="https://www.apt2you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>
            <a:extLst>
              <a:ext uri="{FF2B5EF4-FFF2-40B4-BE49-F238E27FC236}">
                <a16:creationId xmlns="" xmlns:a16="http://schemas.microsoft.com/office/drawing/2014/main" id="{A3CE3AA6-901B-409D-AD59-C3FD8BC54736}"/>
              </a:ext>
            </a:extLst>
          </p:cNvPr>
          <p:cNvSpPr/>
          <p:nvPr/>
        </p:nvSpPr>
        <p:spPr>
          <a:xfrm>
            <a:off x="368299" y="353695"/>
            <a:ext cx="6121401" cy="4911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685800" latinLnBrk="1">
              <a:defRPr/>
            </a:pPr>
            <a:r>
              <a:rPr lang="ko-KR" altLang="en-US" sz="20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판교 </a:t>
            </a:r>
            <a:r>
              <a:rPr lang="ko-KR" altLang="en-US" sz="2000" b="1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퍼스트힐</a:t>
            </a:r>
            <a:r>
              <a:rPr lang="ko-KR" altLang="en-US" sz="20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2000" b="1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푸르지오</a:t>
            </a:r>
            <a:r>
              <a:rPr lang="ko-KR" altLang="en-US" sz="20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20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기관추천 특별공급 안내문</a:t>
            </a:r>
            <a:endParaRPr lang="en-US" altLang="ko-KR" sz="20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Rounded Rectangle 73">
            <a:extLst>
              <a:ext uri="{FF2B5EF4-FFF2-40B4-BE49-F238E27FC236}">
                <a16:creationId xmlns="" xmlns:a16="http://schemas.microsoft.com/office/drawing/2014/main" id="{4DC48E29-A024-48B1-803F-BAFA16B3C64D}"/>
              </a:ext>
            </a:extLst>
          </p:cNvPr>
          <p:cNvSpPr/>
          <p:nvPr/>
        </p:nvSpPr>
        <p:spPr>
          <a:xfrm rot="16200000" flipH="1">
            <a:off x="3406139" y="-2729864"/>
            <a:ext cx="45721" cy="61214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3" name="Rounded Rectangle 73">
            <a:extLst>
              <a:ext uri="{FF2B5EF4-FFF2-40B4-BE49-F238E27FC236}">
                <a16:creationId xmlns="" xmlns:a16="http://schemas.microsoft.com/office/drawing/2014/main" id="{F2F8A468-CAF5-4F8F-B2D7-80A8DD3DB117}"/>
              </a:ext>
            </a:extLst>
          </p:cNvPr>
          <p:cNvSpPr/>
          <p:nvPr/>
        </p:nvSpPr>
        <p:spPr>
          <a:xfrm rot="16200000" flipH="1">
            <a:off x="3406139" y="-2193000"/>
            <a:ext cx="45721" cy="61214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D1FA45DB-BC2E-4BE4-B5E4-BA844D27D640}"/>
              </a:ext>
            </a:extLst>
          </p:cNvPr>
          <p:cNvSpPr/>
          <p:nvPr/>
        </p:nvSpPr>
        <p:spPr>
          <a:xfrm>
            <a:off x="366714" y="12176"/>
            <a:ext cx="681036" cy="29579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1100" dirty="0">
                <a:solidFill>
                  <a:srgbClr val="0070C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#</a:t>
            </a:r>
            <a:r>
              <a:rPr lang="ko-KR" altLang="en-US" sz="1100" dirty="0">
                <a:solidFill>
                  <a:srgbClr val="0070C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붙임</a:t>
            </a:r>
            <a:r>
              <a:rPr lang="en-US" altLang="ko-KR" sz="1100" dirty="0">
                <a:solidFill>
                  <a:srgbClr val="0070C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lang="ko-KR" altLang="en-US" sz="1100" dirty="0">
              <a:solidFill>
                <a:srgbClr val="0070C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1B9DB059-E7F0-4F48-A4A2-C363D63B572B}"/>
              </a:ext>
            </a:extLst>
          </p:cNvPr>
          <p:cNvSpPr/>
          <p:nvPr/>
        </p:nvSpPr>
        <p:spPr>
          <a:xfrm>
            <a:off x="367623" y="4013911"/>
            <a:ext cx="311808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 smtClean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Ⅰ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AFBFEA1A-A251-4F36-9815-F6CF1928121F}"/>
              </a:ext>
            </a:extLst>
          </p:cNvPr>
          <p:cNvSpPr/>
          <p:nvPr/>
        </p:nvSpPr>
        <p:spPr>
          <a:xfrm>
            <a:off x="826410" y="4013911"/>
            <a:ext cx="5663290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공급 개요</a:t>
            </a:r>
            <a:endParaRPr lang="ko-KR" altLang="en-US" sz="14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24" name="표 23">
            <a:extLst>
              <a:ext uri="{FF2B5EF4-FFF2-40B4-BE49-F238E27FC236}">
                <a16:creationId xmlns="" xmlns:a16="http://schemas.microsoft.com/office/drawing/2014/main" id="{DD3C6AEA-7173-4B58-8F47-20B94885A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787726"/>
              </p:ext>
            </p:extLst>
          </p:nvPr>
        </p:nvGraphicFramePr>
        <p:xfrm>
          <a:off x="365297" y="8633941"/>
          <a:ext cx="6122039" cy="13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2039">
                  <a:extLst>
                    <a:ext uri="{9D8B030D-6E8A-4147-A177-3AD203B41FA5}">
                      <a16:colId xmlns="" xmlns:a16="http://schemas.microsoft.com/office/drawing/2014/main" val="1072566746"/>
                    </a:ext>
                  </a:extLst>
                </a:gridCol>
              </a:tblGrid>
              <a:tr h="203647"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상기 일정은 </a:t>
                      </a:r>
                      <a:r>
                        <a:rPr lang="ko-KR" altLang="en-US" sz="800" b="0" kern="120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사업추친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인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허가 사정으로 변경될 수 있으니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반드시 입주자모집공고 확인 및 견본주택으로 문의하여 주시기 바랍니다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특별공급 청약접수일에 대상자</a:t>
                      </a: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본인이 직접 금융결제원</a:t>
                      </a: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  <a:hlinkClick r:id="rId2"/>
                        </a:rPr>
                        <a:t>www.apt2you.com</a:t>
                      </a: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인터넷 청약접수를 원칙으로 하오니 </a:t>
                      </a:r>
                      <a:r>
                        <a:rPr lang="ko-KR" altLang="en-US" sz="800" b="0" kern="1200" baseline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미접수</a:t>
                      </a: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시 당첨자 선정 </a:t>
                      </a:r>
                      <a:endParaRPr lang="en-US" altLang="ko-KR" sz="800" b="0" kern="1200" baseline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</a:t>
                      </a: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및 계약이 불가합니다</a:t>
                      </a: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  <a:endParaRPr lang="en-US" altLang="ko-KR" sz="800" b="0" kern="1200" dirty="0" smtClean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노약자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장애인 등 인터넷 청약이 불가한 경우에만 견본주택에서 접수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(10:00~14:00)</a:t>
                      </a: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방문 접수 시 구비서류는 입주자 모집 공고문을 참고하시기 바라며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구비서류 미비 시 접수가 불가하오니 유의하시기 바랍니다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  <a:endParaRPr lang="en-US" altLang="ko-KR" sz="800" b="0" kern="1200" dirty="0" smtClean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26052977"/>
                  </a:ext>
                </a:extLst>
              </a:tr>
            </a:tbl>
          </a:graphicData>
        </a:graphic>
      </p:graphicFrame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981346"/>
              </p:ext>
            </p:extLst>
          </p:nvPr>
        </p:nvGraphicFramePr>
        <p:xfrm>
          <a:off x="366440" y="6532619"/>
          <a:ext cx="6122078" cy="2288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8060">
                  <a:extLst>
                    <a:ext uri="{9D8B030D-6E8A-4147-A177-3AD203B41FA5}">
                      <a16:colId xmlns="" xmlns:a16="http://schemas.microsoft.com/office/drawing/2014/main" val="2739151518"/>
                    </a:ext>
                  </a:extLst>
                </a:gridCol>
                <a:gridCol w="1168400">
                  <a:extLst>
                    <a:ext uri="{9D8B030D-6E8A-4147-A177-3AD203B41FA5}">
                      <a16:colId xmlns="" xmlns:a16="http://schemas.microsoft.com/office/drawing/2014/main" val="4238746055"/>
                    </a:ext>
                  </a:extLst>
                </a:gridCol>
                <a:gridCol w="3605618">
                  <a:extLst>
                    <a:ext uri="{9D8B030D-6E8A-4147-A177-3AD203B41FA5}">
                      <a16:colId xmlns="" xmlns:a16="http://schemas.microsoft.com/office/drawing/2014/main" val="3344679284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구분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일정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비고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5186963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입주자 모집공고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2018.12.</a:t>
                      </a:r>
                      <a:r>
                        <a:rPr lang="en-US" altLang="ko-KR" sz="9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13. 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예정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일간신문 및 당사 홈페이지</a:t>
                      </a:r>
                      <a:endParaRPr lang="en-US" altLang="ko-KR" sz="900" b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(http://www.prugio.com/house/2018/seopangyo)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5885762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견본주택 개관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2018.12.14.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예정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당사 견본주택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아래 약도 참조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912416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특별공급 청약일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2018.12.24.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예정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인터넷 접수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"/>
                        </a:rPr>
                        <a:t>https://www.apt2you.com</a:t>
                      </a:r>
                      <a:r>
                        <a:rPr lang="en-US" altLang="ko-KR" sz="900" b="0" u="none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"/>
                        </a:rPr>
                        <a:t> -</a:t>
                      </a:r>
                      <a:r>
                        <a:rPr lang="en-US" altLang="ko-KR" sz="900" b="0" u="none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금융결제원 홈페이지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5796921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당첨자 및 동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호수 발표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2019.01.04.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예정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금융결제원 홈페이지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4"/>
                        </a:rPr>
                        <a:t>https://www.apt2you.com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및</a:t>
                      </a:r>
                      <a:endParaRPr lang="en-US" altLang="ko-KR" sz="900" b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당사 홈페이지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(http://www.prugio.com/house/2018/seopangyo)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4875348"/>
                  </a:ext>
                </a:extLst>
              </a:tr>
            </a:tbl>
          </a:graphicData>
        </a:graphic>
      </p:graphicFrame>
      <p:graphicFrame>
        <p:nvGraphicFramePr>
          <p:cNvPr id="19" name="표 18">
            <a:extLst>
              <a:ext uri="{FF2B5EF4-FFF2-40B4-BE49-F238E27FC236}">
                <a16:creationId xmlns="" xmlns:a16="http://schemas.microsoft.com/office/drawing/2014/main" id="{11833007-CFAB-45FC-AEB3-C6959F6426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329725"/>
              </p:ext>
            </p:extLst>
          </p:nvPr>
        </p:nvGraphicFramePr>
        <p:xfrm>
          <a:off x="367621" y="10750131"/>
          <a:ext cx="6120897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897">
                  <a:extLst>
                    <a:ext uri="{9D8B030D-6E8A-4147-A177-3AD203B41FA5}">
                      <a16:colId xmlns="" xmlns:a16="http://schemas.microsoft.com/office/drawing/2014/main" val="116717816"/>
                    </a:ext>
                  </a:extLst>
                </a:gridCol>
              </a:tblGrid>
              <a:tr h="177618"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-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세대주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세대원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및 다음 각 목의 사람 전원이 주택을 소유하고 있지 아니한 세대의 세대주 및 세대원을 말한다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2605297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가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주택공급을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신청하려는 세대주 또는 세대원의 배우자이면서 해당 세대주 또는 세대원과 세대별 주민등록표상에 함께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등 </a:t>
                      </a:r>
                      <a:r>
                        <a:rPr lang="ko-KR" altLang="en-US" sz="800" b="0" kern="120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재되어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  <a:endParaRPr lang="en-US" altLang="ko-KR" sz="800" b="0" kern="12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   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있지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아니한 사람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89296739"/>
                  </a:ext>
                </a:extLst>
              </a:tr>
              <a:tr h="177618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나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주택공급을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신청하려는 세대주 또는 세대원의 직계존비속으로서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가목의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배우자와 동일한 세대를 이루고 있는 사람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28400799"/>
                  </a:ext>
                </a:extLst>
              </a:tr>
              <a:tr h="177618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다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주택공급을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신청하려는 세대주의 직계비속인 세대원의 배우자로서 해당 세대원과 동일한 세대를 이루고 있는 사람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04376476"/>
                  </a:ext>
                </a:extLst>
              </a:tr>
              <a:tr h="17761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라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주택공급을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신청하려는 세대원의 직계존속으로서 해당 세대원과 동일한 세대를 이루고 있는 사람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17075846"/>
                  </a:ext>
                </a:extLst>
              </a:tr>
            </a:tbl>
          </a:graphicData>
        </a:graphic>
      </p:graphicFrame>
      <p:graphicFrame>
        <p:nvGraphicFramePr>
          <p:cNvPr id="27" name="표 26">
            <a:extLst>
              <a:ext uri="{FF2B5EF4-FFF2-40B4-BE49-F238E27FC236}">
                <a16:creationId xmlns="" xmlns:a16="http://schemas.microsoft.com/office/drawing/2014/main" id="{61C1D8FF-A445-4A10-AA99-D4727C916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975092"/>
              </p:ext>
            </p:extLst>
          </p:nvPr>
        </p:nvGraphicFramePr>
        <p:xfrm>
          <a:off x="366439" y="12072477"/>
          <a:ext cx="6120897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897">
                  <a:extLst>
                    <a:ext uri="{9D8B030D-6E8A-4147-A177-3AD203B41FA5}">
                      <a16:colId xmlns="" xmlns:a16="http://schemas.microsoft.com/office/drawing/2014/main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l" fontAlgn="base" latinLnBrk="1"/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무주택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구성원의 의미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2605297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68298" y="1041974"/>
            <a:ext cx="6121401" cy="27307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72000" tIns="72000" rIns="72000" bIns="72000" rtlCol="0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■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특별공급 추천기관에서 특별공급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대상자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예비추천자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포함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로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선정되었다 하더라도 반드시 특별공급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신청일에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대상자 본인이 직접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신청하</a:t>
            </a:r>
            <a:endParaRPr lang="en-US" altLang="ko-KR" sz="8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여야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하며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미신청시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당첨자 선정 및 계약 불가이 불가합니다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※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인터넷 청약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(www.apt2you.com)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 원칙이며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노약자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장애인 등 인터넷 청약이 불가한 경우 견본주택에서 접수가 가능하며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특별공급 신청일 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10:00~14:00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까지만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접수 가능합니다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fontAlgn="base" latinLnBrk="1">
              <a:lnSpc>
                <a:spcPct val="150000"/>
              </a:lnSpc>
            </a:pP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■ 사업주체 및 시공사는 선정된 특별공급 대상자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예비추천자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포함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에게 특별공급 </a:t>
            </a:r>
            <a:r>
              <a:rPr lang="ko-KR" altLang="en-US" sz="8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청약접수와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관련하여 별도의 안내를 하지 않으며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선정된 특별공급 대상자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예비추천자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포함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가 청약 </a:t>
            </a:r>
            <a:r>
              <a:rPr lang="ko-KR" altLang="en-US" sz="8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접수안내를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받지 못하여 청약 </a:t>
            </a:r>
            <a:r>
              <a:rPr lang="ko-KR" altLang="en-US" sz="8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미접수로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받는 불이익에 대하여 이의를 제기할 수</a:t>
            </a:r>
            <a:endParaRPr lang="en-US" altLang="ko-KR" sz="8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없습니다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fontAlgn="base" latinLnBrk="1">
              <a:lnSpc>
                <a:spcPct val="150000"/>
              </a:lnSpc>
            </a:pP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■ 개정 입법 예고된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『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주택공급에 관한 규칙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』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제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36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조에 의거하여 입주자모집공고일 현재 수도권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경기도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서울특별시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인청광역시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지역에 </a:t>
            </a:r>
            <a:endParaRPr lang="en-US" altLang="ko-KR" sz="8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거주하는 무주택세대구성원을 대상으로 공급합니다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8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■ 신청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자격 확인결과 부적격자로 판명되는 경우 해당 기관의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추천여부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․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청약신청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및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동호배정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여부와 무관하게 계약체결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불가하며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당첨일로부터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년간 다른 분양주택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일정기간이 지난 후 분양전환되는 임대주택 포함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의 입주자로 선정될 수 없습니다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fontAlgn="base" latinLnBrk="1">
              <a:lnSpc>
                <a:spcPct val="150000"/>
              </a:lnSpc>
            </a:pP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■ 신청자가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동 안내문 내용을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미숙지하고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신청하여 받는 불이익에 대하여 사업주체에서 책임지지 않으므로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해당 기관에서는 특히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8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신청자격’ 및 ‘공급대상에서 제외되는 자’를 충분히 안내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검증하여 추천하여 주시기 바랍니다</a:t>
            </a:r>
          </a:p>
          <a:p>
            <a:pPr fontAlgn="base" latinLnBrk="1">
              <a:lnSpc>
                <a:spcPct val="150000"/>
              </a:lnSpc>
            </a:pP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■ 자세한 사항은 입주자모집공고일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[2018.12.13.(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예정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)]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에 당사 홈페이지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  <a:hlinkClick r:id="rId5"/>
              </a:rPr>
              <a:t>www.prugio.com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에서 확인하시기 바랍니다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20356"/>
              </p:ext>
            </p:extLst>
          </p:nvPr>
        </p:nvGraphicFramePr>
        <p:xfrm>
          <a:off x="368300" y="4412624"/>
          <a:ext cx="61202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5700">
                  <a:extLst>
                    <a:ext uri="{9D8B030D-6E8A-4147-A177-3AD203B41FA5}">
                      <a16:colId xmlns="" xmlns:a16="http://schemas.microsoft.com/office/drawing/2014/main" val="4259990486"/>
                    </a:ext>
                  </a:extLst>
                </a:gridCol>
                <a:gridCol w="2482260">
                  <a:extLst>
                    <a:ext uri="{9D8B030D-6E8A-4147-A177-3AD203B41FA5}">
                      <a16:colId xmlns="" xmlns:a16="http://schemas.microsoft.com/office/drawing/2014/main" val="1021379160"/>
                    </a:ext>
                  </a:extLst>
                </a:gridCol>
                <a:gridCol w="2482260">
                  <a:extLst>
                    <a:ext uri="{9D8B030D-6E8A-4147-A177-3AD203B41FA5}">
                      <a16:colId xmlns="" xmlns:a16="http://schemas.microsoft.com/office/drawing/2014/main" val="4103212661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구분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판교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퍼스트힐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푸르지오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A1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블럭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판교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퍼스트힐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푸르지오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A2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블럭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416844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공급위치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경기도 성남시 분당구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대장동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50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일원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경기도 성남시 분당구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대장동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56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일원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8456927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공급규모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지하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~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지상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10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개동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지하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~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지상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8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개동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720266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공급세대수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아파트 총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529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세대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아파트 총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445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세대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034566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공급타입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전용면적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84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(A,B,C,D,PA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타입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전용면적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84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(A,B,C,D,PA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타입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9508196"/>
                  </a:ext>
                </a:extLst>
              </a:tr>
            </a:tbl>
          </a:graphicData>
        </a:graphic>
      </p:graphicFrame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9639DB88-6C1C-48A4-84F1-3DCC7D84C062}"/>
              </a:ext>
            </a:extLst>
          </p:cNvPr>
          <p:cNvSpPr/>
          <p:nvPr/>
        </p:nvSpPr>
        <p:spPr>
          <a:xfrm>
            <a:off x="366441" y="6126463"/>
            <a:ext cx="311808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 smtClean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Ⅱ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="" xmlns:a16="http://schemas.microsoft.com/office/drawing/2014/main" id="{3B9F0941-1BD2-44E1-9F45-237212D8E075}"/>
              </a:ext>
            </a:extLst>
          </p:cNvPr>
          <p:cNvSpPr/>
          <p:nvPr/>
        </p:nvSpPr>
        <p:spPr>
          <a:xfrm>
            <a:off x="825228" y="6126463"/>
            <a:ext cx="5663290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공급 일정</a:t>
            </a:r>
            <a:endParaRPr lang="ko-KR" altLang="en-US" sz="14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2954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E0A62A0E-971F-4744-9172-149D1B884D30}"/>
              </a:ext>
            </a:extLst>
          </p:cNvPr>
          <p:cNvSpPr/>
          <p:nvPr/>
        </p:nvSpPr>
        <p:spPr>
          <a:xfrm>
            <a:off x="380507" y="7557975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 smtClean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Ⅳ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EF793E14-3F03-4D3C-9206-1F32C89B4F3B}"/>
              </a:ext>
            </a:extLst>
          </p:cNvPr>
          <p:cNvSpPr/>
          <p:nvPr/>
        </p:nvSpPr>
        <p:spPr>
          <a:xfrm>
            <a:off x="839294" y="7557975"/>
            <a:ext cx="5650406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유의사항 안내</a:t>
            </a:r>
          </a:p>
        </p:txBody>
      </p:sp>
      <p:graphicFrame>
        <p:nvGraphicFramePr>
          <p:cNvPr id="10" name="표 9">
            <a:extLst>
              <a:ext uri="{FF2B5EF4-FFF2-40B4-BE49-F238E27FC236}">
                <a16:creationId xmlns="" xmlns:a16="http://schemas.microsoft.com/office/drawing/2014/main" id="{E2387FFA-31C2-419A-B84F-03536F9AD7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925494"/>
              </p:ext>
            </p:extLst>
          </p:nvPr>
        </p:nvGraphicFramePr>
        <p:xfrm>
          <a:off x="366439" y="675061"/>
          <a:ext cx="6120897" cy="8060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897">
                  <a:extLst>
                    <a:ext uri="{9D8B030D-6E8A-4147-A177-3AD203B41FA5}">
                      <a16:colId xmlns="" xmlns:a16="http://schemas.microsoft.com/office/drawing/2014/main" val="1072566746"/>
                    </a:ext>
                  </a:extLst>
                </a:gridCol>
              </a:tblGrid>
              <a:tr h="1881020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20000"/>
                        </a:lnSpc>
                      </a:pPr>
                      <a:r>
                        <a:rPr lang="ko-KR" altLang="en-US" sz="800" b="1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■ 신청자격</a:t>
                      </a:r>
                      <a:endParaRPr lang="en-US" altLang="ko-KR" sz="800" b="1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indent="0" fontAlgn="base" latinLnBrk="1">
                        <a:lnSpc>
                          <a:spcPct val="120000"/>
                        </a:lnSpc>
                        <a:buFontTx/>
                        <a:buNone/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-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입주자모집공고일 현재 개정 </a:t>
                      </a:r>
                      <a:r>
                        <a:rPr lang="ko-KR" altLang="en-US" sz="800" b="0" kern="120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입법예고된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「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주택공급에 관한 규칙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」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b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』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36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조에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의거하여 수도권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경기도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서울특별시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인천광역시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지역에 </a:t>
                      </a:r>
                      <a:endParaRPr lang="en-US" altLang="ko-KR" sz="800" b="0" kern="12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indent="0" fontAlgn="base" latinLnBrk="1">
                        <a:lnSpc>
                          <a:spcPct val="120000"/>
                        </a:lnSpc>
                        <a:buFontTx/>
                        <a:buNone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거주하는 주택특별공급 신청자격을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갖춘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무주택세대구성원으로서 해당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기관에서 특별공급 대상자로 선정하여 시공사인 ㈜대우건설에 </a:t>
                      </a:r>
                      <a:endParaRPr lang="en-US" altLang="ko-KR" sz="800" b="0" kern="12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indent="0" fontAlgn="base" latinLnBrk="1">
                        <a:lnSpc>
                          <a:spcPct val="120000"/>
                        </a:lnSpc>
                        <a:buFontTx/>
                        <a:buNone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통보한 자</a:t>
                      </a:r>
                      <a:endParaRPr lang="en-US" altLang="ko-KR" sz="800" b="0" kern="12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</a:t>
                      </a: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거주요건이 계약 또는 서류접수 시 증빙서류와 상이  할 경우 부적격 당첨 </a:t>
                      </a:r>
                      <a:r>
                        <a:rPr lang="ko-KR" altLang="en-US" sz="800" b="0" kern="1200" baseline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처리되오니</a:t>
                      </a: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유의하시기 바립니다</a:t>
                      </a: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-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“</a:t>
                      </a:r>
                      <a:r>
                        <a:rPr lang="ko-KR" altLang="en-US" sz="800" b="0" kern="0" spc="0" dirty="0" err="1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세대”란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주택의 공급을 신청하는 사람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 “</a:t>
                      </a:r>
                      <a:r>
                        <a:rPr lang="ko-KR" altLang="en-US" sz="800" b="0" kern="0" spc="0" dirty="0" err="1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주택공급신청자”라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한다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과 다음 각 목의 사람으로 구성된다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800" b="0" kern="0" spc="0" dirty="0" smtClean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가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주택공급신청자의 배우자</a:t>
                      </a: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나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주택공급신청자의 직계존속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주택공급신청자의 배우자의 직계존속을 포함한다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 같다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이면서 주택공급신청자 또는 주택공급신청자</a:t>
                      </a:r>
                      <a:endParaRPr lang="en-US" altLang="ko-KR" sz="800" b="0" kern="0" spc="0" dirty="0" smtClean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    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의 배우자와 세대별 주민등록표상에 함께 등재되어 있는 사람</a:t>
                      </a: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다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주택공급신청자의 직계비속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직계비속의 배우자를 포함한다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 같다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이면서 주택공급신청자 또는 주택공급신청자의 배우자와 세대</a:t>
                      </a:r>
                      <a:endParaRPr lang="en-US" altLang="ko-KR" sz="800" b="0" kern="0" spc="0" dirty="0" smtClean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    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별 주민등록표상에 함께 등재되어 있는 사람</a:t>
                      </a: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라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주택공급신청자의 배우자의 직계비속이면서 주택공급신청자와 세대별 주민등록표상에 함께 등재되어 있는 사람</a:t>
                      </a: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-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무주택세대구성원이란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 “</a:t>
                      </a:r>
                      <a:r>
                        <a:rPr lang="ko-KR" altLang="en-US" sz="800" b="0" kern="0" spc="0" dirty="0" err="1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세대”에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해당하는 사람 전원이 다음 각 목의 요건을 모두 갖춘 세대의 구성원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「주민등록법」 제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조에 따른 등록 대</a:t>
                      </a:r>
                      <a:endParaRPr lang="en-US" altLang="ko-KR" sz="800" b="0" kern="0" spc="0" dirty="0" smtClean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상자로 한정한다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을 말함</a:t>
                      </a: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가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주택을 소유하고 있지 아니할 것</a:t>
                      </a: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나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「부동산 </a:t>
                      </a:r>
                      <a:r>
                        <a:rPr lang="ko-KR" altLang="en-US" sz="800" b="0" kern="0" spc="0" dirty="0" err="1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거래신고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등에 관한 법률」 제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조제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800" b="0" kern="0" spc="0" dirty="0" err="1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항제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 및 제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호에 따른 부동산 중 주택을 공급받는 자로 선정된 지위 또는 주택의 입주자</a:t>
                      </a:r>
                      <a:endParaRPr lang="en-US" altLang="ko-KR" sz="800" b="0" kern="0" spc="0" dirty="0" smtClean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    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로 선정된 지위를 소유하고 있지 아니할 것</a:t>
                      </a: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다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err="1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나목에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따른 지위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b="0" kern="0" spc="0" dirty="0" err="1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이하“분양권등”이라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한다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를 승계취득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전체 또는 일부의 권리를 매매하여 취득한 경우를 말한다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.)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하여 소유하고 있지      </a:t>
                      </a:r>
                      <a:endParaRPr lang="en-US" altLang="ko-KR" sz="800" b="0" kern="0" spc="0" dirty="0" smtClean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    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아니할 것</a:t>
                      </a:r>
                    </a:p>
                    <a:p>
                      <a:pPr fontAlgn="base" latinLnBrk="1">
                        <a:lnSpc>
                          <a:spcPct val="120000"/>
                        </a:lnSpc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-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특별공급 대상자 청약통장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가입 요건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국가유공자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장애인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철거민은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제외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① </a:t>
                      </a:r>
                      <a:r>
                        <a:rPr lang="ko-KR" altLang="en-US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주택청약종합저축에 가입하여 </a:t>
                      </a:r>
                      <a:r>
                        <a:rPr lang="en-US" altLang="ko-KR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6</a:t>
                      </a:r>
                      <a:r>
                        <a:rPr lang="ko-KR" altLang="en-US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개월이 경과된 자 중 입주자모집공고일 현재 잔액기준이 해당 주택에 신청 가능한 청약예금   </a:t>
                      </a:r>
                      <a:endParaRPr lang="en-US" altLang="ko-KR" sz="800" b="0" kern="1200" dirty="0">
                        <a:solidFill>
                          <a:schemeClr val="dk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  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지역별</a:t>
                      </a:r>
                      <a:r>
                        <a:rPr lang="en-US" altLang="ko-KR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err="1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면적별</a:t>
                      </a:r>
                      <a:r>
                        <a:rPr lang="ko-KR" altLang="en-US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예치금액 이상인 자 </a:t>
                      </a:r>
                    </a:p>
                    <a:p>
                      <a:pPr fontAlgn="base" latinLnBrk="1">
                        <a:lnSpc>
                          <a:spcPct val="120000"/>
                        </a:lnSpc>
                      </a:pP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② </a:t>
                      </a:r>
                      <a:r>
                        <a:rPr lang="ko-KR" altLang="en-US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 예금에 가입하여 </a:t>
                      </a:r>
                      <a:r>
                        <a:rPr lang="en-US" altLang="ko-KR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6</a:t>
                      </a:r>
                      <a:r>
                        <a:rPr lang="ko-KR" altLang="en-US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개월이 경과되고 지역별</a:t>
                      </a:r>
                      <a:r>
                        <a:rPr lang="en-US" altLang="ko-KR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/</a:t>
                      </a:r>
                      <a:r>
                        <a:rPr lang="ko-KR" altLang="en-US" sz="800" b="0" kern="1200" dirty="0" err="1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면적별</a:t>
                      </a:r>
                      <a:r>
                        <a:rPr lang="ko-KR" altLang="en-US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예치금액 </a:t>
                      </a:r>
                      <a:r>
                        <a:rPr lang="ko-KR" altLang="en-US" sz="800" b="0" kern="1200" dirty="0" err="1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이상이신</a:t>
                      </a:r>
                      <a:r>
                        <a:rPr lang="ko-KR" altLang="en-US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분</a:t>
                      </a:r>
                    </a:p>
                    <a:p>
                      <a:pPr fontAlgn="base" latinLnBrk="1">
                        <a:lnSpc>
                          <a:spcPct val="120000"/>
                        </a:lnSpc>
                      </a:pP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③ </a:t>
                      </a:r>
                      <a:r>
                        <a:rPr lang="ko-KR" altLang="en-US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 부금에 가입하여 </a:t>
                      </a:r>
                      <a:r>
                        <a:rPr lang="en-US" altLang="ko-KR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6</a:t>
                      </a:r>
                      <a:r>
                        <a:rPr lang="ko-KR" altLang="en-US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개월이 경과되고 매월 약정 납입일에 월납입금을 납입하여 </a:t>
                      </a:r>
                      <a:r>
                        <a:rPr lang="en-US" altLang="ko-KR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85</a:t>
                      </a:r>
                      <a:r>
                        <a:rPr lang="ko-KR" altLang="en-US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㎡이하의 주택에 청약할 수 있는 </a:t>
                      </a:r>
                    </a:p>
                    <a:p>
                      <a:pPr fontAlgn="base" latinLnBrk="1">
                        <a:lnSpc>
                          <a:spcPct val="12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  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청약예금 </a:t>
                      </a:r>
                      <a:r>
                        <a:rPr lang="ko-KR" altLang="en-US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예치금액 이상을 납입하신 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분</a:t>
                      </a:r>
                      <a:endParaRPr lang="en-US" altLang="ko-KR" sz="800" b="0" kern="1200" dirty="0" smtClean="0">
                        <a:solidFill>
                          <a:schemeClr val="dk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20000"/>
                        </a:lnSpc>
                      </a:pP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※ 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 예</a:t>
                      </a:r>
                      <a:r>
                        <a:rPr lang="ko-KR" altLang="en-US" sz="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치 기준 금액</a:t>
                      </a:r>
                      <a:endParaRPr lang="en-US" altLang="ko-KR" sz="800" b="0" kern="1200" baseline="0" dirty="0" smtClean="0">
                        <a:solidFill>
                          <a:schemeClr val="dk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20000"/>
                        </a:lnSpc>
                      </a:pPr>
                      <a:r>
                        <a:rPr lang="en-US" altLang="ko-KR" sz="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</a:t>
                      </a:r>
                    </a:p>
                    <a:p>
                      <a:pPr fontAlgn="base" latinLnBrk="1">
                        <a:lnSpc>
                          <a:spcPct val="120000"/>
                        </a:lnSpc>
                      </a:pPr>
                      <a:endParaRPr lang="en-US" altLang="ko-KR" sz="800" b="0" kern="1200" baseline="0" dirty="0" smtClean="0">
                        <a:solidFill>
                          <a:schemeClr val="dk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20000"/>
                        </a:lnSpc>
                      </a:pPr>
                      <a:endParaRPr lang="ko-KR" altLang="en-US" sz="800" b="0" kern="1200" dirty="0">
                        <a:solidFill>
                          <a:schemeClr val="dk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20000"/>
                        </a:lnSpc>
                      </a:pP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※ </a:t>
                      </a:r>
                      <a:r>
                        <a:rPr lang="ko-KR" altLang="en-US" sz="800" b="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가입기간 및 예치금액 인정 신청자격 판단의 기준일은 입주자모집공고 예정일입니다</a:t>
                      </a: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</a:p>
                    <a:p>
                      <a:pPr fontAlgn="base" latinLnBrk="1">
                        <a:lnSpc>
                          <a:spcPct val="120000"/>
                        </a:lnSpc>
                      </a:pP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- 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특별공급 대상에서 제외되는 자</a:t>
                      </a:r>
                      <a:endParaRPr lang="en-US" altLang="ko-KR" sz="800" b="0" kern="1200" dirty="0" smtClean="0">
                        <a:solidFill>
                          <a:schemeClr val="dk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20000"/>
                        </a:lnSpc>
                      </a:pP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① 입주자모집공고일</a:t>
                      </a: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(2018.12.13.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예정</a:t>
                      </a: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현재 신청자 및 그 세대에 속한 자가 주택</a:t>
                      </a: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 err="1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분양권등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포함</a:t>
                      </a: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</a:t>
                      </a:r>
                      <a:r>
                        <a:rPr lang="ko-KR" altLang="en-US" sz="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을 소유한 경우</a:t>
                      </a:r>
                      <a:endParaRPr lang="en-US" altLang="ko-KR" sz="800" b="0" kern="1200" baseline="0" dirty="0" smtClean="0">
                        <a:solidFill>
                          <a:schemeClr val="dk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20000"/>
                        </a:lnSpc>
                      </a:pP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    ※ </a:t>
                      </a:r>
                      <a:r>
                        <a:rPr lang="ko-KR" altLang="en-US" sz="8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분양권등은</a:t>
                      </a: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「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주택공급에 관한 규칙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」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개정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2018.12.10 </a:t>
                      </a: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예정</a:t>
                      </a: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이후 공급계약 체결 및 승계 취득한 경우에 한함</a:t>
                      </a:r>
                      <a:endParaRPr lang="en-US" altLang="ko-KR" sz="800" b="0" kern="1200" baseline="0" dirty="0" smtClean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88900" marR="127000" indent="0" algn="l" fontAlgn="base" latinLnBrk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② 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「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주택공급에 관한 규칙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」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 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55</a:t>
                      </a:r>
                      <a:r>
                        <a:rPr lang="ko-KR" altLang="en-US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조에 의하여 제</a:t>
                      </a:r>
                      <a:r>
                        <a:rPr lang="en-US" altLang="ko-KR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35</a:t>
                      </a:r>
                      <a:r>
                        <a:rPr lang="ko-KR" altLang="en-US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조부터 제</a:t>
                      </a:r>
                      <a:r>
                        <a:rPr lang="en-US" altLang="ko-KR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49</a:t>
                      </a:r>
                      <a:r>
                        <a:rPr lang="ko-KR" altLang="en-US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조까지</a:t>
                      </a:r>
                      <a:r>
                        <a:rPr lang="en-US" altLang="ko-KR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기관추천</a:t>
                      </a:r>
                      <a:r>
                        <a:rPr lang="en-US" altLang="ko-KR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신혼부부</a:t>
                      </a:r>
                      <a:r>
                        <a:rPr lang="en-US" altLang="ko-KR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다자녀</a:t>
                      </a:r>
                      <a:r>
                        <a:rPr lang="en-US" altLang="ko-KR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노부모특별공급 등</a:t>
                      </a:r>
                      <a:r>
                        <a:rPr lang="en-US" altLang="ko-KR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의</a:t>
                      </a:r>
                      <a:r>
                        <a:rPr lang="ko-KR" altLang="en-US" sz="800" b="0" kern="0" spc="0" baseline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b="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규정에 따른 </a:t>
                      </a:r>
                      <a:endParaRPr lang="en-US" altLang="ko-KR" sz="800" b="0" kern="0" spc="0" dirty="0" smtClean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88900" marR="127000" indent="0" algn="l" fontAlgn="base" latinLnBrk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특별공급을 받은 자 및 그 세대에 속한 자 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단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「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주택공급에 관한 규칙</a:t>
                      </a:r>
                      <a:r>
                        <a:rPr lang="ko-KR" altLang="en-US" sz="800" b="0" kern="0" spc="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」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36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 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호의 철거민 대상자는 제외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marL="88900" marR="127000" indent="0" algn="l" fontAlgn="base" latinLnBrk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③ 부적격 당첨으로 당첨자로 선정될 수 없는 기간</a:t>
                      </a: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당첨일로부터 </a:t>
                      </a: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1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년</a:t>
                      </a: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내에 속한 자</a:t>
                      </a:r>
                      <a:endParaRPr lang="en-US" altLang="ko-KR" sz="800" b="0" kern="1200" dirty="0" smtClean="0">
                        <a:solidFill>
                          <a:schemeClr val="dk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88900" marR="127000" indent="0" algn="l" fontAlgn="base" latinLnBrk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④ </a:t>
                      </a:r>
                      <a:r>
                        <a:rPr lang="ko-KR" altLang="en-US" sz="800" b="0" kern="1200" dirty="0" err="1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재당첨</a:t>
                      </a:r>
                      <a:r>
                        <a:rPr lang="ko-KR" altLang="en-US" sz="800" b="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제한 기간에 속한 자 및 그</a:t>
                      </a:r>
                      <a:r>
                        <a:rPr lang="ko-KR" altLang="en-US" sz="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세대에 속한 자</a:t>
                      </a:r>
                      <a:endParaRPr lang="en-US" altLang="ko-KR" sz="800" b="0" kern="1200" baseline="0" dirty="0" smtClean="0">
                        <a:solidFill>
                          <a:schemeClr val="dk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127000" lvl="0" indent="0" algn="l" defTabSz="685800" rtl="0" eaLnBrk="1" fontAlgn="base" latinLnBrk="1" hangingPunct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kern="12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127000" lvl="0" indent="0" algn="l" defTabSz="685800" rtl="0" eaLnBrk="1" fontAlgn="base" latinLnBrk="1" hangingPunct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■ 당첨자 선정 방법</a:t>
                      </a:r>
                      <a:endParaRPr lang="en-US" altLang="ko-KR" sz="800" b="1" kern="12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127000" lvl="0" indent="0" algn="l" defTabSz="685800" rtl="0" eaLnBrk="1" fontAlgn="base" latinLnBrk="1" hangingPunct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-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기관추천 특별공급의 경우 자격조건을 갖춘 자는 먼저 해당기관에 신청하여야 대상자로 선정되어야 함</a:t>
                      </a:r>
                    </a:p>
                    <a:p>
                      <a:pPr marL="0" marR="127000" lvl="0" indent="0" algn="l" defTabSz="685800" rtl="0" eaLnBrk="1" fontAlgn="base" latinLnBrk="1" hangingPunct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-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기관추천 특별공급 대상자는 해당기관에서 선정하여 시공사인 ㈜대우건설에 통보한 자만 신청 가능하며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해당기관에서 특별 </a:t>
                      </a:r>
                      <a:r>
                        <a:rPr lang="ko-KR" altLang="en-US" sz="800" b="0" kern="120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공급대상자</a:t>
                      </a:r>
                      <a:endParaRPr lang="en-US" altLang="ko-KR" sz="800" b="0" kern="12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127000" lvl="0" indent="0" algn="l" defTabSz="685800" rtl="0" eaLnBrk="1" fontAlgn="base" latinLnBrk="1" hangingPunct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로 선정되었다 하더라도 반드시 해당 </a:t>
                      </a:r>
                      <a:r>
                        <a:rPr lang="ko-KR" altLang="en-US" sz="800" b="0" kern="120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신청일에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인터넷청약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신청하여야하며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미신청시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당첨자 선정 및 계약 불가함</a:t>
                      </a:r>
                      <a:endParaRPr lang="en-US" altLang="ko-KR" sz="800" b="0" kern="12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127000" lvl="0" indent="0" algn="l" defTabSz="685800" rtl="0" eaLnBrk="1" fontAlgn="base" latinLnBrk="1" hangingPunct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-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당첨자에 대한 동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호배정은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일반공급 당첨자와 함께 전산관리지정기관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금융결제원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컴퓨터 프로그램에 의해 무작위로 추첨함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26052977"/>
                  </a:ext>
                </a:extLst>
              </a:tr>
            </a:tbl>
          </a:graphicData>
        </a:graphic>
      </p:graphicFrame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9639DB88-6C1C-48A4-84F1-3DCC7D84C062}"/>
              </a:ext>
            </a:extLst>
          </p:cNvPr>
          <p:cNvSpPr/>
          <p:nvPr/>
        </p:nvSpPr>
        <p:spPr>
          <a:xfrm>
            <a:off x="366441" y="313491"/>
            <a:ext cx="311808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 smtClean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Ⅲ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3B9F0941-1BD2-44E1-9F45-237212D8E075}"/>
              </a:ext>
            </a:extLst>
          </p:cNvPr>
          <p:cNvSpPr/>
          <p:nvPr/>
        </p:nvSpPr>
        <p:spPr>
          <a:xfrm>
            <a:off x="825228" y="313491"/>
            <a:ext cx="5663290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신청자격 및 당첨자 선정 방법</a:t>
            </a:r>
            <a:endParaRPr lang="ko-KR" altLang="en-US" sz="14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984612"/>
              </p:ext>
            </p:extLst>
          </p:nvPr>
        </p:nvGraphicFramePr>
        <p:xfrm>
          <a:off x="548345" y="4532950"/>
          <a:ext cx="5757084" cy="38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271">
                  <a:extLst>
                    <a:ext uri="{9D8B030D-6E8A-4147-A177-3AD203B41FA5}">
                      <a16:colId xmlns="" xmlns:a16="http://schemas.microsoft.com/office/drawing/2014/main" val="2345445399"/>
                    </a:ext>
                  </a:extLst>
                </a:gridCol>
                <a:gridCol w="1439271">
                  <a:extLst>
                    <a:ext uri="{9D8B030D-6E8A-4147-A177-3AD203B41FA5}">
                      <a16:colId xmlns="" xmlns:a16="http://schemas.microsoft.com/office/drawing/2014/main" val="1003006734"/>
                    </a:ext>
                  </a:extLst>
                </a:gridCol>
                <a:gridCol w="1439271">
                  <a:extLst>
                    <a:ext uri="{9D8B030D-6E8A-4147-A177-3AD203B41FA5}">
                      <a16:colId xmlns="" xmlns:a16="http://schemas.microsoft.com/office/drawing/2014/main" val="1920446128"/>
                    </a:ext>
                  </a:extLst>
                </a:gridCol>
                <a:gridCol w="1439271">
                  <a:extLst>
                    <a:ext uri="{9D8B030D-6E8A-4147-A177-3AD203B41FA5}">
                      <a16:colId xmlns="" xmlns:a16="http://schemas.microsoft.com/office/drawing/2014/main" val="374603421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구분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경기도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서울특별시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인천광역시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197972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판교 </a:t>
                      </a:r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퍼스트힐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푸르지오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84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200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300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250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28060482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66439" y="7908936"/>
            <a:ext cx="6196286" cy="184549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※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청약자격 확인 결과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신청자격에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해당하지 않는 분이 신청하였을 경우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해당기관의 신청 여부 및 동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호배정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여부와 무관하게 계약 체결이 </a:t>
            </a:r>
            <a:endParaRPr lang="en-US" altLang="ko-KR" sz="8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불가하며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신청자가 위 사실을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미숙지하고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신청하여 받는 불이익은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사업주체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및 ㈜대우건설에서 책임지지 않습니다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※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금회 기관추천 특별공급 물량에 따라 일반공급 물량이 확정되므로 각 기관에서 시공사인 ㈜대우건설로 통보한 사항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주택형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등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의 변경은 </a:t>
            </a:r>
            <a:endParaRPr lang="en-US" altLang="ko-KR" sz="8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절대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불가합니다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※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기관추천 특별공급 대상자는 당첨이 확정되어 있는 상태에서 신청하는 것이므로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신청자는 타 특별공급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다자녀 가구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신혼부부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노부모 부양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sz="8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fontAlgn="base">
              <a:lnSpc>
                <a:spcPct val="12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및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일반 공급에 중복 신청이 불가하며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중복 당첨될 경우 모두 계약 체결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불가하며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부적격 당첨자로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처리되오니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유의하시기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바랍니다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※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신청자격 확인 결과 부적격자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공급대상에서 제외되는 자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로 판명되는 경우 해당기관의 추천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여부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청약신청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및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동호배정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여부와는 관계없이 </a:t>
            </a:r>
            <a:endParaRPr lang="en-US" altLang="ko-KR" sz="8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계약체결 불가하며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당첨일로부터 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년간 다른 분양주택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일정기간이 지난 후 분양전환되는 임대주택 포함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의 입주자로 선정될 수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없습니다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※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신청자가 상기 내용을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미숙지하고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신청하여 받는 불이익은 당사에서 책임지지 않으므로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해당 기관에서는 위 사항을 적극적으로 홍보하여 </a:t>
            </a:r>
            <a:endParaRPr lang="en-US" altLang="ko-KR" sz="8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주시기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바라며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특히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거주요건과 무주택세대구성원에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관련된 것은 주민등록표등본으로 확인 가능하므로 추천 시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재검증하여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주시기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바랍니다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※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해당기관에서 특별공급 대상자로 선정되었다 하더라도 반드시 특별공급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신청일에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신청하여야 당첨자로 확정됨을 적극 홍보하여 주시기 </a:t>
            </a:r>
            <a:endParaRPr lang="en-US" altLang="ko-KR" sz="8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바랍니다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.(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미신청시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당첨자 선정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동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호 배정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및 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계약 불가 함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9759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DAC86C47-8C10-4DC8-BF6C-93B81BDD945E}"/>
              </a:ext>
            </a:extLst>
          </p:cNvPr>
          <p:cNvSpPr/>
          <p:nvPr/>
        </p:nvSpPr>
        <p:spPr>
          <a:xfrm>
            <a:off x="373063" y="307975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 smtClean="0">
                <a:solidFill>
                  <a:prstClr val="white"/>
                </a:solidFill>
                <a:latin typeface="Stencil Std" panose="04020904080802020404" pitchFamily="82" charset="0"/>
                <a:ea typeface="Rix모던고딕 M" panose="02020603020101020101" pitchFamily="18" charset="-127"/>
              </a:rPr>
              <a:t>Ⅴ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36258C0B-ADCD-464E-856B-25DA047E3EAD}"/>
              </a:ext>
            </a:extLst>
          </p:cNvPr>
          <p:cNvSpPr/>
          <p:nvPr/>
        </p:nvSpPr>
        <p:spPr>
          <a:xfrm>
            <a:off x="831850" y="307975"/>
            <a:ext cx="5657850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현장 위치 및 견본주택 약도</a:t>
            </a:r>
            <a:endParaRPr lang="ko-KR" altLang="en-US" sz="14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4" y="725238"/>
            <a:ext cx="5759451" cy="403008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832" y="6219770"/>
            <a:ext cx="4634334" cy="359415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274" y="4876789"/>
            <a:ext cx="5759450" cy="12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69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5907</TotalTime>
  <Words>1383</Words>
  <Application>Microsoft Office PowerPoint</Application>
  <PresentationFormat>A4 용지(210x297mm)</PresentationFormat>
  <Paragraphs>133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kqzwx@outlook.kr</dc:creator>
  <cp:lastModifiedBy>user</cp:lastModifiedBy>
  <cp:revision>252</cp:revision>
  <cp:lastPrinted>2018-12-02T06:15:05Z</cp:lastPrinted>
  <dcterms:created xsi:type="dcterms:W3CDTF">2017-09-20T11:41:16Z</dcterms:created>
  <dcterms:modified xsi:type="dcterms:W3CDTF">2018-12-04T09:22:52Z</dcterms:modified>
</cp:coreProperties>
</file>